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9" r:id="rId3"/>
    <p:sldId id="260" r:id="rId4"/>
    <p:sldId id="261" r:id="rId5"/>
    <p:sldId id="262" r:id="rId6"/>
    <p:sldId id="263" r:id="rId7"/>
    <p:sldId id="276" r:id="rId8"/>
    <p:sldId id="303" r:id="rId9"/>
    <p:sldId id="305" r:id="rId10"/>
    <p:sldId id="266" r:id="rId11"/>
    <p:sldId id="268" r:id="rId12"/>
    <p:sldId id="269" r:id="rId13"/>
    <p:sldId id="270" r:id="rId14"/>
    <p:sldId id="271" r:id="rId15"/>
    <p:sldId id="277" r:id="rId16"/>
    <p:sldId id="274" r:id="rId17"/>
    <p:sldId id="275" r:id="rId18"/>
    <p:sldId id="307" r:id="rId19"/>
    <p:sldId id="279" r:id="rId20"/>
    <p:sldId id="314" r:id="rId21"/>
    <p:sldId id="313" r:id="rId22"/>
    <p:sldId id="311" r:id="rId23"/>
    <p:sldId id="309" r:id="rId24"/>
    <p:sldId id="310" r:id="rId25"/>
    <p:sldId id="291" r:id="rId26"/>
    <p:sldId id="285" r:id="rId27"/>
    <p:sldId id="288" r:id="rId28"/>
    <p:sldId id="306" r:id="rId29"/>
    <p:sldId id="286" r:id="rId30"/>
    <p:sldId id="292" r:id="rId31"/>
    <p:sldId id="297" r:id="rId32"/>
    <p:sldId id="296" r:id="rId33"/>
    <p:sldId id="293" r:id="rId34"/>
    <p:sldId id="294" r:id="rId35"/>
    <p:sldId id="312" r:id="rId36"/>
    <p:sldId id="298" r:id="rId37"/>
    <p:sldId id="300" r:id="rId38"/>
    <p:sldId id="301" r:id="rId39"/>
    <p:sldId id="302" r:id="rId40"/>
    <p:sldId id="299" r:id="rId4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F00F25-7469-43D0-88C3-2FFB2B19ACAA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A22D2A9-973A-49D1-8275-B7D9FD4EBB98}">
      <dgm:prSet phldrT="[Texto]"/>
      <dgm:spPr/>
      <dgm:t>
        <a:bodyPr/>
        <a:lstStyle/>
        <a:p>
          <a:r>
            <a:rPr lang="pt-BR" dirty="0" smtClean="0"/>
            <a:t>Serviço de Gestão Materiais</a:t>
          </a:r>
          <a:endParaRPr lang="pt-BR" dirty="0"/>
        </a:p>
      </dgm:t>
    </dgm:pt>
    <dgm:pt modelId="{BC6269B8-CC10-47FA-95AB-38B967380AC4}" type="parTrans" cxnId="{11314D28-7040-432E-BF4D-3C25E82AE02D}">
      <dgm:prSet/>
      <dgm:spPr/>
      <dgm:t>
        <a:bodyPr/>
        <a:lstStyle/>
        <a:p>
          <a:endParaRPr lang="pt-BR"/>
        </a:p>
      </dgm:t>
    </dgm:pt>
    <dgm:pt modelId="{67FCAEBF-C3CE-4900-8B74-6732CA1AB7EF}" type="sibTrans" cxnId="{11314D28-7040-432E-BF4D-3C25E82AE02D}">
      <dgm:prSet/>
      <dgm:spPr/>
      <dgm:t>
        <a:bodyPr/>
        <a:lstStyle/>
        <a:p>
          <a:endParaRPr lang="pt-BR"/>
        </a:p>
      </dgm:t>
    </dgm:pt>
    <dgm:pt modelId="{1A8497F4-9DB8-4855-B925-FFDDC74CF9CA}">
      <dgm:prSet phldrT="[Texto]"/>
      <dgm:spPr/>
      <dgm:t>
        <a:bodyPr/>
        <a:lstStyle/>
        <a:p>
          <a:r>
            <a:rPr lang="pt-BR" dirty="0" smtClean="0"/>
            <a:t>Setor de Armazenamento e Distribuição</a:t>
          </a:r>
          <a:endParaRPr lang="pt-BR" dirty="0"/>
        </a:p>
      </dgm:t>
    </dgm:pt>
    <dgm:pt modelId="{6FE499E7-D2BC-4DE6-BB12-6C130CB74FC0}" type="parTrans" cxnId="{93B2B4D3-E2C8-4850-A841-A2BD1368F56A}">
      <dgm:prSet/>
      <dgm:spPr/>
      <dgm:t>
        <a:bodyPr/>
        <a:lstStyle/>
        <a:p>
          <a:endParaRPr lang="pt-BR"/>
        </a:p>
      </dgm:t>
    </dgm:pt>
    <dgm:pt modelId="{4862A1D3-B8B6-43BE-A0F6-539A05ECF359}" type="sibTrans" cxnId="{93B2B4D3-E2C8-4850-A841-A2BD1368F56A}">
      <dgm:prSet/>
      <dgm:spPr/>
      <dgm:t>
        <a:bodyPr/>
        <a:lstStyle/>
        <a:p>
          <a:endParaRPr lang="pt-BR"/>
        </a:p>
      </dgm:t>
    </dgm:pt>
    <dgm:pt modelId="{8F4A3891-E573-41B7-9D1E-CB1F4781C47E}">
      <dgm:prSet phldrT="[Texto]"/>
      <dgm:spPr/>
      <dgm:t>
        <a:bodyPr/>
        <a:lstStyle/>
        <a:p>
          <a:r>
            <a:rPr lang="pt-BR" dirty="0" smtClean="0"/>
            <a:t>Setor de Acompanhamento a Contratos de Aquisição</a:t>
          </a:r>
          <a:endParaRPr lang="pt-BR" dirty="0"/>
        </a:p>
      </dgm:t>
    </dgm:pt>
    <dgm:pt modelId="{D6CE8650-44AF-437B-BBF5-CFC7C142800F}" type="parTrans" cxnId="{5AFCADEF-7226-48C5-B660-1BB2CD3EFD99}">
      <dgm:prSet/>
      <dgm:spPr/>
      <dgm:t>
        <a:bodyPr/>
        <a:lstStyle/>
        <a:p>
          <a:endParaRPr lang="pt-BR"/>
        </a:p>
      </dgm:t>
    </dgm:pt>
    <dgm:pt modelId="{97AA9057-F5E8-4B15-A46B-608FEC916B44}" type="sibTrans" cxnId="{5AFCADEF-7226-48C5-B660-1BB2CD3EFD99}">
      <dgm:prSet/>
      <dgm:spPr/>
      <dgm:t>
        <a:bodyPr/>
        <a:lstStyle/>
        <a:p>
          <a:endParaRPr lang="pt-BR"/>
        </a:p>
      </dgm:t>
    </dgm:pt>
    <dgm:pt modelId="{694949F2-C05B-486F-B5E3-4F68219BB12D}" type="pres">
      <dgm:prSet presAssocID="{8EF00F25-7469-43D0-88C3-2FFB2B19ACA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95FAD6EB-0EFE-4CDC-8761-B4EBCC2F0F0F}" type="pres">
      <dgm:prSet presAssocID="{FA22D2A9-973A-49D1-8275-B7D9FD4EBB98}" presName="hierRoot1" presStyleCnt="0"/>
      <dgm:spPr/>
    </dgm:pt>
    <dgm:pt modelId="{678E2669-E084-45F6-99F2-63AA95E5A5C9}" type="pres">
      <dgm:prSet presAssocID="{FA22D2A9-973A-49D1-8275-B7D9FD4EBB98}" presName="composite" presStyleCnt="0"/>
      <dgm:spPr/>
    </dgm:pt>
    <dgm:pt modelId="{794AEBE1-D35A-4273-84DA-D8CF8BD31972}" type="pres">
      <dgm:prSet presAssocID="{FA22D2A9-973A-49D1-8275-B7D9FD4EBB98}" presName="background" presStyleLbl="node0" presStyleIdx="0" presStyleCnt="1"/>
      <dgm:spPr/>
    </dgm:pt>
    <dgm:pt modelId="{D99E9AA4-1FD0-4A0D-AEF8-BC6CDFC4E413}" type="pres">
      <dgm:prSet presAssocID="{FA22D2A9-973A-49D1-8275-B7D9FD4EBB98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3FDDD4F-32D5-41A1-B33B-9BC9D1BD8C7D}" type="pres">
      <dgm:prSet presAssocID="{FA22D2A9-973A-49D1-8275-B7D9FD4EBB98}" presName="hierChild2" presStyleCnt="0"/>
      <dgm:spPr/>
    </dgm:pt>
    <dgm:pt modelId="{E20F44DB-8A67-4723-97A6-42DE18FC7238}" type="pres">
      <dgm:prSet presAssocID="{6FE499E7-D2BC-4DE6-BB12-6C130CB74FC0}" presName="Name10" presStyleLbl="parChTrans1D2" presStyleIdx="0" presStyleCnt="2"/>
      <dgm:spPr/>
      <dgm:t>
        <a:bodyPr/>
        <a:lstStyle/>
        <a:p>
          <a:endParaRPr lang="pt-BR"/>
        </a:p>
      </dgm:t>
    </dgm:pt>
    <dgm:pt modelId="{532BF67B-549B-4C6C-BFFB-F9640A8CA53D}" type="pres">
      <dgm:prSet presAssocID="{1A8497F4-9DB8-4855-B925-FFDDC74CF9CA}" presName="hierRoot2" presStyleCnt="0"/>
      <dgm:spPr/>
    </dgm:pt>
    <dgm:pt modelId="{AFDD22A2-4BBC-41C2-A2DC-E03F42C0721E}" type="pres">
      <dgm:prSet presAssocID="{1A8497F4-9DB8-4855-B925-FFDDC74CF9CA}" presName="composite2" presStyleCnt="0"/>
      <dgm:spPr/>
    </dgm:pt>
    <dgm:pt modelId="{1531AD1D-198B-41DA-B7F6-0125B05034A3}" type="pres">
      <dgm:prSet presAssocID="{1A8497F4-9DB8-4855-B925-FFDDC74CF9CA}" presName="background2" presStyleLbl="node2" presStyleIdx="0" presStyleCnt="2"/>
      <dgm:spPr/>
    </dgm:pt>
    <dgm:pt modelId="{F98BBD94-208D-4ADC-8469-9084E46ABF2E}" type="pres">
      <dgm:prSet presAssocID="{1A8497F4-9DB8-4855-B925-FFDDC74CF9CA}" presName="text2" presStyleLbl="fgAcc2" presStyleIdx="0" presStyleCnt="2" custLinFactNeighborX="1213" custLinFactNeighborY="-572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6557350-7036-493D-94D2-D967A69149F6}" type="pres">
      <dgm:prSet presAssocID="{1A8497F4-9DB8-4855-B925-FFDDC74CF9CA}" presName="hierChild3" presStyleCnt="0"/>
      <dgm:spPr/>
    </dgm:pt>
    <dgm:pt modelId="{297C24DA-0535-44AA-ADBF-6B70B5C78519}" type="pres">
      <dgm:prSet presAssocID="{D6CE8650-44AF-437B-BBF5-CFC7C142800F}" presName="Name10" presStyleLbl="parChTrans1D2" presStyleIdx="1" presStyleCnt="2"/>
      <dgm:spPr/>
      <dgm:t>
        <a:bodyPr/>
        <a:lstStyle/>
        <a:p>
          <a:endParaRPr lang="pt-BR"/>
        </a:p>
      </dgm:t>
    </dgm:pt>
    <dgm:pt modelId="{08167003-3337-462A-9727-2ADF8E7E996C}" type="pres">
      <dgm:prSet presAssocID="{8F4A3891-E573-41B7-9D1E-CB1F4781C47E}" presName="hierRoot2" presStyleCnt="0"/>
      <dgm:spPr/>
    </dgm:pt>
    <dgm:pt modelId="{C75604E4-F121-423F-8C0F-9E731CF69B60}" type="pres">
      <dgm:prSet presAssocID="{8F4A3891-E573-41B7-9D1E-CB1F4781C47E}" presName="composite2" presStyleCnt="0"/>
      <dgm:spPr/>
    </dgm:pt>
    <dgm:pt modelId="{955586E5-5305-452D-99B9-8E90DFEC3805}" type="pres">
      <dgm:prSet presAssocID="{8F4A3891-E573-41B7-9D1E-CB1F4781C47E}" presName="background2" presStyleLbl="node2" presStyleIdx="1" presStyleCnt="2"/>
      <dgm:spPr/>
    </dgm:pt>
    <dgm:pt modelId="{FCF6D0F2-E70F-41D8-9871-47FE436A1CDE}" type="pres">
      <dgm:prSet presAssocID="{8F4A3891-E573-41B7-9D1E-CB1F4781C47E}" presName="text2" presStyleLbl="fgAcc2" presStyleIdx="1" presStyleCnt="2" custScaleX="85499" custLinFactNeighborX="978" custLinFactNeighborY="-5728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D949323-EED6-49E5-8307-30732938595C}" type="pres">
      <dgm:prSet presAssocID="{8F4A3891-E573-41B7-9D1E-CB1F4781C47E}" presName="hierChild3" presStyleCnt="0"/>
      <dgm:spPr/>
    </dgm:pt>
  </dgm:ptLst>
  <dgm:cxnLst>
    <dgm:cxn modelId="{A5910CDD-83F1-4A5A-A824-099771580EA2}" type="presOf" srcId="{6FE499E7-D2BC-4DE6-BB12-6C130CB74FC0}" destId="{E20F44DB-8A67-4723-97A6-42DE18FC7238}" srcOrd="0" destOrd="0" presId="urn:microsoft.com/office/officeart/2005/8/layout/hierarchy1"/>
    <dgm:cxn modelId="{2FBEC425-626B-4D6E-9171-469FEB20E430}" type="presOf" srcId="{8F4A3891-E573-41B7-9D1E-CB1F4781C47E}" destId="{FCF6D0F2-E70F-41D8-9871-47FE436A1CDE}" srcOrd="0" destOrd="0" presId="urn:microsoft.com/office/officeart/2005/8/layout/hierarchy1"/>
    <dgm:cxn modelId="{5AFCADEF-7226-48C5-B660-1BB2CD3EFD99}" srcId="{FA22D2A9-973A-49D1-8275-B7D9FD4EBB98}" destId="{8F4A3891-E573-41B7-9D1E-CB1F4781C47E}" srcOrd="1" destOrd="0" parTransId="{D6CE8650-44AF-437B-BBF5-CFC7C142800F}" sibTransId="{97AA9057-F5E8-4B15-A46B-608FEC916B44}"/>
    <dgm:cxn modelId="{F1726C17-95F8-4BF0-8678-DF81D19FA048}" type="presOf" srcId="{FA22D2A9-973A-49D1-8275-B7D9FD4EBB98}" destId="{D99E9AA4-1FD0-4A0D-AEF8-BC6CDFC4E413}" srcOrd="0" destOrd="0" presId="urn:microsoft.com/office/officeart/2005/8/layout/hierarchy1"/>
    <dgm:cxn modelId="{93B2B4D3-E2C8-4850-A841-A2BD1368F56A}" srcId="{FA22D2A9-973A-49D1-8275-B7D9FD4EBB98}" destId="{1A8497F4-9DB8-4855-B925-FFDDC74CF9CA}" srcOrd="0" destOrd="0" parTransId="{6FE499E7-D2BC-4DE6-BB12-6C130CB74FC0}" sibTransId="{4862A1D3-B8B6-43BE-A0F6-539A05ECF359}"/>
    <dgm:cxn modelId="{9D9A164A-A2A3-4CB5-B1D0-6820DAA21D9D}" type="presOf" srcId="{8EF00F25-7469-43D0-88C3-2FFB2B19ACAA}" destId="{694949F2-C05B-486F-B5E3-4F68219BB12D}" srcOrd="0" destOrd="0" presId="urn:microsoft.com/office/officeart/2005/8/layout/hierarchy1"/>
    <dgm:cxn modelId="{11314D28-7040-432E-BF4D-3C25E82AE02D}" srcId="{8EF00F25-7469-43D0-88C3-2FFB2B19ACAA}" destId="{FA22D2A9-973A-49D1-8275-B7D9FD4EBB98}" srcOrd="0" destOrd="0" parTransId="{BC6269B8-CC10-47FA-95AB-38B967380AC4}" sibTransId="{67FCAEBF-C3CE-4900-8B74-6732CA1AB7EF}"/>
    <dgm:cxn modelId="{4B059D14-35DF-41AB-977C-7F301EC5AD22}" type="presOf" srcId="{D6CE8650-44AF-437B-BBF5-CFC7C142800F}" destId="{297C24DA-0535-44AA-ADBF-6B70B5C78519}" srcOrd="0" destOrd="0" presId="urn:microsoft.com/office/officeart/2005/8/layout/hierarchy1"/>
    <dgm:cxn modelId="{729339CE-2007-46C5-917B-DB5E17953F15}" type="presOf" srcId="{1A8497F4-9DB8-4855-B925-FFDDC74CF9CA}" destId="{F98BBD94-208D-4ADC-8469-9084E46ABF2E}" srcOrd="0" destOrd="0" presId="urn:microsoft.com/office/officeart/2005/8/layout/hierarchy1"/>
    <dgm:cxn modelId="{6C6C8643-864A-4DFD-B5AF-2AE36FE4412D}" type="presParOf" srcId="{694949F2-C05B-486F-B5E3-4F68219BB12D}" destId="{95FAD6EB-0EFE-4CDC-8761-B4EBCC2F0F0F}" srcOrd="0" destOrd="0" presId="urn:microsoft.com/office/officeart/2005/8/layout/hierarchy1"/>
    <dgm:cxn modelId="{BCD02333-0C13-4A81-A60C-10D7A153870D}" type="presParOf" srcId="{95FAD6EB-0EFE-4CDC-8761-B4EBCC2F0F0F}" destId="{678E2669-E084-45F6-99F2-63AA95E5A5C9}" srcOrd="0" destOrd="0" presId="urn:microsoft.com/office/officeart/2005/8/layout/hierarchy1"/>
    <dgm:cxn modelId="{6A799036-A473-49CC-B8E5-EC51D86C583C}" type="presParOf" srcId="{678E2669-E084-45F6-99F2-63AA95E5A5C9}" destId="{794AEBE1-D35A-4273-84DA-D8CF8BD31972}" srcOrd="0" destOrd="0" presId="urn:microsoft.com/office/officeart/2005/8/layout/hierarchy1"/>
    <dgm:cxn modelId="{73434EC3-5757-4279-AE25-77091E55F651}" type="presParOf" srcId="{678E2669-E084-45F6-99F2-63AA95E5A5C9}" destId="{D99E9AA4-1FD0-4A0D-AEF8-BC6CDFC4E413}" srcOrd="1" destOrd="0" presId="urn:microsoft.com/office/officeart/2005/8/layout/hierarchy1"/>
    <dgm:cxn modelId="{1A34443A-A768-42CE-B11A-2FA4D2252D05}" type="presParOf" srcId="{95FAD6EB-0EFE-4CDC-8761-B4EBCC2F0F0F}" destId="{93FDDD4F-32D5-41A1-B33B-9BC9D1BD8C7D}" srcOrd="1" destOrd="0" presId="urn:microsoft.com/office/officeart/2005/8/layout/hierarchy1"/>
    <dgm:cxn modelId="{44DAC7FB-5AD7-4D94-8F00-55519F5E853E}" type="presParOf" srcId="{93FDDD4F-32D5-41A1-B33B-9BC9D1BD8C7D}" destId="{E20F44DB-8A67-4723-97A6-42DE18FC7238}" srcOrd="0" destOrd="0" presId="urn:microsoft.com/office/officeart/2005/8/layout/hierarchy1"/>
    <dgm:cxn modelId="{E2135BC2-779B-4B85-B0F3-7162BBFF95BB}" type="presParOf" srcId="{93FDDD4F-32D5-41A1-B33B-9BC9D1BD8C7D}" destId="{532BF67B-549B-4C6C-BFFB-F9640A8CA53D}" srcOrd="1" destOrd="0" presId="urn:microsoft.com/office/officeart/2005/8/layout/hierarchy1"/>
    <dgm:cxn modelId="{28D0F681-36DA-4E61-8AF3-8D08835A948B}" type="presParOf" srcId="{532BF67B-549B-4C6C-BFFB-F9640A8CA53D}" destId="{AFDD22A2-4BBC-41C2-A2DC-E03F42C0721E}" srcOrd="0" destOrd="0" presId="urn:microsoft.com/office/officeart/2005/8/layout/hierarchy1"/>
    <dgm:cxn modelId="{E231E10B-F5C4-465E-97EB-FA5E77964644}" type="presParOf" srcId="{AFDD22A2-4BBC-41C2-A2DC-E03F42C0721E}" destId="{1531AD1D-198B-41DA-B7F6-0125B05034A3}" srcOrd="0" destOrd="0" presId="urn:microsoft.com/office/officeart/2005/8/layout/hierarchy1"/>
    <dgm:cxn modelId="{C7916B05-0B50-4187-98B8-1C35D267AF06}" type="presParOf" srcId="{AFDD22A2-4BBC-41C2-A2DC-E03F42C0721E}" destId="{F98BBD94-208D-4ADC-8469-9084E46ABF2E}" srcOrd="1" destOrd="0" presId="urn:microsoft.com/office/officeart/2005/8/layout/hierarchy1"/>
    <dgm:cxn modelId="{ADDBD6BD-B9B4-40CC-A259-DB0FBD401D59}" type="presParOf" srcId="{532BF67B-549B-4C6C-BFFB-F9640A8CA53D}" destId="{46557350-7036-493D-94D2-D967A69149F6}" srcOrd="1" destOrd="0" presId="urn:microsoft.com/office/officeart/2005/8/layout/hierarchy1"/>
    <dgm:cxn modelId="{19541316-E005-4F20-A8B3-CA7DAC044773}" type="presParOf" srcId="{93FDDD4F-32D5-41A1-B33B-9BC9D1BD8C7D}" destId="{297C24DA-0535-44AA-ADBF-6B70B5C78519}" srcOrd="2" destOrd="0" presId="urn:microsoft.com/office/officeart/2005/8/layout/hierarchy1"/>
    <dgm:cxn modelId="{6F570F79-2910-494D-BE69-D936457291DA}" type="presParOf" srcId="{93FDDD4F-32D5-41A1-B33B-9BC9D1BD8C7D}" destId="{08167003-3337-462A-9727-2ADF8E7E996C}" srcOrd="3" destOrd="0" presId="urn:microsoft.com/office/officeart/2005/8/layout/hierarchy1"/>
    <dgm:cxn modelId="{2AE23B88-A9F5-4A79-8F1D-0E8F3EFB8A7E}" type="presParOf" srcId="{08167003-3337-462A-9727-2ADF8E7E996C}" destId="{C75604E4-F121-423F-8C0F-9E731CF69B60}" srcOrd="0" destOrd="0" presId="urn:microsoft.com/office/officeart/2005/8/layout/hierarchy1"/>
    <dgm:cxn modelId="{29AF6AA2-9013-4602-AA71-42A1499D513F}" type="presParOf" srcId="{C75604E4-F121-423F-8C0F-9E731CF69B60}" destId="{955586E5-5305-452D-99B9-8E90DFEC3805}" srcOrd="0" destOrd="0" presId="urn:microsoft.com/office/officeart/2005/8/layout/hierarchy1"/>
    <dgm:cxn modelId="{91F63CA0-D8AA-430A-875C-2B17E88E1C5A}" type="presParOf" srcId="{C75604E4-F121-423F-8C0F-9E731CF69B60}" destId="{FCF6D0F2-E70F-41D8-9871-47FE436A1CDE}" srcOrd="1" destOrd="0" presId="urn:microsoft.com/office/officeart/2005/8/layout/hierarchy1"/>
    <dgm:cxn modelId="{78A2F7FC-8CEC-487E-BF13-B41EF045B90B}" type="presParOf" srcId="{08167003-3337-462A-9727-2ADF8E7E996C}" destId="{6D949323-EED6-49E5-8307-30732938595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72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038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723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4515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60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794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2880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63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78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89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401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238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83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49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38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0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17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194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661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99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0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DBC2C-6B4A-4C9E-9C3A-05AB158476B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8C939-E7E0-4331-8C83-7F69EB16A7FE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02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8EB8F-1FEB-4A5D-9E87-A7C01E42A68D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27/03/2017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354C-A3A5-4814-9115-41E8C948B305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658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753" y="-95002"/>
            <a:ext cx="4098254" cy="4298868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97087" y="222201"/>
            <a:ext cx="7924800" cy="2806007"/>
          </a:xfrm>
        </p:spPr>
        <p:txBody>
          <a:bodyPr>
            <a:noAutofit/>
          </a:bodyPr>
          <a:lstStyle/>
          <a:p>
            <a:r>
              <a:rPr lang="pt-BR" sz="6600" b="1" dirty="0" err="1" smtClean="0">
                <a:solidFill>
                  <a:schemeClr val="bg1"/>
                </a:solidFill>
              </a:rPr>
              <a:t>Coordenção</a:t>
            </a:r>
            <a:r>
              <a:rPr lang="pt-BR" sz="6600" b="1" dirty="0" smtClean="0">
                <a:solidFill>
                  <a:schemeClr val="bg1"/>
                </a:solidFill>
              </a:rPr>
              <a:t> de Gestão VDDIG </a:t>
            </a:r>
            <a:endParaRPr lang="pt-BR" sz="66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831781" y="6161314"/>
            <a:ext cx="1990106" cy="468086"/>
          </a:xfrm>
        </p:spPr>
        <p:txBody>
          <a:bodyPr>
            <a:noAutofit/>
          </a:bodyPr>
          <a:lstStyle/>
          <a:p>
            <a:pPr algn="l"/>
            <a:r>
              <a:rPr lang="pt-BR" sz="2800" b="1" dirty="0" smtClean="0">
                <a:solidFill>
                  <a:schemeClr val="bg1"/>
                </a:solidFill>
              </a:rPr>
              <a:t>27/03/2017</a:t>
            </a:r>
            <a:endParaRPr lang="pt-BR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3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619431" y="1011928"/>
            <a:ext cx="11164529" cy="6415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Substituição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emissão da Relação de Ordens Bancárias pela autorização </a:t>
            </a:r>
            <a:r>
              <a:rPr lang="pt-B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SIAFI.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2.1) Reduziu o tempo no processamento do  pagamento e eliminou a  entrega do documento físico ao Banco do Brasil;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Implementação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Cartão Corporativo na modalidade de Suprimento de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Fundos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para aquisição de bilhete de passagens aéreas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através do Sistema de Concessão de Passagens e Diárias – SCDP.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958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3.1) Agilizou e trouxe um maior controle nas aquisições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excepcionais de pequeno valor (até R$ 800,00) e na compra de bilhete aéreo; </a:t>
            </a: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3.2) 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Pagamento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através de fatura  do Banco do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Brasil em substituição ao pagamento as empresas aéreas (eliminou as licitações para essas empresas )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215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390447" y="2167884"/>
            <a:ext cx="10692580" cy="4284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Adesão </a:t>
            </a: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 novo modelo  formato (conta-vinculada) de depósito de conta vinculada identificado – Guia emitida no site do Banco do Brasil;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4.1) Gerou maior controle e segurança para os depósitos evitando o bloqueio judicial caso o contratante fique inadimplente em outro contrato;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95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390447" y="2131133"/>
            <a:ext cx="10729837" cy="3445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 </a:t>
            </a: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caráter excepcional, buscou meios legais de pagamento diretamente aos funcionários terceirizados (lista de credores individuais no SIAFI e parceria com o Banco do Brasil), visto que a Direção assumiu a responsabilidade subsidiária em decorrência </a:t>
            </a: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inadimplência </a:t>
            </a: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 contratada com o pagamento dos salários aos seus </a:t>
            </a: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empregados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88516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38200" y="1101723"/>
            <a:ext cx="10515600" cy="638587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00" b="1" dirty="0"/>
              <a:t>Execução com recursos orçamentários (Tesouro)  com  Projetos Institucionais da ENSP até 2016 </a:t>
            </a:r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5186" y="1740311"/>
            <a:ext cx="11002297" cy="578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230449"/>
              </p:ext>
            </p:extLst>
          </p:nvPr>
        </p:nvGraphicFramePr>
        <p:xfrm>
          <a:off x="1548580" y="2005779"/>
          <a:ext cx="7654413" cy="3652520"/>
        </p:xfrm>
        <a:graphic>
          <a:graphicData uri="http://schemas.openxmlformats.org/drawingml/2006/table">
            <a:tbl>
              <a:tblPr firstRow="1" firstCol="1" bandRow="1"/>
              <a:tblGrid>
                <a:gridCol w="4295820"/>
                <a:gridCol w="3358593"/>
              </a:tblGrid>
              <a:tr h="382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Resumo da execução </a:t>
                      </a:r>
                      <a:r>
                        <a:rPr lang="pt-BR" sz="2800" b="1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2013/16 – INOVA</a:t>
                      </a:r>
                      <a:r>
                        <a:rPr lang="pt-BR" sz="2800" b="1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ENSP 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R$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2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3.021.794,34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2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Executado   2013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1.594.580,03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Executado   2014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735.842,98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Executado   2015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556.604,32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Executado   2016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116.286,88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Á executar em  2017</a:t>
                      </a:r>
                      <a:endParaRPr lang="pt-B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800" b="1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18.480,13</a:t>
                      </a:r>
                      <a:endParaRPr lang="pt-B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478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942" y="1101722"/>
            <a:ext cx="10869561" cy="575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8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318" y="1101721"/>
            <a:ext cx="10139739" cy="5417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5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47" y="907191"/>
            <a:ext cx="11644237" cy="727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0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1165124" y="766916"/>
            <a:ext cx="9158748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Execução com recursos orçamentários (Tesouro)  e </a:t>
            </a:r>
            <a:r>
              <a:rPr lang="pt-BR" sz="24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extra-orçamentários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(Projetos) – Despesas Correntes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646827"/>
              </p:ext>
            </p:extLst>
          </p:nvPr>
        </p:nvGraphicFramePr>
        <p:xfrm>
          <a:off x="390448" y="2168925"/>
          <a:ext cx="9369450" cy="4679836"/>
        </p:xfrm>
        <a:graphic>
          <a:graphicData uri="http://schemas.openxmlformats.org/drawingml/2006/table">
            <a:tbl>
              <a:tblPr firstRow="1" firstCol="1" bandRow="1"/>
              <a:tblGrid>
                <a:gridCol w="4740476"/>
                <a:gridCol w="1145189"/>
                <a:gridCol w="1205461"/>
                <a:gridCol w="1139162"/>
                <a:gridCol w="1139162"/>
              </a:tblGrid>
              <a:tr h="289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 / ANO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3031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TESOURO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289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CUSTEIO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29.255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33.812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32.645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33.455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0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CAPITAL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1.846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1.716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657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450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TESOURO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31.101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35.528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33.302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33.905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289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RECURSO / ANO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</a:tr>
              <a:tr h="5928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EXTRAORÇAMENTÁRIO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sng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PROJETOS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pt-BR" sz="20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</a:tr>
              <a:tr h="289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CUSTEIO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47.953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45.908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17.587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29.229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CAPITAL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190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175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9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EXTRAORÇAMENTÁRIO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48.143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46.083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17.587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29.229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</a:tr>
              <a:tr h="28970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GERAL ENSP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79.244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81.611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50.889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63.134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488" marR="38488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</a:tr>
            </a:tbl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90447" y="1631033"/>
            <a:ext cx="20841257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Evolução dos últimos 5 anos</a:t>
            </a:r>
            <a:r>
              <a:rPr kumimoji="0" lang="pt-B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pt-BR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Fonte SEOF/VDDIG</a:t>
            </a:r>
            <a:r>
              <a:rPr kumimoji="0" lang="pt-BR" sz="15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29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7135" y="1043956"/>
            <a:ext cx="9630697" cy="5135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390447" y="1101723"/>
            <a:ext cx="11201785" cy="49596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Coordenação de Gestão e seus Serviços tem suas competências descritas no Regimento Interno no artigo 39, parágrafos 8 à 14 e  compreende: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Gestão de Compras –SECOM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 Gestão de Materiais – SEGEM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Orçamento e Finanças –SEOF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Gestão de Contratos – GESCON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Gestão Patrimonial – SEPATRI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Infraestrutura   - INFRA 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Setor de Protocolo e Expedição  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92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6" name="Retângulo 5"/>
          <p:cNvSpPr/>
          <p:nvPr/>
        </p:nvSpPr>
        <p:spPr>
          <a:xfrm>
            <a:off x="390447" y="1055274"/>
            <a:ext cx="10892069" cy="5936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Inferições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liberação/execução  do orçamento é 16% inferior ao valor do orçamento aprovado nos anos de 2015 e 2016.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houve aumento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orçamentário </a:t>
            </a:r>
            <a:r>
              <a:rPr lang="pt-B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período de 2013 à 2016;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O orçamento anual de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custeio da ENSP vem sendo atualizado a níveis inferiores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 índice de inflação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medida peço IGP-M  pelo período de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2013 à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2016.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884" y="1174194"/>
            <a:ext cx="10235381" cy="5286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8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48" y="1101723"/>
            <a:ext cx="10597100" cy="547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814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445" y="1101722"/>
            <a:ext cx="9733935" cy="557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87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390447" y="1312607"/>
            <a:ext cx="11585243" cy="23759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Gestão de Materiais: </a:t>
            </a:r>
            <a:endParaRPr lang="pt-BR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competências do Serviço estão descritas no parágrafo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décimo do art. 39 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Regimento Interno da ENSP.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6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7765"/>
            <a:ext cx="1440755" cy="1101722"/>
          </a:xfrm>
          <a:prstGeom prst="rect">
            <a:avLst/>
          </a:prstGeom>
          <a:noFill/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77424"/>
            <a:ext cx="20860262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Organograma:</a:t>
            </a:r>
            <a:endParaRPr kumimoji="0" lang="pt-BR" sz="1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3393411956"/>
              </p:ext>
            </p:extLst>
          </p:nvPr>
        </p:nvGraphicFramePr>
        <p:xfrm>
          <a:off x="766916" y="1660469"/>
          <a:ext cx="10825316" cy="5005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3886199"/>
            <a:ext cx="20860262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1440755" y="1121381"/>
            <a:ext cx="5386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Organograma</a:t>
            </a:r>
            <a:endParaRPr lang="pt-B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1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6" name="Título 1"/>
          <p:cNvSpPr txBox="1">
            <a:spLocks/>
          </p:cNvSpPr>
          <p:nvPr/>
        </p:nvSpPr>
        <p:spPr>
          <a:xfrm rot="10800000" flipV="1">
            <a:off x="2251643" y="1043958"/>
            <a:ext cx="7772400" cy="6521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Organograma</a:t>
            </a:r>
            <a:r>
              <a:rPr lang="en-US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Funcional</a:t>
            </a:r>
            <a:endParaRPr lang="pt-BR" sz="5000" dirty="0"/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162232" y="2025503"/>
            <a:ext cx="11017045" cy="5112584"/>
            <a:chOff x="495" y="838"/>
            <a:chExt cx="4680" cy="4153"/>
          </a:xfrm>
        </p:grpSpPr>
        <p:sp>
          <p:nvSpPr>
            <p:cNvPr id="8" name="AutoShape 3"/>
            <p:cNvSpPr>
              <a:spLocks noChangeAspect="1" noChangeArrowheads="1" noTextEdit="1"/>
            </p:cNvSpPr>
            <p:nvPr/>
          </p:nvSpPr>
          <p:spPr bwMode="auto">
            <a:xfrm>
              <a:off x="495" y="1161"/>
              <a:ext cx="4680" cy="3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378" y="838"/>
              <a:ext cx="914" cy="40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500" y="1757"/>
              <a:ext cx="951" cy="405"/>
            </a:xfrm>
            <a:prstGeom prst="rect">
              <a:avLst/>
            </a:prstGeom>
            <a:solidFill>
              <a:srgbClr val="7592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1755" y="1757"/>
              <a:ext cx="914" cy="405"/>
            </a:xfrm>
            <a:prstGeom prst="rect">
              <a:avLst/>
            </a:prstGeom>
            <a:solidFill>
              <a:srgbClr val="7592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972" y="1757"/>
              <a:ext cx="944" cy="405"/>
            </a:xfrm>
            <a:prstGeom prst="rect">
              <a:avLst/>
            </a:prstGeom>
            <a:solidFill>
              <a:srgbClr val="7592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4220" y="1757"/>
              <a:ext cx="952" cy="405"/>
            </a:xfrm>
            <a:prstGeom prst="rect">
              <a:avLst/>
            </a:prstGeom>
            <a:solidFill>
              <a:srgbClr val="7592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500" y="2296"/>
              <a:ext cx="951" cy="405"/>
            </a:xfrm>
            <a:prstGeom prst="rect">
              <a:avLst/>
            </a:prstGeom>
            <a:solidFill>
              <a:srgbClr val="E46D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1755" y="2296"/>
              <a:ext cx="914" cy="405"/>
            </a:xfrm>
            <a:prstGeom prst="rect">
              <a:avLst/>
            </a:prstGeom>
            <a:solidFill>
              <a:srgbClr val="E46D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972" y="2296"/>
              <a:ext cx="944" cy="405"/>
            </a:xfrm>
            <a:prstGeom prst="rect">
              <a:avLst/>
            </a:prstGeom>
            <a:solidFill>
              <a:srgbClr val="E46D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220" y="2296"/>
              <a:ext cx="952" cy="405"/>
            </a:xfrm>
            <a:prstGeom prst="rect">
              <a:avLst/>
            </a:prstGeom>
            <a:solidFill>
              <a:srgbClr val="E46D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500" y="2834"/>
              <a:ext cx="951" cy="405"/>
            </a:xfrm>
            <a:prstGeom prst="rect">
              <a:avLst/>
            </a:prstGeom>
            <a:solidFill>
              <a:srgbClr val="E46D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1755" y="2834"/>
              <a:ext cx="914" cy="405"/>
            </a:xfrm>
            <a:prstGeom prst="rect">
              <a:avLst/>
            </a:prstGeom>
            <a:solidFill>
              <a:srgbClr val="E46D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2972" y="2834"/>
              <a:ext cx="944" cy="405"/>
            </a:xfrm>
            <a:prstGeom prst="rect">
              <a:avLst/>
            </a:prstGeom>
            <a:solidFill>
              <a:srgbClr val="E46D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4220" y="2834"/>
              <a:ext cx="952" cy="405"/>
            </a:xfrm>
            <a:prstGeom prst="rect">
              <a:avLst/>
            </a:prstGeom>
            <a:solidFill>
              <a:srgbClr val="E46D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500" y="3373"/>
              <a:ext cx="951" cy="405"/>
            </a:xfrm>
            <a:prstGeom prst="rect">
              <a:avLst/>
            </a:prstGeom>
            <a:solidFill>
              <a:srgbClr val="E46D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1755" y="3373"/>
              <a:ext cx="914" cy="405"/>
            </a:xfrm>
            <a:prstGeom prst="rect">
              <a:avLst/>
            </a:prstGeom>
            <a:solidFill>
              <a:srgbClr val="E46D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4220" y="3373"/>
              <a:ext cx="952" cy="405"/>
            </a:xfrm>
            <a:prstGeom prst="rect">
              <a:avLst/>
            </a:prstGeom>
            <a:solidFill>
              <a:srgbClr val="E46D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500" y="3911"/>
              <a:ext cx="951" cy="338"/>
            </a:xfrm>
            <a:prstGeom prst="rect">
              <a:avLst/>
            </a:prstGeom>
            <a:solidFill>
              <a:srgbClr val="E46D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1755" y="3911"/>
              <a:ext cx="914" cy="338"/>
            </a:xfrm>
            <a:prstGeom prst="rect">
              <a:avLst/>
            </a:prstGeom>
            <a:solidFill>
              <a:srgbClr val="E46D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4220" y="3911"/>
              <a:ext cx="952" cy="338"/>
            </a:xfrm>
            <a:prstGeom prst="rect">
              <a:avLst/>
            </a:prstGeom>
            <a:solidFill>
              <a:srgbClr val="E46D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605" y="1892"/>
              <a:ext cx="626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RECEBIMENTO</a:t>
              </a:r>
              <a:endParaRPr lang="pt-BR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 </a:t>
              </a:r>
              <a:endPara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1793" y="1892"/>
              <a:ext cx="83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ARMAZENAMENTO</a:t>
              </a:r>
              <a:endPara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132" y="1892"/>
              <a:ext cx="617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DISTRIBUIÇÃO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4247" y="1824"/>
              <a:ext cx="911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ADMINISTRAÇÃO DE 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4454" y="1958"/>
              <a:ext cx="49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MATERIAIS 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2469" y="878"/>
              <a:ext cx="732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ALMOXARIFADO </a:t>
              </a:r>
              <a:br>
                <a:rPr lang="pt-BR" sz="13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</a:br>
              <a:r>
                <a:rPr lang="pt-BR" sz="13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ESTOQUE</a:t>
              </a:r>
              <a:endPara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667" y="2901"/>
              <a:ext cx="63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CONFERÊNCIA </a:t>
              </a:r>
              <a:endPara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640" y="3036"/>
              <a:ext cx="63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QUANTITATIVA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666" y="3440"/>
              <a:ext cx="63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CONFERÊNCIA 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700" y="3574"/>
              <a:ext cx="563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QUALITATIVA</a:t>
              </a:r>
              <a:endPara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Rectangle 34"/>
            <p:cNvSpPr>
              <a:spLocks noChangeArrowheads="1"/>
            </p:cNvSpPr>
            <p:nvPr/>
          </p:nvSpPr>
          <p:spPr bwMode="auto">
            <a:xfrm>
              <a:off x="605" y="4046"/>
              <a:ext cx="730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REGULARIZAÇÃO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2020" y="2430"/>
              <a:ext cx="37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GUARDA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1894" y="2969"/>
              <a:ext cx="62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PRESERVAÇÃO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1947" y="3508"/>
              <a:ext cx="515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SEPARAÇÃO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1814" y="3950"/>
              <a:ext cx="765" cy="2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LIBERAÇÃO PARA </a:t>
              </a:r>
              <a:br>
                <a:rPr lang="pt-BR" sz="13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</a:br>
              <a:r>
                <a:rPr lang="pt-BR" sz="1300" b="1" dirty="0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ENTREGA</a:t>
              </a:r>
              <a:endParaRPr lang="pt-BR" dirty="0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739" y="2430"/>
              <a:ext cx="46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DESCARGA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3238" y="2969"/>
              <a:ext cx="40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ENTREGA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4415" y="2300"/>
              <a:ext cx="56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GESTÃO DOS 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4356" y="2435"/>
              <a:ext cx="68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CONTRATOS DE 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4447" y="2569"/>
              <a:ext cx="489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AQUISIÇÃO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4279" y="2901"/>
              <a:ext cx="847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MONITORAMENTO 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4419" y="3036"/>
              <a:ext cx="550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DOS PRAZOS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Rectangle 46"/>
            <p:cNvSpPr>
              <a:spLocks noChangeArrowheads="1"/>
            </p:cNvSpPr>
            <p:nvPr/>
          </p:nvSpPr>
          <p:spPr bwMode="auto">
            <a:xfrm>
              <a:off x="4274" y="3440"/>
              <a:ext cx="85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RECEBIMENTO DOS 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4454" y="3574"/>
              <a:ext cx="472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MATERIAIS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48"/>
            <p:cNvSpPr>
              <a:spLocks noChangeArrowheads="1"/>
            </p:cNvSpPr>
            <p:nvPr/>
          </p:nvSpPr>
          <p:spPr bwMode="auto">
            <a:xfrm>
              <a:off x="4383" y="4046"/>
              <a:ext cx="617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DISTRIBUIÇÃO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Rectangle 49"/>
            <p:cNvSpPr>
              <a:spLocks noChangeArrowheads="1"/>
            </p:cNvSpPr>
            <p:nvPr/>
          </p:nvSpPr>
          <p:spPr bwMode="auto">
            <a:xfrm>
              <a:off x="3087" y="2430"/>
              <a:ext cx="70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pt-BR" sz="1300" b="1">
                  <a:solidFill>
                    <a:srgbClr val="000000"/>
                  </a:solidFill>
                  <a:latin typeface="Calibri" pitchFamily="34" charset="0"/>
                  <a:cs typeface="Arial" pitchFamily="34" charset="0"/>
                </a:rPr>
                <a:t>PROGRAMAÇÃO</a:t>
              </a:r>
              <a:endParaRPr lang="pt-BR">
                <a:solidFill>
                  <a:prstClr val="black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50"/>
            <p:cNvSpPr>
              <a:spLocks noChangeArrowheads="1"/>
            </p:cNvSpPr>
            <p:nvPr/>
          </p:nvSpPr>
          <p:spPr bwMode="auto">
            <a:xfrm>
              <a:off x="2799" y="1221"/>
              <a:ext cx="19" cy="25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941" y="1497"/>
              <a:ext cx="20" cy="256"/>
            </a:xfrm>
            <a:custGeom>
              <a:avLst/>
              <a:gdLst>
                <a:gd name="T0" fmla="*/ 20 w 20"/>
                <a:gd name="T1" fmla="*/ 0 h 256"/>
                <a:gd name="T2" fmla="*/ 20 w 20"/>
                <a:gd name="T3" fmla="*/ 256 h 256"/>
                <a:gd name="T4" fmla="*/ 0 w 20"/>
                <a:gd name="T5" fmla="*/ 256 h 256"/>
                <a:gd name="T6" fmla="*/ 1 w 20"/>
                <a:gd name="T7" fmla="*/ 0 h 256"/>
                <a:gd name="T8" fmla="*/ 20 w 20"/>
                <a:gd name="T9" fmla="*/ 0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56">
                  <a:moveTo>
                    <a:pt x="20" y="0"/>
                  </a:moveTo>
                  <a:lnTo>
                    <a:pt x="20" y="256"/>
                  </a:lnTo>
                  <a:lnTo>
                    <a:pt x="0" y="256"/>
                  </a:lnTo>
                  <a:lnTo>
                    <a:pt x="1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56" name="Rectangle 52"/>
            <p:cNvSpPr>
              <a:spLocks noChangeArrowheads="1"/>
            </p:cNvSpPr>
            <p:nvPr/>
          </p:nvSpPr>
          <p:spPr bwMode="auto">
            <a:xfrm>
              <a:off x="2205" y="1483"/>
              <a:ext cx="19" cy="25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3437" y="1490"/>
              <a:ext cx="19" cy="256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4662" y="1483"/>
              <a:ext cx="19" cy="257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944" y="1480"/>
              <a:ext cx="3728" cy="20"/>
            </a:xfrm>
            <a:custGeom>
              <a:avLst/>
              <a:gdLst>
                <a:gd name="T0" fmla="*/ 0 w 3728"/>
                <a:gd name="T1" fmla="*/ 0 h 20"/>
                <a:gd name="T2" fmla="*/ 3728 w 3728"/>
                <a:gd name="T3" fmla="*/ 1 h 20"/>
                <a:gd name="T4" fmla="*/ 3728 w 3728"/>
                <a:gd name="T5" fmla="*/ 20 h 20"/>
                <a:gd name="T6" fmla="*/ 0 w 3728"/>
                <a:gd name="T7" fmla="*/ 19 h 20"/>
                <a:gd name="T8" fmla="*/ 0 w 3728"/>
                <a:gd name="T9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28" h="20">
                  <a:moveTo>
                    <a:pt x="0" y="0"/>
                  </a:moveTo>
                  <a:lnTo>
                    <a:pt x="3728" y="1"/>
                  </a:lnTo>
                  <a:lnTo>
                    <a:pt x="3728" y="20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4662" y="2157"/>
              <a:ext cx="19" cy="12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4677" y="2695"/>
              <a:ext cx="20" cy="128"/>
            </a:xfrm>
            <a:custGeom>
              <a:avLst/>
              <a:gdLst>
                <a:gd name="T0" fmla="*/ 20 w 20"/>
                <a:gd name="T1" fmla="*/ 0 h 128"/>
                <a:gd name="T2" fmla="*/ 20 w 20"/>
                <a:gd name="T3" fmla="*/ 128 h 128"/>
                <a:gd name="T4" fmla="*/ 0 w 20"/>
                <a:gd name="T5" fmla="*/ 128 h 128"/>
                <a:gd name="T6" fmla="*/ 1 w 20"/>
                <a:gd name="T7" fmla="*/ 0 h 128"/>
                <a:gd name="T8" fmla="*/ 20 w 20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28">
                  <a:moveTo>
                    <a:pt x="20" y="0"/>
                  </a:moveTo>
                  <a:lnTo>
                    <a:pt x="20" y="128"/>
                  </a:lnTo>
                  <a:lnTo>
                    <a:pt x="0" y="128"/>
                  </a:lnTo>
                  <a:lnTo>
                    <a:pt x="1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4708" y="3234"/>
              <a:ext cx="19" cy="12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4715" y="3766"/>
              <a:ext cx="19" cy="12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64" name="Rectangle 60"/>
            <p:cNvSpPr>
              <a:spLocks noChangeArrowheads="1"/>
            </p:cNvSpPr>
            <p:nvPr/>
          </p:nvSpPr>
          <p:spPr bwMode="auto">
            <a:xfrm>
              <a:off x="3430" y="2163"/>
              <a:ext cx="20" cy="12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65" name="Rectangle 61"/>
            <p:cNvSpPr>
              <a:spLocks noChangeArrowheads="1"/>
            </p:cNvSpPr>
            <p:nvPr/>
          </p:nvSpPr>
          <p:spPr bwMode="auto">
            <a:xfrm>
              <a:off x="3430" y="2695"/>
              <a:ext cx="20" cy="12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66" name="Rectangle 62"/>
            <p:cNvSpPr>
              <a:spLocks noChangeArrowheads="1"/>
            </p:cNvSpPr>
            <p:nvPr/>
          </p:nvSpPr>
          <p:spPr bwMode="auto">
            <a:xfrm>
              <a:off x="2197" y="2157"/>
              <a:ext cx="19" cy="12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67" name="Rectangle 63"/>
            <p:cNvSpPr>
              <a:spLocks noChangeArrowheads="1"/>
            </p:cNvSpPr>
            <p:nvPr/>
          </p:nvSpPr>
          <p:spPr bwMode="auto">
            <a:xfrm>
              <a:off x="2197" y="2695"/>
              <a:ext cx="19" cy="12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68" name="Rectangle 64"/>
            <p:cNvSpPr>
              <a:spLocks noChangeArrowheads="1"/>
            </p:cNvSpPr>
            <p:nvPr/>
          </p:nvSpPr>
          <p:spPr bwMode="auto">
            <a:xfrm>
              <a:off x="2205" y="3240"/>
              <a:ext cx="19" cy="129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69" name="Freeform 65"/>
            <p:cNvSpPr>
              <a:spLocks/>
            </p:cNvSpPr>
            <p:nvPr/>
          </p:nvSpPr>
          <p:spPr bwMode="auto">
            <a:xfrm>
              <a:off x="2212" y="3779"/>
              <a:ext cx="20" cy="128"/>
            </a:xfrm>
            <a:custGeom>
              <a:avLst/>
              <a:gdLst>
                <a:gd name="T0" fmla="*/ 20 w 20"/>
                <a:gd name="T1" fmla="*/ 0 h 128"/>
                <a:gd name="T2" fmla="*/ 20 w 20"/>
                <a:gd name="T3" fmla="*/ 128 h 128"/>
                <a:gd name="T4" fmla="*/ 0 w 20"/>
                <a:gd name="T5" fmla="*/ 128 h 128"/>
                <a:gd name="T6" fmla="*/ 1 w 20"/>
                <a:gd name="T7" fmla="*/ 0 h 128"/>
                <a:gd name="T8" fmla="*/ 20 w 20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28">
                  <a:moveTo>
                    <a:pt x="20" y="0"/>
                  </a:moveTo>
                  <a:lnTo>
                    <a:pt x="20" y="128"/>
                  </a:lnTo>
                  <a:lnTo>
                    <a:pt x="0" y="128"/>
                  </a:lnTo>
                  <a:lnTo>
                    <a:pt x="1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70" name="Rectangle 66"/>
            <p:cNvSpPr>
              <a:spLocks noChangeArrowheads="1"/>
            </p:cNvSpPr>
            <p:nvPr/>
          </p:nvSpPr>
          <p:spPr bwMode="auto">
            <a:xfrm>
              <a:off x="964" y="2157"/>
              <a:ext cx="19" cy="12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71" name="Rectangle 67"/>
            <p:cNvSpPr>
              <a:spLocks noChangeArrowheads="1"/>
            </p:cNvSpPr>
            <p:nvPr/>
          </p:nvSpPr>
          <p:spPr bwMode="auto">
            <a:xfrm>
              <a:off x="972" y="2709"/>
              <a:ext cx="19" cy="12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72" name="Rectangle 68"/>
            <p:cNvSpPr>
              <a:spLocks noChangeArrowheads="1"/>
            </p:cNvSpPr>
            <p:nvPr/>
          </p:nvSpPr>
          <p:spPr bwMode="auto">
            <a:xfrm>
              <a:off x="957" y="3227"/>
              <a:ext cx="20" cy="12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949" y="3779"/>
              <a:ext cx="20" cy="128"/>
            </a:xfrm>
            <a:custGeom>
              <a:avLst/>
              <a:gdLst>
                <a:gd name="T0" fmla="*/ 20 w 20"/>
                <a:gd name="T1" fmla="*/ 0 h 128"/>
                <a:gd name="T2" fmla="*/ 20 w 20"/>
                <a:gd name="T3" fmla="*/ 128 h 128"/>
                <a:gd name="T4" fmla="*/ 0 w 20"/>
                <a:gd name="T5" fmla="*/ 128 h 128"/>
                <a:gd name="T6" fmla="*/ 1 w 20"/>
                <a:gd name="T7" fmla="*/ 0 h 128"/>
                <a:gd name="T8" fmla="*/ 20 w 20"/>
                <a:gd name="T9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28">
                  <a:moveTo>
                    <a:pt x="20" y="0"/>
                  </a:moveTo>
                  <a:lnTo>
                    <a:pt x="20" y="128"/>
                  </a:lnTo>
                  <a:lnTo>
                    <a:pt x="0" y="128"/>
                  </a:lnTo>
                  <a:lnTo>
                    <a:pt x="1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  <p:sp>
          <p:nvSpPr>
            <p:cNvPr id="74" name="Rectangle 70"/>
            <p:cNvSpPr>
              <a:spLocks noChangeArrowheads="1"/>
            </p:cNvSpPr>
            <p:nvPr/>
          </p:nvSpPr>
          <p:spPr bwMode="auto">
            <a:xfrm>
              <a:off x="957" y="4863"/>
              <a:ext cx="20" cy="128"/>
            </a:xfrm>
            <a:prstGeom prst="rect">
              <a:avLst/>
            </a:pr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129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176981" y="1043957"/>
            <a:ext cx="12015019" cy="1014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Ações/Atividades </a:t>
            </a: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objetivaram/impactaram na melhoria  do processo de </a:t>
            </a:r>
            <a:r>
              <a:rPr lang="pt-BR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Gestão de Materiais compras/contratação</a:t>
            </a:r>
            <a:endParaRPr lang="pt-BR" sz="2800" dirty="0"/>
          </a:p>
        </p:txBody>
      </p:sp>
      <p:sp>
        <p:nvSpPr>
          <p:cNvPr id="7" name="Retângulo 6"/>
          <p:cNvSpPr/>
          <p:nvPr/>
        </p:nvSpPr>
        <p:spPr>
          <a:xfrm>
            <a:off x="181896" y="2058337"/>
            <a:ext cx="118282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457200" algn="l"/>
              </a:tabLst>
            </a:pP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1) Portaria de Invent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á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rio Rotativo GD-ENSP 012/17: (Almoxarifado Central da ENSP, Almoxarifado CSEGSF e Almoxarifado H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é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lio Fraga);</a:t>
            </a:r>
          </a:p>
          <a:p>
            <a:pPr lvl="0">
              <a:tabLst>
                <a:tab pos="457200" algn="l"/>
              </a:tabLst>
            </a:pPr>
            <a:endParaRPr lang="pt-BR" sz="2400" dirty="0">
              <a:solidFill>
                <a:prstClr val="black"/>
              </a:solidFill>
            </a:endParaRPr>
          </a:p>
          <a:p>
            <a:pPr lvl="0">
              <a:tabLst>
                <a:tab pos="457200" algn="l"/>
              </a:tabLst>
            </a:pP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2) Retirada da esta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o de trabalho dos funcion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á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rios de dentro do Estoque (reorganização no layout) ;</a:t>
            </a:r>
          </a:p>
          <a:p>
            <a:pPr lvl="0">
              <a:tabLst>
                <a:tab pos="457200" algn="l"/>
              </a:tabLst>
            </a:pPr>
            <a:endParaRPr lang="pt-BR" sz="2400" dirty="0">
              <a:solidFill>
                <a:prstClr val="black"/>
              </a:solidFill>
            </a:endParaRPr>
          </a:p>
          <a:p>
            <a:pPr lvl="0">
              <a:tabLst>
                <a:tab pos="457200" algn="l"/>
              </a:tabLst>
            </a:pP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4) Portaria para regulamenta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o de Comiss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ã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o de Recebimento de material GD-ENSP 046/2015;</a:t>
            </a:r>
          </a:p>
          <a:p>
            <a:pPr lvl="0">
              <a:tabLst>
                <a:tab pos="457200" algn="l"/>
              </a:tabLst>
            </a:pPr>
            <a:endParaRPr lang="pt-BR" sz="2400" dirty="0">
              <a:solidFill>
                <a:prstClr val="black"/>
              </a:solidFill>
            </a:endParaRPr>
          </a:p>
          <a:p>
            <a:pPr lvl="0">
              <a:tabLst>
                <a:tab pos="457200" algn="l"/>
              </a:tabLst>
            </a:pPr>
            <a:r>
              <a:rPr lang="pt-BR" sz="2400" b="1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Recebimento de materiais de consumo por fornecedores </a:t>
            </a:r>
            <a:r>
              <a:rPr lang="pt-BR" sz="2400" b="1" u="sng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somente por agendamento</a:t>
            </a:r>
            <a:r>
              <a:rPr lang="pt-BR" sz="2400" b="1" dirty="0">
                <a:solidFill>
                  <a:srgbClr val="40404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  </a:t>
            </a:r>
          </a:p>
          <a:p>
            <a:pPr lvl="0">
              <a:tabLst>
                <a:tab pos="457200" algn="l"/>
              </a:tabLst>
            </a:pPr>
            <a:endParaRPr lang="pt-BR" sz="2400" b="1" dirty="0">
              <a:solidFill>
                <a:srgbClr val="404040"/>
              </a:solidFill>
              <a:ea typeface="Times New Roman" panose="02020603050405020304" pitchFamily="18" charset="0"/>
            </a:endParaRPr>
          </a:p>
          <a:p>
            <a:pPr lvl="0">
              <a:tabLst>
                <a:tab pos="457200" algn="l"/>
              </a:tabLst>
            </a:pP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6) Renova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o da equipe Estoque do Almoxarifado com foco na  profissionalização;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042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13" name="Retângulo 12"/>
          <p:cNvSpPr/>
          <p:nvPr/>
        </p:nvSpPr>
        <p:spPr>
          <a:xfrm>
            <a:off x="390446" y="1028343"/>
            <a:ext cx="1151150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pt-BR" sz="2400" b="1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6)Ado</a:t>
            </a:r>
            <a:r>
              <a:rPr lang="pt-BR" sz="2400" b="1" dirty="0" smtClean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2400" b="1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o 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de Romaneio para separa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o, distribui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o e entrega dos materiais</a:t>
            </a:r>
            <a:r>
              <a:rPr lang="pt-BR" sz="2400" b="1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;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pt-BR" sz="2400" b="1" dirty="0" smtClean="0">
              <a:solidFill>
                <a:srgbClr val="404040"/>
              </a:solidFill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pt-BR" sz="2400" b="1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8) Invent</a:t>
            </a:r>
            <a:r>
              <a:rPr lang="pt-BR" sz="2400" b="1" dirty="0" smtClean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á</a:t>
            </a:r>
            <a:r>
              <a:rPr lang="pt-BR" sz="2400" b="1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rio 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f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í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sico (novembro/16) obteve </a:t>
            </a:r>
            <a:r>
              <a:rPr lang="pt-BR" sz="2400" b="1" dirty="0" err="1">
                <a:solidFill>
                  <a:srgbClr val="404040"/>
                </a:solidFill>
                <a:ea typeface="Times New Roman" panose="02020603050405020304" pitchFamily="18" charset="0"/>
              </a:rPr>
              <a:t>acuracidade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 de 99%. A implementa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o de relat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ó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rio gerencial enviado ao Coordenador de gest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ã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o trimestralmente onde reflete por per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í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odo todo o movimento do Servi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o de Gest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ã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o do Almoxarifado. </a:t>
            </a:r>
            <a:endParaRPr lang="pt-BR" sz="2400" b="1" dirty="0" smtClean="0">
              <a:solidFill>
                <a:srgbClr val="404040"/>
              </a:solidFill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pt-BR" sz="2400" dirty="0"/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pt-BR" sz="2400" b="1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9) Migração do sistema SGA  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para a web </a:t>
            </a:r>
            <a:r>
              <a:rPr lang="pt-BR" sz="2400" b="1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e passou a fornecer 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relat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ó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rios por plataforma de planilha Excel, fato que facilitou o acompanhamento e monitoramento de todos as movimenta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çõ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es realizadas no Sistema. No antigo formato desktop o qual rodava o Sistema o monitoramento era muito prec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á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rio com relat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ó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rios ineficientes para controle</a:t>
            </a:r>
            <a:r>
              <a:rPr lang="pt-BR" sz="2400" b="1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.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pt-BR" sz="2400" dirty="0"/>
          </a:p>
          <a:p>
            <a:pPr marL="457200" lvl="0" indent="-457200">
              <a:spcAft>
                <a:spcPts val="0"/>
              </a:spcAft>
              <a:buAutoNum type="arabicParenR" startAt="10"/>
              <a:tabLst>
                <a:tab pos="457200" algn="l"/>
              </a:tabLst>
            </a:pPr>
            <a:r>
              <a:rPr lang="pt-BR" sz="2400" b="1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Gest</a:t>
            </a:r>
            <a:r>
              <a:rPr lang="pt-BR" sz="2400" b="1" dirty="0" smtClean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ã</a:t>
            </a:r>
            <a:r>
              <a:rPr lang="pt-BR" sz="2400" b="1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o 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dos materiais estoc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á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veis do Laborat</a:t>
            </a:r>
            <a:r>
              <a:rPr lang="pt-BR" sz="2400" b="1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ó</a:t>
            </a:r>
            <a:r>
              <a:rPr lang="pt-BR" sz="2400" b="1" dirty="0">
                <a:solidFill>
                  <a:srgbClr val="404040"/>
                </a:solidFill>
                <a:ea typeface="Times New Roman" panose="02020603050405020304" pitchFamily="18" charset="0"/>
              </a:rPr>
              <a:t>rio do DSSA</a:t>
            </a:r>
            <a:r>
              <a:rPr lang="pt-BR" sz="2400" b="1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;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pt-BR" sz="2400" b="1" dirty="0" smtClean="0">
              <a:solidFill>
                <a:srgbClr val="404040"/>
              </a:solidFill>
              <a:ea typeface="Times New Roman" panose="02020603050405020304" pitchFamily="18" charset="0"/>
            </a:endParaRPr>
          </a:p>
          <a:p>
            <a:pPr marL="457200" lvl="0" indent="-457200">
              <a:spcAft>
                <a:spcPts val="0"/>
              </a:spcAft>
              <a:buAutoNum type="arabicParenR" startAt="10"/>
              <a:tabLst>
                <a:tab pos="457200" algn="l"/>
              </a:tabLst>
            </a:pPr>
            <a:r>
              <a:rPr lang="pt-BR" sz="2400" b="1" dirty="0" smtClean="0">
                <a:solidFill>
                  <a:srgbClr val="404040"/>
                </a:solidFill>
                <a:effectLst/>
              </a:rPr>
              <a:t>Realização do Planejamento Tático do Serviço de Gestão de Materiais em 2016 </a:t>
            </a:r>
            <a:endParaRPr lang="pt-B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835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235975" y="1043957"/>
            <a:ext cx="11813458" cy="6020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</a:pPr>
            <a:r>
              <a:rPr lang="pt-BR" sz="2800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Melhorias  na </a:t>
            </a:r>
            <a:r>
              <a:rPr lang="pt-BR" sz="2800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Infraestrutura: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t-BR" sz="2800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Amplia</a:t>
            </a:r>
            <a:r>
              <a:rPr lang="pt-BR" sz="2800" dirty="0" smtClean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2800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o </a:t>
            </a: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da </a:t>
            </a:r>
            <a:r>
              <a:rPr lang="pt-BR" sz="28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á</a:t>
            </a: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rea da </a:t>
            </a:r>
            <a:r>
              <a:rPr lang="pt-BR" sz="2800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Administração;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pt-BR" sz="2800" dirty="0"/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Mudan</a:t>
            </a:r>
            <a:r>
              <a:rPr lang="pt-BR" sz="28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</a:t>
            </a: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a na </a:t>
            </a:r>
            <a:r>
              <a:rPr lang="pt-BR" sz="28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á</a:t>
            </a: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rea de atendimento </a:t>
            </a:r>
            <a:r>
              <a:rPr lang="pt-BR" sz="28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à</a:t>
            </a: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 fornecedores e </a:t>
            </a:r>
            <a:r>
              <a:rPr lang="pt-BR" sz="2800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aos usu</a:t>
            </a:r>
            <a:r>
              <a:rPr lang="pt-BR" sz="2800" dirty="0" smtClean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á</a:t>
            </a:r>
            <a:r>
              <a:rPr lang="pt-BR" sz="2800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rios;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pt-BR" sz="2800" dirty="0"/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Obra de eleva</a:t>
            </a:r>
            <a:r>
              <a:rPr lang="pt-BR" sz="28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o do piso da sala integrada </a:t>
            </a:r>
            <a:r>
              <a:rPr lang="pt-BR" sz="28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à</a:t>
            </a: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 Administra</a:t>
            </a:r>
            <a:r>
              <a:rPr lang="pt-BR" sz="28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o</a:t>
            </a:r>
            <a:r>
              <a:rPr lang="pt-BR" sz="2800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pt-BR" sz="2800" dirty="0"/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Renova</a:t>
            </a:r>
            <a:r>
              <a:rPr lang="pt-BR" sz="28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o do mobili</a:t>
            </a:r>
            <a:r>
              <a:rPr lang="pt-BR" sz="28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á</a:t>
            </a: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rio do SEGEM</a:t>
            </a:r>
            <a:r>
              <a:rPr lang="pt-BR" sz="2800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pt-BR" sz="2800" dirty="0"/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Aquisi</a:t>
            </a:r>
            <a:r>
              <a:rPr lang="pt-BR" sz="28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o de maquin</a:t>
            </a:r>
            <a:r>
              <a:rPr lang="pt-BR" sz="28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á</a:t>
            </a: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rio de suporte ao Estoque</a:t>
            </a:r>
            <a:r>
              <a:rPr lang="pt-BR" sz="2800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;</a:t>
            </a: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endParaRPr lang="pt-BR" sz="2800" dirty="0"/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Instala</a:t>
            </a:r>
            <a:r>
              <a:rPr lang="pt-BR" sz="28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o do sistema de monitoramento por c</a:t>
            </a:r>
            <a:r>
              <a:rPr lang="pt-BR" sz="28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â</a:t>
            </a:r>
            <a:r>
              <a:rPr lang="pt-BR" sz="2800" dirty="0">
                <a:solidFill>
                  <a:srgbClr val="404040"/>
                </a:solidFill>
                <a:ea typeface="Times New Roman" panose="02020603050405020304" pitchFamily="18" charset="0"/>
              </a:rPr>
              <a:t>meras no interior do Almoxarifado;</a:t>
            </a:r>
            <a:endParaRPr lang="pt-BR" sz="28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42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162231" y="1112788"/>
            <a:ext cx="11090787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Gestão de Compras: 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competências do Serviço estão descritas no parágrafo nono do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39 Regimento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Interno da ENSP.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Ações/Atividades que objetivaram/impactaram na melhoria  do processo de compras/contratação: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Adoção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práticas 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compras compartilhadas de materiais comuns à nível institucional;</a:t>
            </a: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Adoção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práticas 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compras através de Atas de Registro de Preço –ARP que trouxe: 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2.1) economia processual, operacional e de recurso;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2.2) Evitou o estoque excessivo no Almoxarifado;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2.3) Reposição de estoque estilo “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time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“.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97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390447" y="1101723"/>
            <a:ext cx="11157540" cy="5213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</a:pPr>
            <a:r>
              <a:rPr lang="pt-BR" sz="2800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sz="3200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Futuros Projetos:</a:t>
            </a:r>
          </a:p>
          <a:p>
            <a:pPr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</a:pP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t-BR" sz="3200" dirty="0">
                <a:solidFill>
                  <a:srgbClr val="404040"/>
                </a:solidFill>
                <a:ea typeface="Times New Roman" panose="02020603050405020304" pitchFamily="18" charset="0"/>
              </a:rPr>
              <a:t>Novo sistema de refrigera</a:t>
            </a:r>
            <a:r>
              <a:rPr lang="pt-BR" sz="32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3200" dirty="0">
                <a:solidFill>
                  <a:srgbClr val="404040"/>
                </a:solidFill>
                <a:ea typeface="Times New Roman" panose="02020603050405020304" pitchFamily="18" charset="0"/>
              </a:rPr>
              <a:t>o no Estoque</a:t>
            </a:r>
            <a:r>
              <a:rPr lang="pt-BR" sz="3200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pt-BR" sz="3200" dirty="0"/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t-BR" sz="3200" dirty="0">
                <a:solidFill>
                  <a:srgbClr val="404040"/>
                </a:solidFill>
                <a:ea typeface="Times New Roman" panose="02020603050405020304" pitchFamily="18" charset="0"/>
              </a:rPr>
              <a:t>Projeto de Ilumina</a:t>
            </a:r>
            <a:r>
              <a:rPr lang="pt-BR" sz="32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çã</a:t>
            </a:r>
            <a:r>
              <a:rPr lang="pt-BR" sz="3200" dirty="0">
                <a:solidFill>
                  <a:srgbClr val="404040"/>
                </a:solidFill>
                <a:ea typeface="Times New Roman" panose="02020603050405020304" pitchFamily="18" charset="0"/>
              </a:rPr>
              <a:t>o</a:t>
            </a:r>
            <a:r>
              <a:rPr lang="pt-BR" sz="3200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pt-BR" sz="3200" dirty="0"/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t-BR" sz="3200" dirty="0">
                <a:solidFill>
                  <a:srgbClr val="404040"/>
                </a:solidFill>
                <a:ea typeface="Times New Roman" panose="02020603050405020304" pitchFamily="18" charset="0"/>
              </a:rPr>
              <a:t>Reforma </a:t>
            </a:r>
            <a:r>
              <a:rPr lang="pt-BR" sz="3200" dirty="0" smtClean="0">
                <a:solidFill>
                  <a:srgbClr val="404040"/>
                </a:solidFill>
                <a:ea typeface="Times New Roman" panose="02020603050405020304" pitchFamily="18" charset="0"/>
              </a:rPr>
              <a:t>predial;</a:t>
            </a: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endParaRPr lang="pt-BR" sz="3200" dirty="0"/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pt-BR" sz="3200" dirty="0">
                <a:solidFill>
                  <a:srgbClr val="404040"/>
                </a:solidFill>
                <a:ea typeface="Times New Roman" panose="02020603050405020304" pitchFamily="18" charset="0"/>
              </a:rPr>
              <a:t>Estender aos outros Laborat</a:t>
            </a:r>
            <a:r>
              <a:rPr lang="pt-BR" sz="32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ó</a:t>
            </a:r>
            <a:r>
              <a:rPr lang="pt-BR" sz="3200" dirty="0">
                <a:solidFill>
                  <a:srgbClr val="404040"/>
                </a:solidFill>
                <a:ea typeface="Times New Roman" panose="02020603050405020304" pitchFamily="18" charset="0"/>
              </a:rPr>
              <a:t>rios da ENSP a Gest</a:t>
            </a:r>
            <a:r>
              <a:rPr lang="pt-BR" sz="32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ã</a:t>
            </a:r>
            <a:r>
              <a:rPr lang="pt-BR" sz="3200" dirty="0">
                <a:solidFill>
                  <a:srgbClr val="404040"/>
                </a:solidFill>
                <a:ea typeface="Times New Roman" panose="02020603050405020304" pitchFamily="18" charset="0"/>
              </a:rPr>
              <a:t>o dos  materiais estoc</a:t>
            </a:r>
            <a:r>
              <a:rPr lang="pt-BR" sz="3200" dirty="0">
                <a:solidFill>
                  <a:srgbClr val="404040"/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á</a:t>
            </a:r>
            <a:r>
              <a:rPr lang="pt-BR" sz="3200" dirty="0">
                <a:solidFill>
                  <a:srgbClr val="404040"/>
                </a:solidFill>
                <a:ea typeface="Times New Roman" panose="02020603050405020304" pitchFamily="18" charset="0"/>
              </a:rPr>
              <a:t>veis</a:t>
            </a:r>
            <a:endParaRPr lang="pt-BR" sz="3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368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206477" y="1329611"/>
            <a:ext cx="11710220" cy="6219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Gestão de Patrimônio – SEPATRI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competências do Serviço estão descritas no parágrafo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onze do art. 39 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Regimento Interno da ENSP.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Ações/Atividades que objetivaram/impactaram na melhoria  do processo de compras/contratação: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Implementação de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acervamento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bens com novas etiquetas de patrimônio com observância de cor específica, descrição  do bem e localização do bem. 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Melhoria na identificação para o inventário físico;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Melhor controle na movimentação e localização do bem – qual o setor e o responsável pelo bem. </a:t>
            </a:r>
          </a:p>
          <a:p>
            <a:pPr marL="914400"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6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221225" y="1308291"/>
            <a:ext cx="11710219" cy="5604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Implementação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prática de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acervamento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que melhorou o controle e acompanhamento do bem.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2.1) Inverteu as fases – em vez de acervar o bem somente quando for destinado e alocado no  setor 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responsável,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passou-se a ter duas fases: 1) No  momento que chega  é dada </a:t>
            </a: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carga ao responsável pelo recebimento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através da </a:t>
            </a:r>
            <a:r>
              <a:rPr lang="pt-BR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Guia de Transferência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2) Após a verificação e instalação de fato  é dada a carga definitiva com a assinatura do Termo de Responsabilidade;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Realização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3 leilões no período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2014-2016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3.1) A prática de desfazimento de bens inservíveis através de  leilões desafoga os espaços físicos e melhora a logística de movimentação dentro da ENSP. </a:t>
            </a:r>
            <a:endParaRPr lang="pt-B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61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147484" y="1043957"/>
            <a:ext cx="11179277" cy="582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Divulgação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orientação das práticas e regras para movimentação, responsabilidade, desfazimento, </a:t>
            </a:r>
            <a:r>
              <a:rPr lang="pt-BR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 de bens móveis no Portal da ENSP. 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Realização de Inventário Físico Anual  de bens móveis e imóveis conforme a legislação vigente. 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6)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Regularização de todos os bens imóveis da ENSP no Campus Fiocruz  junto a Secretaria de Patrimônio da União –SPIU-  com a devida avaliação conforme a legislação vigente. 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7) O Hélio Fraga está no processo de transferência junto ao SPIU (demora nos trâmites legais 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processuais)   </a:t>
            </a:r>
            <a:endParaRPr lang="pt-B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endParaRPr lang="pt-BR" sz="28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36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168" y="1053063"/>
            <a:ext cx="10722077" cy="553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96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191728" y="735122"/>
            <a:ext cx="12000271" cy="58451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Setor </a:t>
            </a:r>
            <a:r>
              <a:rPr lang="pt-BR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Protocolo e Expedição</a:t>
            </a:r>
            <a:r>
              <a:rPr lang="pt-BR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Ações/Atividades 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objetivaram/impactaram na melhoria  do processo de compras/contratação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600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Apoio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 SECA nas atividades de recebimento de documentação para  inscrição de alunos  para seleção de Mestrado e Doutorado da ENSP que ocorre anualmente;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600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Apoio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ao EAD na etiquetagem e manipulação para envio de material didático do Ensino à Distância;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600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Unificação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 produtos e serviços dos Correios em um único contrato em substituição a 6 contratos existentes; 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3.1) Existiam para cada produto e serviço um contrato com os Correios.    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54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390447" y="1331631"/>
            <a:ext cx="11688482" cy="5433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  <a:buSzPts val="1600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Participação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grupo técnico de trabalho promovido pela DIRAD que resultou na melhoria do Sistema de Gestão Administrativa –SGA no módulo de movimentação de processos administrativo.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4.1) Trouxe melhoria na abertura e na movimentação (envio e recebimento) de processos administrativos.</a:t>
            </a: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SzPts val="1600"/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Projeto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ser implementado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NUP -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5.1) Por exigência legal a Fiocruz deverá implementar até 2018 o Número Único de Processo – NUP – que eliminará as letras e terá uma sequência numérica única à nível institucional. Hoje </a:t>
            </a:r>
            <a:r>
              <a:rPr lang="pt-BR" sz="2400" dirty="0"/>
              <a:t>cada Unidade tem uma sequência com sua identificação própria.  </a:t>
            </a:r>
          </a:p>
          <a:p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34189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162232" y="1101722"/>
            <a:ext cx="12029767" cy="366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Obrigado e estamos à disposição para quaisquer esclarecimentos.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Paulo Vieira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Coordenador de Gestão/VDDIG </a:t>
            </a:r>
            <a:endParaRPr lang="pt-B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52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052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2075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501445" y="1253613"/>
            <a:ext cx="11179278" cy="4834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Planejamento </a:t>
            </a: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das </a:t>
            </a: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compras com </a:t>
            </a: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estabelecimento de cronograma anual de compras (agrupamento dos materiais/bens congêneres visando a compra em escala, economia </a:t>
            </a: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processual e de recurso orçamentário, </a:t>
            </a: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organização no recebimento de bens, </a:t>
            </a: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evita o desabastecimento, </a:t>
            </a:r>
            <a:r>
              <a:rPr lang="pt-BR" sz="32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pt-BR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pt-BR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Disponibilização </a:t>
            </a:r>
            <a:r>
              <a:rPr lang="pt-BR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portal de Manual de Orientações Gerais para procedimento de compras de materiais e de contratações de serviços </a:t>
            </a:r>
            <a:endParaRPr lang="pt-B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66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390447" y="928700"/>
            <a:ext cx="11231282" cy="6230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8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Processos/produtos de trabalho: </a:t>
            </a:r>
            <a:endParaRPr lang="pt-BR" sz="28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600"/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Planejamento de compras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600"/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Projeto básico/Termo de Referência;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600"/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Edital de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licitação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600"/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 de registro de preços;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600"/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 de homologação da licitação;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600"/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Procedimentos de Dispensa e Inexigibilidade de licitação;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600"/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Publicação do resultado do pregão no diário oficial da união.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600"/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Elaborar parecer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técnico em resposta às </a:t>
            </a: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impugnações e recursos administrativos nas licitações;  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SzPts val="1600"/>
              <a:buFont typeface="+mj-lt"/>
              <a:buAutoNum type="arabicParenR"/>
            </a:pPr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Negociar com os fornecedores em busca do menor/melhor preço; </a:t>
            </a:r>
          </a:p>
          <a:p>
            <a:r>
              <a:rPr lang="pt-B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11) Suprir a Escola com um fluxo seguro de materiais e serviços adotando critérios de sustentabilidade </a:t>
            </a:r>
            <a:r>
              <a:rPr lang="pt-BR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socioambiental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4420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2" name="Retângulo 1"/>
          <p:cNvSpPr/>
          <p:nvPr/>
        </p:nvSpPr>
        <p:spPr>
          <a:xfrm>
            <a:off x="250723" y="1690127"/>
            <a:ext cx="11430000" cy="4367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Indicador apurado em 2016:</a:t>
            </a:r>
            <a:endParaRPr lang="pt-BR" sz="24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 gasto entre a abertura do processo de compras até a emissão da solicitação de empenho.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Meta: Semestral – Agosto: com dados de Fevereiro até Julho;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–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Fevereiro com dados de Agosto a Janeiro;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Licitação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                                           45 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dias corridos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Inexigibilidade: 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37 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dias corridos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Dispensa (Art. 24 II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):                         10 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dias corridos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Dispensa (Art. 24 Demais incisos): 32 dias corridos</a:t>
            </a:r>
            <a:endParaRPr lang="pt-BR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41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447" y="1101722"/>
            <a:ext cx="10656095" cy="547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71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181" y="1445342"/>
            <a:ext cx="10441857" cy="5102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20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0" y="0"/>
            <a:ext cx="12191999" cy="90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dirty="0" smtClean="0">
                <a:solidFill>
                  <a:prstClr val="white"/>
                </a:solidFill>
              </a:rPr>
              <a:t>Prestação de Contas 2013-2016</a:t>
            </a:r>
            <a:endParaRPr lang="pt-BR" b="1" dirty="0">
              <a:solidFill>
                <a:prstClr val="white"/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447" y="-57765"/>
            <a:ext cx="1050308" cy="1101722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176982" y="1101722"/>
            <a:ext cx="11754464" cy="6738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Orçamento e Finanças: </a:t>
            </a:r>
            <a:endParaRPr lang="pt-BR" sz="2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competências do Serviço estão descritas no parágrafo doze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art. 39 do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Regimento Interno da ENSP.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Ações/Atividades 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 objetivaram/impactaram na melhoria do processo de gestão orçamentária e financeira: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Implementação no Sistema de Administração Financeira –SIAFI  </a:t>
            </a: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pelo Tesouro Nacional do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novo 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Plano de 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Contas Aplicadas ao Setor Público -</a:t>
            </a: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PCASP</a:t>
            </a:r>
            <a:r>
              <a:rPr lang="pt-BR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visando uniformizar práticas contábeis e oferecer maior transparência dos registros contábeis dos entes públicos com o objetivo: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1.1) Adequar os dispositivos legais vigentes às Normas Brasileiras de Contabilidade;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1.2)Adaptar-se às exigências dos agentes externos às Normas Internacionais de Contabilidade do Setor Público;</a:t>
            </a:r>
          </a:p>
          <a:p>
            <a:pPr lvl="1" algn="just">
              <a:lnSpc>
                <a:spcPct val="107000"/>
              </a:lnSpc>
              <a:spcAft>
                <a:spcPts val="800"/>
              </a:spcAft>
            </a:pPr>
            <a:r>
              <a:rPr lang="pt-BR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1.3)  Inclusão de indicadores para cálculo de superávit Financeiro. </a:t>
            </a:r>
            <a:endParaRPr lang="pt-B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1349</Words>
  <Application>Microsoft Office PowerPoint</Application>
  <PresentationFormat>Widescreen</PresentationFormat>
  <Paragraphs>306</Paragraphs>
  <Slides>39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Calibri Light</vt:lpstr>
      <vt:lpstr>Times New Roman</vt:lpstr>
      <vt:lpstr>Trebuchet MS</vt:lpstr>
      <vt:lpstr>Wingdings</vt:lpstr>
      <vt:lpstr>1_Tema do Office</vt:lpstr>
      <vt:lpstr>2_Tema do Office</vt:lpstr>
      <vt:lpstr>Coordenção de Gestão VDDIG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Execução com recursos orçamentários (Tesouro)  com  Projetos Institucionais da ENSP até 2016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Serviço de XXX</dc:title>
  <dc:creator>Gladson Pacheco</dc:creator>
  <cp:lastModifiedBy>Paulo Roberto de Souza Vieira</cp:lastModifiedBy>
  <cp:revision>38</cp:revision>
  <dcterms:created xsi:type="dcterms:W3CDTF">2017-03-23T18:00:43Z</dcterms:created>
  <dcterms:modified xsi:type="dcterms:W3CDTF">2017-03-27T15:54:49Z</dcterms:modified>
</cp:coreProperties>
</file>