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8" r:id="rId3"/>
    <p:sldId id="293" r:id="rId4"/>
    <p:sldId id="275" r:id="rId5"/>
    <p:sldId id="276" r:id="rId6"/>
    <p:sldId id="279" r:id="rId7"/>
    <p:sldId id="292" r:id="rId8"/>
    <p:sldId id="290" r:id="rId9"/>
    <p:sldId id="291" r:id="rId10"/>
    <p:sldId id="289" r:id="rId11"/>
    <p:sldId id="281" r:id="rId12"/>
    <p:sldId id="284" r:id="rId13"/>
    <p:sldId id="285" r:id="rId14"/>
    <p:sldId id="294" r:id="rId15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ardo Manhaes Gomes" initials="LMG" lastIdx="1" clrIdx="0">
    <p:extLst>
      <p:ext uri="{19B8F6BF-5375-455C-9EA6-DF929625EA0E}">
        <p15:presenceInfo xmlns:p15="http://schemas.microsoft.com/office/powerpoint/2012/main" userId="S-1-5-21-1000898871-2409601086-2196204329-108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4" autoAdjust="0"/>
    <p:restoredTop sz="95501" autoAdjust="0"/>
  </p:normalViewPr>
  <p:slideViewPr>
    <p:cSldViewPr snapToGrid="0">
      <p:cViewPr varScale="1">
        <p:scale>
          <a:sx n="84" d="100"/>
          <a:sy n="84" d="100"/>
        </p:scale>
        <p:origin x="10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714C3-62DF-4DE0-921D-190F003DF818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3CE09-C396-4AD1-B395-51A454D94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724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DCFF8-F534-4DEE-9442-DB3D57A89FD0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94F48-D7D6-40A7-8DAB-50317810C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04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4F48-D7D6-40A7-8DAB-50317810C45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47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4F48-D7D6-40A7-8DAB-50317810C45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69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4F48-D7D6-40A7-8DAB-50317810C45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193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4F48-D7D6-40A7-8DAB-50317810C45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695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4F48-D7D6-40A7-8DAB-50317810C45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4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18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33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100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6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29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90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86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7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63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20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66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688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35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48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19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83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73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08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15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43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15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15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EB8F-1FEB-4A5D-9E87-A7C01E42A68D}" type="datetimeFigureOut">
              <a:rPr lang="pt-BR" smtClean="0"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354C-A3A5-4814-9115-41E8C948B3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66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5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11.gif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8.png"/><Relationship Id="rId5" Type="http://schemas.openxmlformats.org/officeDocument/2006/relationships/image" Target="../media/image10.gif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753" y="-95002"/>
            <a:ext cx="4098254" cy="42988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97087" y="222201"/>
            <a:ext cx="7924800" cy="2806007"/>
          </a:xfrm>
        </p:spPr>
        <p:txBody>
          <a:bodyPr>
            <a:noAutofit/>
          </a:bodyPr>
          <a:lstStyle/>
          <a:p>
            <a:r>
              <a:rPr lang="pt-BR" sz="6600" b="1" dirty="0" smtClean="0">
                <a:solidFill>
                  <a:schemeClr val="bg1"/>
                </a:solidFill>
              </a:rPr>
              <a:t>Serviço de </a:t>
            </a:r>
            <a:r>
              <a:rPr lang="pt-BR" sz="6600" b="1" dirty="0" smtClean="0">
                <a:solidFill>
                  <a:schemeClr val="bg1"/>
                </a:solidFill>
              </a:rPr>
              <a:t>Gestão de TI</a:t>
            </a:r>
            <a:endParaRPr lang="pt-BR" sz="66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31781" y="6161314"/>
            <a:ext cx="1990106" cy="468086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bg1"/>
                </a:solidFill>
              </a:rPr>
              <a:t>27/03/2017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0371" y="5983069"/>
            <a:ext cx="2738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Leonardo Manhães Gomes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Marcus Vinícius Del Sarto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eta para a direita 42"/>
          <p:cNvSpPr/>
          <p:nvPr/>
        </p:nvSpPr>
        <p:spPr>
          <a:xfrm rot="5400000">
            <a:off x="4690612" y="4617851"/>
            <a:ext cx="2604545" cy="158048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 para a direita 30"/>
          <p:cNvSpPr/>
          <p:nvPr/>
        </p:nvSpPr>
        <p:spPr>
          <a:xfrm rot="16200000">
            <a:off x="10632459" y="4844758"/>
            <a:ext cx="1037656" cy="272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Grupo 2"/>
          <p:cNvGrpSpPr/>
          <p:nvPr/>
        </p:nvGrpSpPr>
        <p:grpSpPr>
          <a:xfrm>
            <a:off x="79028" y="855735"/>
            <a:ext cx="11992538" cy="5826303"/>
            <a:chOff x="-1866597" y="605366"/>
            <a:chExt cx="11992538" cy="5826303"/>
          </a:xfrm>
        </p:grpSpPr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686711" y="1185997"/>
              <a:ext cx="893617" cy="831273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3029" y="2423799"/>
              <a:ext cx="736319" cy="736319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8944" y="2253226"/>
              <a:ext cx="837923" cy="837923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8685" y="2324612"/>
              <a:ext cx="839932" cy="839932"/>
            </a:xfrm>
            <a:prstGeom prst="rect">
              <a:avLst/>
            </a:prstGeom>
          </p:spPr>
        </p:pic>
        <p:sp>
          <p:nvSpPr>
            <p:cNvPr id="11" name="CaixaDeTexto 10"/>
            <p:cNvSpPr txBox="1"/>
            <p:nvPr/>
          </p:nvSpPr>
          <p:spPr>
            <a:xfrm>
              <a:off x="4536961" y="956208"/>
              <a:ext cx="36683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Líder da Equipe de Desenvolvimento</a:t>
              </a:r>
              <a:endParaRPr lang="pt-BR" sz="1600" dirty="0" smtClean="0"/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Lidera toda a equipe, 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Administra </a:t>
              </a:r>
              <a:r>
                <a:rPr lang="pt-BR" sz="1400" dirty="0" smtClean="0"/>
                <a:t>o andamento dos projetos, 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Participa </a:t>
              </a:r>
              <a:r>
                <a:rPr lang="pt-BR" sz="1400" dirty="0" smtClean="0"/>
                <a:t>das reuniões estratégicas e 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/>
                <a:t>A</a:t>
              </a:r>
              <a:r>
                <a:rPr lang="pt-BR" sz="1400" dirty="0" smtClean="0"/>
                <a:t>tua </a:t>
              </a:r>
              <a:r>
                <a:rPr lang="pt-BR" sz="1400" dirty="0" smtClean="0"/>
                <a:t>também como Analista de Requisitos.</a:t>
              </a:r>
            </a:p>
          </p:txBody>
        </p:sp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1866597" y="663402"/>
              <a:ext cx="972579" cy="1007778"/>
            </a:xfrm>
            <a:prstGeom prst="rect">
              <a:avLst/>
            </a:prstGeom>
          </p:spPr>
        </p:pic>
        <p:sp>
          <p:nvSpPr>
            <p:cNvPr id="13" name="Retângulo 12"/>
            <p:cNvSpPr/>
            <p:nvPr/>
          </p:nvSpPr>
          <p:spPr>
            <a:xfrm>
              <a:off x="3595649" y="877748"/>
              <a:ext cx="6530292" cy="5553921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-997923" y="605366"/>
              <a:ext cx="44207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Usuários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Realiza as solicitações de desenvolvimento</a:t>
              </a:r>
              <a:endParaRPr lang="pt-BR" sz="1400" dirty="0"/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Define requisitos </a:t>
              </a:r>
              <a:r>
                <a:rPr lang="pt-BR" sz="1400" dirty="0" smtClean="0"/>
                <a:t>solicitados e </a:t>
              </a:r>
              <a:r>
                <a:rPr lang="pt-BR" sz="1400" dirty="0" smtClean="0"/>
                <a:t>valida o projeto</a:t>
              </a:r>
              <a:endParaRPr lang="pt-BR" sz="1400" dirty="0" smtClean="0"/>
            </a:p>
          </p:txBody>
        </p:sp>
        <p:sp>
          <p:nvSpPr>
            <p:cNvPr id="15" name="Seta para a direita 14"/>
            <p:cNvSpPr/>
            <p:nvPr/>
          </p:nvSpPr>
          <p:spPr>
            <a:xfrm>
              <a:off x="2769399" y="3642356"/>
              <a:ext cx="664808" cy="1015355"/>
            </a:xfrm>
            <a:prstGeom prst="rightArrow">
              <a:avLst>
                <a:gd name="adj1" fmla="val 43567"/>
                <a:gd name="adj2" fmla="val 5982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Seta para a direita 15"/>
            <p:cNvSpPr/>
            <p:nvPr/>
          </p:nvSpPr>
          <p:spPr>
            <a:xfrm>
              <a:off x="4568407" y="2651128"/>
              <a:ext cx="1186138" cy="2665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Seta para a direita 16"/>
            <p:cNvSpPr/>
            <p:nvPr/>
          </p:nvSpPr>
          <p:spPr>
            <a:xfrm>
              <a:off x="6841266" y="2622173"/>
              <a:ext cx="1762465" cy="2420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1081" y="5362871"/>
              <a:ext cx="813955" cy="813955"/>
            </a:xfrm>
            <a:prstGeom prst="rect">
              <a:avLst/>
            </a:prstGeom>
          </p:spPr>
        </p:pic>
        <p:sp>
          <p:nvSpPr>
            <p:cNvPr id="19" name="Seta para a direita 18"/>
            <p:cNvSpPr/>
            <p:nvPr/>
          </p:nvSpPr>
          <p:spPr>
            <a:xfrm>
              <a:off x="3968236" y="5669100"/>
              <a:ext cx="2511351" cy="2819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4089412" y="3091148"/>
              <a:ext cx="222098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Analista de Requisitos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Documentação </a:t>
              </a:r>
              <a:r>
                <a:rPr lang="pt-BR" sz="1400" dirty="0" smtClean="0"/>
                <a:t>funcional durante todo o </a:t>
              </a:r>
              <a:r>
                <a:rPr lang="pt-BR" sz="1400" dirty="0" smtClean="0"/>
                <a:t>projeto</a:t>
              </a:r>
              <a:endParaRPr lang="pt-BR" sz="1400" dirty="0" smtClean="0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492466" y="5169683"/>
              <a:ext cx="2544082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Web designer</a:t>
              </a:r>
              <a:endParaRPr lang="pt-BR" sz="1600" dirty="0" smtClean="0"/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Definição </a:t>
              </a:r>
              <a:r>
                <a:rPr lang="pt-BR" sz="1400" dirty="0" smtClean="0"/>
                <a:t>da arquitetura de navegação e da arte gráfica dos sistemas e </a:t>
              </a:r>
              <a:r>
                <a:rPr lang="pt-BR" sz="1400" dirty="0" smtClean="0"/>
                <a:t>portais</a:t>
              </a:r>
              <a:endParaRPr lang="pt-BR" sz="1400" dirty="0" smtClean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8408779" y="3098064"/>
              <a:ext cx="171716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Programador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Desenvolvimento </a:t>
              </a:r>
              <a:r>
                <a:rPr lang="pt-BR" sz="1400" dirty="0" smtClean="0"/>
                <a:t>dos </a:t>
              </a:r>
              <a:r>
                <a:rPr lang="pt-BR" sz="1400" dirty="0" smtClean="0"/>
                <a:t>sistemas</a:t>
              </a:r>
              <a:endParaRPr lang="pt-BR" sz="1400" dirty="0" smtClean="0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6289599" y="2993357"/>
              <a:ext cx="22621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Analista de Sistemas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Criação </a:t>
              </a:r>
              <a:r>
                <a:rPr lang="pt-BR" sz="1400" dirty="0" smtClean="0"/>
                <a:t>da solução técnica, documentação técnica e acompanhamento do </a:t>
              </a:r>
              <a:r>
                <a:rPr lang="pt-BR" sz="1400" dirty="0" smtClean="0"/>
                <a:t>desenvolvimento</a:t>
              </a:r>
              <a:endParaRPr lang="pt-BR" sz="1400" dirty="0" smtClean="0"/>
            </a:p>
          </p:txBody>
        </p:sp>
      </p:grp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Serviço Fábrica Soft.: Processo de Trabalho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006" y="4652010"/>
            <a:ext cx="740175" cy="740175"/>
          </a:xfrm>
          <a:prstGeom prst="rect">
            <a:avLst/>
          </a:prstGeom>
        </p:spPr>
      </p:pic>
      <p:sp>
        <p:nvSpPr>
          <p:cNvPr id="28" name="Seta para a direita 27"/>
          <p:cNvSpPr/>
          <p:nvPr/>
        </p:nvSpPr>
        <p:spPr>
          <a:xfrm rot="5400000">
            <a:off x="-188770" y="2303207"/>
            <a:ext cx="1314666" cy="566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2324990" y="5380908"/>
            <a:ext cx="2194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Gerentes de Projeto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pt-BR" sz="1400" dirty="0" smtClean="0"/>
              <a:t>Gerencia </a:t>
            </a:r>
            <a:r>
              <a:rPr lang="pt-BR" sz="1400" dirty="0" smtClean="0"/>
              <a:t>os projetos em andamento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pt-BR" sz="1400" dirty="0" smtClean="0"/>
              <a:t>Realiza a aprovação técnica dos projetos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10572726" y="1156560"/>
            <a:ext cx="14855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Fornecedor </a:t>
            </a:r>
            <a:r>
              <a:rPr lang="pt-BR" sz="2000" b="1" dirty="0" err="1" smtClean="0">
                <a:solidFill>
                  <a:schemeClr val="accent1">
                    <a:lumMod val="50000"/>
                  </a:schemeClr>
                </a:solidFill>
              </a:rPr>
              <a:t>Capgemini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2" name="Grupo 31"/>
          <p:cNvGrpSpPr/>
          <p:nvPr/>
        </p:nvGrpSpPr>
        <p:grpSpPr>
          <a:xfrm>
            <a:off x="127062" y="3341517"/>
            <a:ext cx="4499536" cy="3440007"/>
            <a:chOff x="2048278" y="3577299"/>
            <a:chExt cx="4499536" cy="3440007"/>
          </a:xfrm>
        </p:grpSpPr>
        <p:sp>
          <p:nvSpPr>
            <p:cNvPr id="37" name="CaixaDeTexto 36"/>
            <p:cNvSpPr txBox="1"/>
            <p:nvPr/>
          </p:nvSpPr>
          <p:spPr>
            <a:xfrm>
              <a:off x="3887500" y="3586329"/>
              <a:ext cx="2660314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Serviço de Gestão da TI</a:t>
              </a:r>
              <a:endParaRPr lang="pt-BR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38" name="Imagem 3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9150" y="4838181"/>
              <a:ext cx="730900" cy="730900"/>
            </a:xfrm>
            <a:prstGeom prst="rect">
              <a:avLst/>
            </a:prstGeom>
          </p:spPr>
        </p:pic>
        <p:sp>
          <p:nvSpPr>
            <p:cNvPr id="39" name="CaixaDeTexto 38"/>
            <p:cNvSpPr txBox="1"/>
            <p:nvPr/>
          </p:nvSpPr>
          <p:spPr>
            <a:xfrm>
              <a:off x="2120325" y="5534791"/>
              <a:ext cx="2092868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Fiscal do Contrato</a:t>
              </a:r>
              <a:endParaRPr lang="pt-BR" sz="1600" b="1" dirty="0" smtClean="0"/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/>
                <a:t>Recebe e analisa as solicitações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/>
                <a:t>Fiscaliza a realização dos serviços para as solicitações</a:t>
              </a:r>
            </a:p>
          </p:txBody>
        </p:sp>
        <p:pic>
          <p:nvPicPr>
            <p:cNvPr id="40" name="Imagem 39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40688" y="4079673"/>
              <a:ext cx="707182" cy="707712"/>
            </a:xfrm>
            <a:prstGeom prst="rect">
              <a:avLst/>
            </a:prstGeom>
          </p:spPr>
        </p:pic>
        <p:sp>
          <p:nvSpPr>
            <p:cNvPr id="41" name="CaixaDeTexto 40"/>
            <p:cNvSpPr txBox="1"/>
            <p:nvPr/>
          </p:nvSpPr>
          <p:spPr>
            <a:xfrm>
              <a:off x="3304784" y="4052395"/>
              <a:ext cx="192539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Gerente do Contrato</a:t>
              </a:r>
              <a:endParaRPr lang="pt-BR" sz="1600" b="1" dirty="0" smtClean="0"/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Gerencia o contrato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Cobra </a:t>
              </a:r>
              <a:r>
                <a:rPr lang="pt-BR" sz="1400" dirty="0" smtClean="0"/>
                <a:t>os resultados</a:t>
              </a:r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2048278" y="3577299"/>
              <a:ext cx="4488727" cy="3440007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z</a:t>
              </a:r>
              <a:endParaRPr lang="pt-BR" dirty="0"/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1592288" y="1668570"/>
            <a:ext cx="3788335" cy="1279696"/>
            <a:chOff x="1523708" y="1657140"/>
            <a:chExt cx="3788335" cy="1279696"/>
          </a:xfrm>
        </p:grpSpPr>
        <p:pic>
          <p:nvPicPr>
            <p:cNvPr id="44" name="Imagem 43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4430" y="1809513"/>
              <a:ext cx="800579" cy="718539"/>
            </a:xfrm>
            <a:prstGeom prst="rect">
              <a:avLst/>
            </a:prstGeom>
          </p:spPr>
        </p:pic>
        <p:sp>
          <p:nvSpPr>
            <p:cNvPr id="45" name="Retângulo 44"/>
            <p:cNvSpPr/>
            <p:nvPr/>
          </p:nvSpPr>
          <p:spPr>
            <a:xfrm>
              <a:off x="1523708" y="1657140"/>
              <a:ext cx="3788335" cy="1279696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z</a:t>
              </a:r>
              <a:endParaRPr lang="pt-BR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2850829" y="1662902"/>
              <a:ext cx="2449395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Serviço de Qualidade</a:t>
              </a:r>
              <a:endParaRPr lang="pt-BR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2379070" y="2102119"/>
              <a:ext cx="28595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/>
                <a:t>Analista de </a:t>
              </a:r>
              <a:r>
                <a:rPr lang="pt-BR" sz="1600" b="1" dirty="0" smtClean="0"/>
                <a:t>Qualidade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pt-BR" sz="1400" dirty="0"/>
                <a:t>Homologa </a:t>
              </a:r>
              <a:r>
                <a:rPr lang="pt-BR" sz="1400" dirty="0" smtClean="0"/>
                <a:t>o </a:t>
              </a:r>
              <a:r>
                <a:rPr lang="pt-BR" sz="1400" dirty="0"/>
                <a:t>mapeamento de processo</a:t>
              </a:r>
              <a:endParaRPr lang="pt-BR" sz="1400" dirty="0"/>
            </a:p>
          </p:txBody>
        </p:sp>
      </p:grpSp>
      <p:sp>
        <p:nvSpPr>
          <p:cNvPr id="49" name="Seta para a direita 48"/>
          <p:cNvSpPr/>
          <p:nvPr/>
        </p:nvSpPr>
        <p:spPr>
          <a:xfrm rot="16200000">
            <a:off x="1492385" y="2988635"/>
            <a:ext cx="486503" cy="507523"/>
          </a:xfrm>
          <a:prstGeom prst="rightArrow">
            <a:avLst>
              <a:gd name="adj1" fmla="val 50000"/>
              <a:gd name="adj2" fmla="val 58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Seta para a direita 49"/>
          <p:cNvSpPr/>
          <p:nvPr/>
        </p:nvSpPr>
        <p:spPr>
          <a:xfrm rot="5400000">
            <a:off x="1954600" y="2799905"/>
            <a:ext cx="486503" cy="507523"/>
          </a:xfrm>
          <a:prstGeom prst="rightArrow">
            <a:avLst>
              <a:gd name="adj1" fmla="val 50000"/>
              <a:gd name="adj2" fmla="val 58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9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Serviço Fábrica Soft.: Projetos do SGTI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47" y="-57765"/>
            <a:ext cx="1050308" cy="1101722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684339" y="907805"/>
            <a:ext cx="1082332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pt-BR" sz="2000" b="1" dirty="0" smtClean="0">
                <a:solidFill>
                  <a:srgbClr val="FF0000"/>
                </a:solidFill>
              </a:rPr>
              <a:t>Projetos Concluídos: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1600" b="1" dirty="0" smtClean="0"/>
              <a:t>Sistema </a:t>
            </a:r>
            <a:r>
              <a:rPr lang="pt-BR" sz="1600" b="1" dirty="0"/>
              <a:t>de Agendamento de Web e </a:t>
            </a:r>
            <a:r>
              <a:rPr lang="pt-BR" sz="1600" b="1" dirty="0" err="1"/>
              <a:t>Vídeoconferência</a:t>
            </a:r>
            <a:r>
              <a:rPr lang="pt-BR" sz="1600" b="1" dirty="0"/>
              <a:t> </a:t>
            </a:r>
            <a:r>
              <a:rPr lang="pt-BR" sz="1600" b="1" dirty="0">
                <a:sym typeface="Wingdings" panose="05000000000000000000" pitchFamily="2" charset="2"/>
              </a:rPr>
              <a:t> </a:t>
            </a:r>
            <a:r>
              <a:rPr lang="pt-BR" sz="1600" dirty="0" smtClean="0"/>
              <a:t>Usuária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</a:rPr>
              <a:t>: Tatiana Wargas (VDE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pt-BR" sz="1050" dirty="0"/>
          </a:p>
          <a:p>
            <a:pPr>
              <a:spcAft>
                <a:spcPts val="900"/>
              </a:spcAft>
            </a:pPr>
            <a:r>
              <a:rPr lang="pt-BR" sz="2000" b="1" dirty="0" smtClean="0">
                <a:solidFill>
                  <a:srgbClr val="FF0000"/>
                </a:solidFill>
              </a:rPr>
              <a:t>Projetos </a:t>
            </a:r>
            <a:r>
              <a:rPr lang="pt-BR" sz="2000" b="1" dirty="0">
                <a:solidFill>
                  <a:srgbClr val="FF0000"/>
                </a:solidFill>
              </a:rPr>
              <a:t>Em </a:t>
            </a:r>
            <a:r>
              <a:rPr lang="pt-BR" sz="2000" b="1" dirty="0" smtClean="0">
                <a:solidFill>
                  <a:srgbClr val="FF0000"/>
                </a:solidFill>
              </a:rPr>
              <a:t>Andamento:</a:t>
            </a:r>
            <a:endParaRPr lang="pt-BR" sz="2000" b="1" dirty="0">
              <a:solidFill>
                <a:srgbClr val="FF0000"/>
              </a:solidFill>
            </a:endParaRPr>
          </a:p>
          <a:p>
            <a:pPr marL="457200" indent="-457200">
              <a:spcAft>
                <a:spcPts val="900"/>
              </a:spcAft>
              <a:buFont typeface="+mj-lt"/>
              <a:buAutoNum type="arabicPeriod" startAt="2"/>
            </a:pPr>
            <a:r>
              <a:rPr lang="pt-BR" sz="1600" b="1" dirty="0" smtClean="0"/>
              <a:t>Sistema </a:t>
            </a:r>
            <a:r>
              <a:rPr lang="pt-BR" sz="1600" b="1" dirty="0" smtClean="0"/>
              <a:t>de Emissão de Certificados (SEC) </a:t>
            </a:r>
            <a:r>
              <a:rPr lang="pt-BR" sz="1600" b="1" dirty="0" smtClean="0">
                <a:sym typeface="Wingdings" panose="05000000000000000000" pitchFamily="2" charset="2"/>
              </a:rPr>
              <a:t> </a:t>
            </a:r>
            <a:r>
              <a:rPr lang="pt-BR" sz="1600" dirty="0" smtClean="0">
                <a:sym typeface="Wingdings" panose="05000000000000000000" pitchFamily="2" charset="2"/>
              </a:rPr>
              <a:t>Sistema para administrar a emissão de certificados e validação de pendências de alunos.        Usuário: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Adriana Coimbra / Susi Franco (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SECA)</a:t>
            </a:r>
            <a:endParaRPr lang="pt-BR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spcAft>
                <a:spcPts val="900"/>
              </a:spcAft>
              <a:buFont typeface="+mj-lt"/>
              <a:buAutoNum type="arabicPeriod" startAt="2"/>
            </a:pPr>
            <a:r>
              <a:rPr lang="pt-BR" sz="1600" b="1" dirty="0" smtClean="0"/>
              <a:t>Sistema RADIS </a:t>
            </a:r>
            <a:r>
              <a:rPr lang="pt-BR" sz="1600" b="1" dirty="0" smtClean="0">
                <a:sym typeface="Wingdings" panose="05000000000000000000" pitchFamily="2" charset="2"/>
              </a:rPr>
              <a:t> </a:t>
            </a:r>
            <a:r>
              <a:rPr lang="pt-BR" sz="1600" dirty="0" smtClean="0">
                <a:sym typeface="Wingdings" panose="05000000000000000000" pitchFamily="2" charset="2"/>
              </a:rPr>
              <a:t>Sistema para administrar a base de assinantes da revista RADIS e o site da RADIS.                                    Usuário: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Rogério Lannes (RADIS)</a:t>
            </a:r>
          </a:p>
          <a:p>
            <a:pPr marL="457200" indent="-457200">
              <a:spcAft>
                <a:spcPts val="900"/>
              </a:spcAft>
              <a:buFont typeface="+mj-lt"/>
              <a:buAutoNum type="arabicPeriod" startAt="2"/>
            </a:pPr>
            <a:r>
              <a:rPr lang="pt-BR" sz="1600" b="1" dirty="0" smtClean="0">
                <a:sym typeface="Wingdings" panose="05000000000000000000" pitchFamily="2" charset="2"/>
              </a:rPr>
              <a:t>Sistema </a:t>
            </a:r>
            <a:r>
              <a:rPr lang="pt-BR" sz="1600" b="1" dirty="0" smtClean="0">
                <a:sym typeface="Wingdings" panose="05000000000000000000" pitchFamily="2" charset="2"/>
              </a:rPr>
              <a:t>de Gerenciamento de Projetos  </a:t>
            </a:r>
            <a:r>
              <a:rPr lang="pt-BR" sz="1600" dirty="0" smtClean="0">
                <a:sym typeface="Wingdings" panose="05000000000000000000" pitchFamily="2" charset="2"/>
              </a:rPr>
              <a:t>Sistema para administrar o cadastro de projetos institucionais da ENSP e seus calendários financeiros.     Usuário: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Marcos Ivan (Escritório de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Projetos)</a:t>
            </a:r>
            <a:endParaRPr lang="pt-BR" sz="1600" b="1" dirty="0" smtClean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457200" indent="-457200">
              <a:spcAft>
                <a:spcPts val="900"/>
              </a:spcAft>
              <a:buFont typeface="+mj-lt"/>
              <a:buAutoNum type="arabicPeriod" startAt="2"/>
            </a:pPr>
            <a:r>
              <a:rPr lang="pt-BR" sz="1600" b="1" dirty="0" smtClean="0">
                <a:sym typeface="Wingdings" panose="05000000000000000000" pitchFamily="2" charset="2"/>
              </a:rPr>
              <a:t>Sistema de Informações de Biossegurança  </a:t>
            </a:r>
            <a:r>
              <a:rPr lang="pt-BR" sz="1600" dirty="0" smtClean="0">
                <a:sym typeface="Wingdings" panose="05000000000000000000" pitchFamily="2" charset="2"/>
              </a:rPr>
              <a:t>Sistema para gestão do conteúdo do Núcleo de Biossegurança.                                                                                                                                               Usuário: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José </a:t>
            </a:r>
            <a:r>
              <a:rPr lang="pt-BR" sz="1600" b="1" dirty="0" err="1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Ardions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(</a:t>
            </a:r>
            <a:r>
              <a:rPr lang="pt-BR" sz="1600" b="1" dirty="0" err="1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NUBio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)</a:t>
            </a:r>
            <a:endParaRPr lang="pt-BR" sz="1600" dirty="0" smtClean="0">
              <a:sym typeface="Wingdings" panose="05000000000000000000" pitchFamily="2" charset="2"/>
            </a:endParaRPr>
          </a:p>
          <a:p>
            <a:pPr marL="457200" indent="-457200">
              <a:spcAft>
                <a:spcPts val="900"/>
              </a:spcAft>
              <a:buFont typeface="+mj-lt"/>
              <a:buAutoNum type="arabicPeriod" startAt="2"/>
            </a:pPr>
            <a:r>
              <a:rPr lang="pt-BR" sz="1600" b="1" dirty="0" smtClean="0">
                <a:sym typeface="Wingdings" panose="05000000000000000000" pitchFamily="2" charset="2"/>
              </a:rPr>
              <a:t>Laboratório de Estudos e Pesquisas em Saúde Mental e Atenção Psicossocial (LAPS)  </a:t>
            </a:r>
            <a:r>
              <a:rPr lang="pt-BR" sz="1600" dirty="0" smtClean="0">
                <a:sym typeface="Wingdings" panose="05000000000000000000" pitchFamily="2" charset="2"/>
              </a:rPr>
              <a:t>Sistema para administrar e manter área de conteúdo e informações do site do LAPS.     Usuário: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Paulo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Amarante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(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DAPS)</a:t>
            </a:r>
          </a:p>
          <a:p>
            <a:pPr marL="457200" indent="-457200">
              <a:spcAft>
                <a:spcPts val="900"/>
              </a:spcAft>
              <a:buFont typeface="+mj-lt"/>
              <a:buAutoNum type="arabicPeriod" startAt="2"/>
            </a:pPr>
            <a:r>
              <a:rPr lang="pt-BR" sz="1600" b="1" dirty="0">
                <a:sym typeface="Wingdings" panose="05000000000000000000" pitchFamily="2" charset="2"/>
              </a:rPr>
              <a:t>Sistema de Agendamento de Salas de </a:t>
            </a:r>
            <a:r>
              <a:rPr lang="pt-BR" sz="1600" b="1" dirty="0" smtClean="0">
                <a:sym typeface="Wingdings" panose="05000000000000000000" pitchFamily="2" charset="2"/>
              </a:rPr>
              <a:t>Aula  </a:t>
            </a:r>
            <a:r>
              <a:rPr lang="pt-BR" sz="1600" dirty="0" smtClean="0">
                <a:sym typeface="Wingdings" panose="05000000000000000000" pitchFamily="2" charset="2"/>
              </a:rPr>
              <a:t>Usuário: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Carlos Roberto (SEAC)</a:t>
            </a:r>
          </a:p>
          <a:p>
            <a:pPr marL="457200" indent="-457200">
              <a:spcAft>
                <a:spcPts val="900"/>
              </a:spcAft>
              <a:buFont typeface="+mj-lt"/>
              <a:buAutoNum type="arabicPeriod" startAt="2"/>
            </a:pPr>
            <a:r>
              <a:rPr lang="pt-BR" sz="1600" b="1" dirty="0">
                <a:sym typeface="Wingdings" panose="05000000000000000000" pitchFamily="2" charset="2"/>
              </a:rPr>
              <a:t>Sistema de Laboratório de Análises Clínicas </a:t>
            </a:r>
            <a:r>
              <a:rPr lang="pt-BR" sz="1600" dirty="0">
                <a:sym typeface="Wingdings" panose="05000000000000000000" pitchFamily="2" charset="2"/>
              </a:rPr>
              <a:t> Sistema para administração dos processos de trabalho dos exames de análises clínicas.                         Usuário: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Dayse Figueira (Serviço de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Laboratório/CSEGSF)</a:t>
            </a:r>
          </a:p>
          <a:p>
            <a:pPr marL="457200" indent="-457200">
              <a:spcAft>
                <a:spcPts val="900"/>
              </a:spcAft>
              <a:buFont typeface="+mj-lt"/>
              <a:buAutoNum type="arabicPeriod" startAt="2"/>
            </a:pPr>
            <a:r>
              <a:rPr lang="pt-BR" sz="1600" b="1" dirty="0" smtClean="0">
                <a:sym typeface="Wingdings" panose="05000000000000000000" pitchFamily="2" charset="2"/>
              </a:rPr>
              <a:t>Sistema de Questionário </a:t>
            </a:r>
            <a:r>
              <a:rPr lang="pt-BR" sz="1600" b="1" dirty="0">
                <a:sym typeface="Wingdings" panose="05000000000000000000" pitchFamily="2" charset="2"/>
              </a:rPr>
              <a:t>de Laboratórios  </a:t>
            </a:r>
            <a:r>
              <a:rPr lang="pt-BR" sz="1600" dirty="0">
                <a:sym typeface="Wingdings" panose="05000000000000000000" pitchFamily="2" charset="2"/>
              </a:rPr>
              <a:t>Sistema que </a:t>
            </a:r>
            <a:r>
              <a:rPr lang="pt-BR" sz="1600" dirty="0" smtClean="0">
                <a:sym typeface="Wingdings" panose="05000000000000000000" pitchFamily="2" charset="2"/>
              </a:rPr>
              <a:t>cria questionários para avaliação de laboratórios em diversas especialidades.  Usuário: </a:t>
            </a:r>
            <a:r>
              <a:rPr lang="pt-BR" sz="1600" b="1" dirty="0" err="1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Elô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de Oliveira (DSSA)</a:t>
            </a:r>
            <a:endParaRPr lang="pt-BR" sz="1600" b="1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24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chemeClr val="bg1"/>
                </a:solidFill>
              </a:rPr>
              <a:t>Serviço Fábrica Soft.: Projetos do SGTI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684339" y="1238267"/>
            <a:ext cx="1082332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pt-B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Projetos </a:t>
            </a:r>
            <a:r>
              <a:rPr lang="pt-BR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Não Iniciados</a:t>
            </a:r>
            <a:endParaRPr lang="pt-BR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457200" indent="-457200">
              <a:spcAft>
                <a:spcPts val="900"/>
              </a:spcAft>
              <a:buFont typeface="+mj-lt"/>
              <a:buAutoNum type="arabicPeriod" startAt="10"/>
            </a:pPr>
            <a:r>
              <a:rPr lang="pt-BR" sz="1600" b="1" dirty="0" smtClean="0">
                <a:sym typeface="Wingdings" panose="05000000000000000000" pitchFamily="2" charset="2"/>
              </a:rPr>
              <a:t>Sistema </a:t>
            </a:r>
            <a:r>
              <a:rPr lang="pt-BR" sz="1600" b="1" dirty="0" smtClean="0">
                <a:sym typeface="Wingdings" panose="05000000000000000000" pitchFamily="2" charset="2"/>
              </a:rPr>
              <a:t>de Cadastro de Colaboradores  </a:t>
            </a:r>
            <a:r>
              <a:rPr lang="pt-BR" sz="1600" dirty="0" smtClean="0">
                <a:sym typeface="Wingdings" panose="05000000000000000000" pitchFamily="2" charset="2"/>
              </a:rPr>
              <a:t>Sistema de Administração dos Colaboradores da ENSP.       </a:t>
            </a:r>
            <a:r>
              <a:rPr lang="pt-BR" sz="1600" dirty="0">
                <a:sym typeface="Wingdings" panose="05000000000000000000" pitchFamily="2" charset="2"/>
              </a:rPr>
              <a:t>  </a:t>
            </a:r>
            <a:r>
              <a:rPr lang="pt-BR" sz="1600" dirty="0" smtClean="0">
                <a:sym typeface="Wingdings" panose="05000000000000000000" pitchFamily="2" charset="2"/>
              </a:rPr>
              <a:t>           </a:t>
            </a:r>
            <a:r>
              <a:rPr lang="pt-BR" sz="1600" dirty="0" smtClean="0">
                <a:sym typeface="Wingdings" panose="05000000000000000000" pitchFamily="2" charset="2"/>
              </a:rPr>
              <a:t>Usuário</a:t>
            </a:r>
            <a:r>
              <a:rPr lang="pt-BR" sz="1600" dirty="0" smtClean="0">
                <a:sym typeface="Wingdings" panose="05000000000000000000" pitchFamily="2" charset="2"/>
              </a:rPr>
              <a:t>: 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Andréa Couto (SGT)</a:t>
            </a:r>
          </a:p>
          <a:p>
            <a:pPr marL="457200" indent="-457200">
              <a:spcAft>
                <a:spcPts val="900"/>
              </a:spcAft>
              <a:buFont typeface="+mj-lt"/>
              <a:buAutoNum type="arabicPeriod" startAt="10"/>
            </a:pPr>
            <a:r>
              <a:rPr lang="pt-BR" sz="1600" b="1" dirty="0" smtClean="0">
                <a:sym typeface="Wingdings" panose="05000000000000000000" pitchFamily="2" charset="2"/>
              </a:rPr>
              <a:t>Serviços </a:t>
            </a:r>
            <a:r>
              <a:rPr lang="pt-BR" sz="1600" b="1" dirty="0">
                <a:sym typeface="Wingdings" panose="05000000000000000000" pitchFamily="2" charset="2"/>
              </a:rPr>
              <a:t>de TI </a:t>
            </a:r>
            <a:r>
              <a:rPr lang="pt-BR" sz="1600" dirty="0">
                <a:sym typeface="Wingdings" panose="05000000000000000000" pitchFamily="2" charset="2"/>
              </a:rPr>
              <a:t> Página com solicitações gerais de TI: formulário de solicitações de serviços, abertura de chamados, </a:t>
            </a:r>
            <a:r>
              <a:rPr lang="pt-BR" sz="1600" dirty="0" smtClean="0">
                <a:sym typeface="Wingdings" panose="05000000000000000000" pitchFamily="2" charset="2"/>
              </a:rPr>
              <a:t>administração de estoque de acessórios, etc</a:t>
            </a:r>
            <a:r>
              <a:rPr lang="pt-BR" sz="1600" dirty="0">
                <a:sym typeface="Wingdings" panose="05000000000000000000" pitchFamily="2" charset="2"/>
              </a:rPr>
              <a:t>.</a:t>
            </a:r>
            <a:r>
              <a:rPr lang="pt-BR" sz="1600" b="1" dirty="0">
                <a:sym typeface="Wingdings" panose="05000000000000000000" pitchFamily="2" charset="2"/>
              </a:rPr>
              <a:t>         </a:t>
            </a:r>
            <a:r>
              <a:rPr lang="pt-BR" sz="1600" dirty="0">
                <a:sym typeface="Wingdings" panose="05000000000000000000" pitchFamily="2" charset="2"/>
              </a:rPr>
              <a:t>Usuário: </a:t>
            </a:r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Marcus Vinícius Del Sarto / Leonardo Manhães Gomes (SGTI</a:t>
            </a: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15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SGTI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1026" name="Picture 2" descr="Resultado de imagem para obriga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177" y="2377756"/>
            <a:ext cx="7263644" cy="266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8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Competência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971952" y="1273085"/>
            <a:ext cx="9128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3200" dirty="0" smtClean="0"/>
              <a:t>Serviço de Gestão da Tecnologia da Informação (SGTI)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915601" y="2320290"/>
            <a:ext cx="103772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Gerir e administrar os serviços </a:t>
            </a:r>
            <a:r>
              <a:rPr lang="pt-BR" sz="2400" dirty="0" smtClean="0"/>
              <a:t>de </a:t>
            </a:r>
            <a:r>
              <a:rPr lang="pt-BR" sz="2400" dirty="0"/>
              <a:t>TI obedecendo as boas práticas e políticas definidas na </a:t>
            </a:r>
            <a:r>
              <a:rPr lang="pt-BR" sz="2400" dirty="0" smtClean="0"/>
              <a:t>ENSP.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 Lista completa de Competências está registrada no Regimento Interno da ENSP de 2015, Capítulo IV, Seção II, Subseção III, </a:t>
            </a:r>
            <a:r>
              <a:rPr lang="pt-BR" sz="2400" dirty="0" err="1" smtClean="0"/>
              <a:t>Atigo</a:t>
            </a:r>
            <a:r>
              <a:rPr lang="pt-BR" sz="2400" dirty="0" smtClean="0"/>
              <a:t> 39, Parágrafo 5º (página 51).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120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Agenda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343929" y="1570265"/>
            <a:ext cx="9504140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dirty="0" smtClean="0"/>
              <a:t>Processos </a:t>
            </a:r>
            <a:r>
              <a:rPr lang="pt-BR" sz="3200" dirty="0" smtClean="0"/>
              <a:t>de </a:t>
            </a:r>
            <a:r>
              <a:rPr lang="pt-BR" sz="3200" dirty="0" smtClean="0"/>
              <a:t>Contratações de Serviços</a:t>
            </a:r>
            <a:endParaRPr lang="pt-BR" sz="32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dirty="0" smtClean="0"/>
              <a:t>Motivos </a:t>
            </a:r>
            <a:r>
              <a:rPr lang="pt-BR" sz="3200" dirty="0" smtClean="0"/>
              <a:t>das Contratações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dirty="0" smtClean="0"/>
              <a:t>Benefícios das Contratações</a:t>
            </a:r>
            <a:endParaRPr lang="pt-BR" sz="32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dirty="0"/>
              <a:t>Catálogo de Serviços </a:t>
            </a:r>
            <a:r>
              <a:rPr lang="pt-BR" sz="3200" dirty="0" smtClean="0"/>
              <a:t>de Suporte da ENSP</a:t>
            </a:r>
            <a:endParaRPr lang="pt-BR" sz="32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dirty="0" smtClean="0"/>
              <a:t>Serviço de Suporte – Processo de Trabalho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dirty="0" smtClean="0"/>
              <a:t>Serviço de Fábrica de Software – Processo de Trabalho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200" dirty="0" smtClean="0"/>
              <a:t>Projetos de Software conduzidos pelo SGTI</a:t>
            </a: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16887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Processos </a:t>
            </a:r>
            <a:r>
              <a:rPr lang="pt-BR" b="1" dirty="0" smtClean="0">
                <a:solidFill>
                  <a:schemeClr val="bg1"/>
                </a:solidFill>
              </a:rPr>
              <a:t>de Contratação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CaixaDeTexto 1"/>
          <p:cNvSpPr txBox="1"/>
          <p:nvPr/>
        </p:nvSpPr>
        <p:spPr>
          <a:xfrm>
            <a:off x="693963" y="1189663"/>
            <a:ext cx="10804072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 smtClean="0"/>
              <a:t>Serviços de Suporte ao usuário e Infra de Rede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000" u="sng" dirty="0" smtClean="0"/>
              <a:t>Contratação:</a:t>
            </a:r>
            <a:r>
              <a:rPr lang="pt-BR" sz="2000" dirty="0" smtClean="0"/>
              <a:t> Ata </a:t>
            </a:r>
            <a:r>
              <a:rPr lang="pt-BR" sz="2000" dirty="0"/>
              <a:t>de Registro de Preço nº </a:t>
            </a:r>
            <a:r>
              <a:rPr lang="pt-BR" sz="2000" dirty="0" smtClean="0"/>
              <a:t>041/2015, </a:t>
            </a:r>
            <a:r>
              <a:rPr lang="pt-BR" sz="2000" dirty="0"/>
              <a:t>em adesão ao Edital de Pregão Eletrônico nº </a:t>
            </a:r>
            <a:r>
              <a:rPr lang="pt-BR" sz="2000" dirty="0" smtClean="0"/>
              <a:t>42/2014</a:t>
            </a:r>
            <a:r>
              <a:rPr lang="pt-BR" sz="2000" dirty="0"/>
              <a:t>, Processo Nº </a:t>
            </a:r>
            <a:r>
              <a:rPr lang="pt-BR" sz="2000" dirty="0" smtClean="0"/>
              <a:t>7.726/2013 Tribunal Superior Eleitoral (TSE).  Contrato </a:t>
            </a:r>
            <a:r>
              <a:rPr lang="pt-BR" sz="2000" b="1" cap="all" dirty="0" smtClean="0"/>
              <a:t>016/2015</a:t>
            </a:r>
            <a:r>
              <a:rPr lang="pt-BR" sz="2000" dirty="0" smtClean="0"/>
              <a:t>;</a:t>
            </a:r>
            <a:endParaRPr lang="pt-BR" sz="2000" dirty="0"/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000" u="sng" dirty="0"/>
              <a:t>Objeto da Contratação:</a:t>
            </a:r>
            <a:r>
              <a:rPr lang="pt-BR" sz="2000" dirty="0"/>
              <a:t> </a:t>
            </a:r>
            <a:r>
              <a:rPr lang="pt-BR" sz="2000" dirty="0" smtClean="0"/>
              <a:t>Prestação </a:t>
            </a:r>
            <a:r>
              <a:rPr lang="pt-BR" sz="2000" dirty="0"/>
              <a:t>de serviços de suporte às equipes de gestão de infraestrutura tecnológica</a:t>
            </a:r>
            <a:r>
              <a:rPr lang="pt-BR" sz="2000" dirty="0" smtClean="0"/>
              <a:t>;</a:t>
            </a:r>
            <a:endParaRPr lang="pt-BR" sz="2000" dirty="0"/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000" u="sng" dirty="0"/>
              <a:t>Empresa Contratada:</a:t>
            </a:r>
            <a:r>
              <a:rPr lang="pt-BR" sz="2000" dirty="0"/>
              <a:t> </a:t>
            </a:r>
            <a:r>
              <a:rPr lang="pt-BR" sz="2000" dirty="0" smtClean="0"/>
              <a:t>CTIS;</a:t>
            </a:r>
            <a:endParaRPr lang="pt-BR" sz="2000" dirty="0"/>
          </a:p>
          <a:p>
            <a:pPr marL="800100" lvl="1" indent="-342900" algn="just"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pt-BR" sz="2000" u="sng" dirty="0"/>
              <a:t>Início dos serviços</a:t>
            </a:r>
            <a:r>
              <a:rPr lang="pt-BR" sz="2000" u="sng" dirty="0" smtClean="0"/>
              <a:t>:</a:t>
            </a:r>
            <a:r>
              <a:rPr lang="pt-BR" sz="2000" dirty="0" smtClean="0"/>
              <a:t> Novembro de 2015;</a:t>
            </a:r>
            <a:endParaRPr lang="pt-BR" sz="2000" dirty="0" smtClean="0"/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b="1" dirty="0" smtClean="0"/>
              <a:t>Serviço de Fábrica de Software</a:t>
            </a:r>
            <a:endParaRPr lang="pt-BR" sz="2400" b="1" dirty="0" smtClean="0"/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000" u="sng" dirty="0" smtClean="0"/>
              <a:t>Contratação:</a:t>
            </a:r>
            <a:r>
              <a:rPr lang="pt-BR" sz="2000" dirty="0" smtClean="0"/>
              <a:t> Ata </a:t>
            </a:r>
            <a:r>
              <a:rPr lang="pt-BR" sz="2000" dirty="0" smtClean="0"/>
              <a:t>de Registro de Preço nº 05/2014, em adesão ao Edital </a:t>
            </a:r>
            <a:r>
              <a:rPr lang="pt-BR" sz="2000" dirty="0"/>
              <a:t>de Pregão Eletrônico nº 07/2014, Processo Nº 01341.000623/2013-07 da Comissão Nacional de Energia Nuclear (CNEN</a:t>
            </a:r>
            <a:r>
              <a:rPr lang="pt-BR" sz="2000" dirty="0" smtClean="0"/>
              <a:t>).  Contrato </a:t>
            </a:r>
            <a:r>
              <a:rPr lang="pt-BR" sz="2000" b="1" dirty="0" smtClean="0"/>
              <a:t>017/2015</a:t>
            </a:r>
            <a:r>
              <a:rPr lang="pt-BR" sz="2000" dirty="0" smtClean="0"/>
              <a:t>;</a:t>
            </a:r>
            <a:endParaRPr lang="pt-BR" sz="2000" dirty="0" smtClean="0"/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000" u="sng" dirty="0" smtClean="0"/>
              <a:t>Objeto da Contratação:</a:t>
            </a:r>
            <a:r>
              <a:rPr lang="pt-BR" sz="2000" dirty="0" smtClean="0"/>
              <a:t> Serviço de Fábrica </a:t>
            </a:r>
            <a:r>
              <a:rPr lang="pt-BR" sz="2000" dirty="0"/>
              <a:t>de </a:t>
            </a:r>
            <a:r>
              <a:rPr lang="pt-BR" sz="2000" dirty="0" smtClean="0"/>
              <a:t>Software com medição em Ponto de Função;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000" u="sng" dirty="0" smtClean="0"/>
              <a:t>Empresa Contratada:</a:t>
            </a:r>
            <a:r>
              <a:rPr lang="pt-BR" sz="2000" dirty="0" smtClean="0"/>
              <a:t> CPM </a:t>
            </a:r>
            <a:r>
              <a:rPr lang="pt-BR" sz="2000" dirty="0" err="1" smtClean="0"/>
              <a:t>Braxis</a:t>
            </a:r>
            <a:r>
              <a:rPr lang="pt-BR" sz="2000" dirty="0" smtClean="0"/>
              <a:t> (“braço” da </a:t>
            </a:r>
            <a:r>
              <a:rPr lang="pt-BR" sz="2000" dirty="0" err="1" smtClean="0"/>
              <a:t>Capgemini</a:t>
            </a:r>
            <a:r>
              <a:rPr lang="pt-BR" sz="2000" dirty="0" smtClean="0"/>
              <a:t>);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BR" sz="2000" u="sng" dirty="0" smtClean="0"/>
              <a:t>Início dos serviços:</a:t>
            </a:r>
            <a:r>
              <a:rPr lang="pt-BR" sz="2000" dirty="0" smtClean="0"/>
              <a:t> Dezembro de 2015</a:t>
            </a:r>
            <a:r>
              <a:rPr lang="pt-BR" sz="2000" dirty="0" smtClean="0"/>
              <a:t>;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7416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Motivos </a:t>
            </a:r>
            <a:r>
              <a:rPr lang="pt-BR" b="1" dirty="0" smtClean="0">
                <a:solidFill>
                  <a:schemeClr val="bg1"/>
                </a:solidFill>
              </a:rPr>
              <a:t>das Contratações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CaixaDeTexto 1"/>
          <p:cNvSpPr txBox="1"/>
          <p:nvPr/>
        </p:nvSpPr>
        <p:spPr>
          <a:xfrm>
            <a:off x="693963" y="1714898"/>
            <a:ext cx="10804072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Aplicação </a:t>
            </a:r>
            <a:r>
              <a:rPr lang="pt-BR" sz="2400" dirty="0" smtClean="0"/>
              <a:t>da IN04 </a:t>
            </a:r>
            <a:r>
              <a:rPr lang="pt-BR" sz="2400" dirty="0" smtClean="0"/>
              <a:t>(Orientação do Governo Federal) </a:t>
            </a:r>
            <a:r>
              <a:rPr lang="pt-BR" sz="2400" dirty="0" smtClean="0">
                <a:sym typeface="Wingdings" panose="05000000000000000000" pitchFamily="2" charset="2"/>
              </a:rPr>
              <a:t> </a:t>
            </a:r>
            <a:r>
              <a:rPr lang="pt-BR" sz="2400" dirty="0" smtClean="0"/>
              <a:t>contratação de serviços de TI em substituição à contratação de pessoas;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Criação e adoção de um Catálogo de Serviços de Suporte ao Usuário e Infra de Redes para a ENSP </a:t>
            </a:r>
            <a:r>
              <a:rPr lang="pt-BR" sz="2400" dirty="0" smtClean="0">
                <a:sym typeface="Wingdings" panose="05000000000000000000" pitchFamily="2" charset="2"/>
              </a:rPr>
              <a:t> Segmentação em Demandas, Rotinas e Suporte;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Utilização de métrica de </a:t>
            </a:r>
            <a:r>
              <a:rPr lang="pt-BR" sz="2400" dirty="0" smtClean="0"/>
              <a:t>serviço específica (Unidades de Serviços Técnicos – UST) para Suporte </a:t>
            </a:r>
            <a:r>
              <a:rPr lang="pt-BR" sz="2400" dirty="0"/>
              <a:t>ao Usuário e Infra de Redes para a </a:t>
            </a:r>
            <a:r>
              <a:rPr lang="pt-BR" sz="2400" dirty="0" smtClean="0"/>
              <a:t>ENSP</a:t>
            </a:r>
            <a:r>
              <a:rPr lang="pt-BR" sz="2400" dirty="0" smtClean="0">
                <a:sym typeface="Wingdings" panose="05000000000000000000" pitchFamily="2" charset="2"/>
              </a:rPr>
              <a:t>;</a:t>
            </a:r>
            <a:endParaRPr lang="pt-BR" sz="2400" dirty="0" smtClean="0"/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Utilização </a:t>
            </a:r>
            <a:r>
              <a:rPr lang="pt-BR" sz="2400" dirty="0" smtClean="0"/>
              <a:t>de métrica de software de Ponto de </a:t>
            </a:r>
            <a:r>
              <a:rPr lang="pt-BR" sz="2400" dirty="0" smtClean="0"/>
              <a:t>Função para Fábrica de Software </a:t>
            </a:r>
            <a:r>
              <a:rPr lang="pt-BR" sz="2400" dirty="0" smtClean="0">
                <a:sym typeface="Wingdings" panose="05000000000000000000" pitchFamily="2" charset="2"/>
              </a:rPr>
              <a:t> </a:t>
            </a:r>
            <a:r>
              <a:rPr lang="pt-BR" sz="2400" dirty="0" smtClean="0">
                <a:sym typeface="Wingdings" panose="05000000000000000000" pitchFamily="2" charset="2"/>
              </a:rPr>
              <a:t>conforme catálogo </a:t>
            </a:r>
            <a:r>
              <a:rPr lang="pt-BR" sz="2400" dirty="0" smtClean="0">
                <a:sym typeface="Wingdings" panose="05000000000000000000" pitchFamily="2" charset="2"/>
              </a:rPr>
              <a:t>SISP;</a:t>
            </a:r>
          </a:p>
        </p:txBody>
      </p:sp>
    </p:spTree>
    <p:extLst>
      <p:ext uri="{BB962C8B-B14F-4D97-AF65-F5344CB8AC3E}">
        <p14:creationId xmlns:p14="http://schemas.microsoft.com/office/powerpoint/2010/main" val="36698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Benefícios das Contratações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CaixaDeTexto 1"/>
          <p:cNvSpPr txBox="1"/>
          <p:nvPr/>
        </p:nvSpPr>
        <p:spPr>
          <a:xfrm>
            <a:off x="96530" y="964955"/>
            <a:ext cx="5400755" cy="5588709"/>
          </a:xfrm>
          <a:prstGeom prst="rect">
            <a:avLst/>
          </a:prstGeom>
          <a:solidFill>
            <a:srgbClr val="FED9D8"/>
          </a:solidFill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pt-BR" b="1" dirty="0" smtClean="0"/>
              <a:t>Antes da Contratação (Pontos Críticos)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Administração direta </a:t>
            </a:r>
            <a:r>
              <a:rPr lang="pt-BR" sz="1500" dirty="0" smtClean="0"/>
              <a:t>dos postos de trabalho (contrato de terceirização)</a:t>
            </a: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Falta de profissionalização no </a:t>
            </a:r>
            <a:r>
              <a:rPr lang="pt-BR" sz="1500" dirty="0" smtClean="0"/>
              <a:t>desempenho do serviço</a:t>
            </a: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Falta de transparência ao usuário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Falta de organização </a:t>
            </a:r>
            <a:r>
              <a:rPr lang="pt-BR" sz="1500" dirty="0"/>
              <a:t>na execução do </a:t>
            </a:r>
            <a:r>
              <a:rPr lang="pt-BR" sz="1500" dirty="0" smtClean="0"/>
              <a:t>trabalho</a:t>
            </a:r>
          </a:p>
          <a:p>
            <a:pPr marL="342900" indent="-342900" algn="just">
              <a:spcAft>
                <a:spcPts val="100"/>
              </a:spcAft>
              <a:buFont typeface="+mj-lt"/>
              <a:buAutoNum type="arabicPeriod"/>
            </a:pP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Falta de </a:t>
            </a:r>
            <a:r>
              <a:rPr lang="pt-BR" sz="1500" dirty="0" smtClean="0"/>
              <a:t>acompanhamento dos </a:t>
            </a:r>
            <a:r>
              <a:rPr lang="pt-BR" sz="1500" dirty="0" smtClean="0"/>
              <a:t>usuários </a:t>
            </a:r>
            <a:r>
              <a:rPr lang="pt-BR" sz="1500" dirty="0" smtClean="0"/>
              <a:t>nos projetos </a:t>
            </a:r>
            <a:r>
              <a:rPr lang="pt-BR" sz="1500" b="1" dirty="0" smtClean="0"/>
              <a:t>(Fábrica de Softwares)</a:t>
            </a:r>
            <a:endParaRPr lang="pt-BR" sz="1500" b="1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Falta de padronização de documentos e de documentação efetiva dos </a:t>
            </a:r>
            <a:r>
              <a:rPr lang="pt-BR" sz="1500" dirty="0" smtClean="0"/>
              <a:t>serviços </a:t>
            </a:r>
            <a:r>
              <a:rPr lang="pt-BR" sz="1500" b="1" dirty="0"/>
              <a:t>(Fábrica de Softwares</a:t>
            </a:r>
            <a:r>
              <a:rPr lang="pt-BR" sz="1500" b="1" dirty="0" smtClean="0"/>
              <a:t>)</a:t>
            </a:r>
          </a:p>
          <a:p>
            <a:pPr marL="342900" indent="-342900" algn="just">
              <a:spcAft>
                <a:spcPts val="50"/>
              </a:spcAft>
              <a:buFont typeface="+mj-lt"/>
              <a:buAutoNum type="arabicPeriod"/>
            </a:pP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Profissionais </a:t>
            </a:r>
            <a:r>
              <a:rPr lang="pt-BR" sz="1500" dirty="0" smtClean="0"/>
              <a:t>com </a:t>
            </a:r>
            <a:r>
              <a:rPr lang="pt-BR" sz="1500" dirty="0" smtClean="0"/>
              <a:t>mais de um perfil de atuação e </a:t>
            </a:r>
            <a:r>
              <a:rPr lang="pt-BR" sz="1500" dirty="0" smtClean="0"/>
              <a:t>sem efetivas </a:t>
            </a:r>
            <a:r>
              <a:rPr lang="pt-BR" sz="1500" dirty="0" smtClean="0"/>
              <a:t>respostas </a:t>
            </a:r>
            <a:r>
              <a:rPr lang="pt-BR" sz="1500" dirty="0" smtClean="0"/>
              <a:t>satisfatórias</a:t>
            </a: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Baixa </a:t>
            </a:r>
            <a:r>
              <a:rPr lang="pt-BR" sz="1500" dirty="0" smtClean="0"/>
              <a:t>produtividade </a:t>
            </a:r>
            <a:r>
              <a:rPr lang="pt-BR" sz="1500" b="1" dirty="0"/>
              <a:t>(Fábrica de Softwares</a:t>
            </a:r>
            <a:r>
              <a:rPr lang="pt-BR" sz="1500" b="1" dirty="0" smtClean="0"/>
              <a:t>)</a:t>
            </a: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Falta de planejamento: não havia previsão de </a:t>
            </a:r>
            <a:r>
              <a:rPr lang="pt-BR" sz="1500" dirty="0" smtClean="0"/>
              <a:t>entregas</a:t>
            </a:r>
          </a:p>
          <a:p>
            <a:pPr marL="342900" indent="-342900" algn="just">
              <a:spcAft>
                <a:spcPts val="100"/>
              </a:spcAft>
              <a:buFont typeface="+mj-lt"/>
              <a:buAutoNum type="arabicPeriod"/>
            </a:pP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Baixa </a:t>
            </a:r>
            <a:r>
              <a:rPr lang="pt-BR" sz="1500" dirty="0" smtClean="0"/>
              <a:t>qualidade nas entregas: não eram devidamente </a:t>
            </a:r>
            <a:r>
              <a:rPr lang="pt-BR" sz="1500" dirty="0" smtClean="0"/>
              <a:t>testadas </a:t>
            </a:r>
            <a:r>
              <a:rPr lang="pt-BR" sz="1500" b="1" dirty="0"/>
              <a:t>(Fábrica de Softwares) </a:t>
            </a: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Fragmentação dos Desenvolvimentos de Sist. na </a:t>
            </a:r>
            <a:r>
              <a:rPr lang="pt-BR" sz="1500" dirty="0" smtClean="0"/>
              <a:t>ENSP </a:t>
            </a:r>
            <a:r>
              <a:rPr lang="pt-BR" sz="1500" b="1" dirty="0"/>
              <a:t>(Fábrica de Softwares</a:t>
            </a:r>
            <a:r>
              <a:rPr lang="pt-BR" sz="1500" b="1" dirty="0" smtClean="0"/>
              <a:t>)</a:t>
            </a:r>
            <a:endParaRPr lang="pt-BR" sz="15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5627915" y="956869"/>
            <a:ext cx="6477000" cy="5575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pt-BR" b="1" dirty="0" smtClean="0"/>
              <a:t>Depois da Contratação </a:t>
            </a:r>
            <a:r>
              <a:rPr lang="pt-BR" b="1" dirty="0" smtClean="0"/>
              <a:t>(Benefícios)</a:t>
            </a:r>
            <a:endParaRPr lang="pt-BR" b="1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Administração de contrato por </a:t>
            </a:r>
            <a:r>
              <a:rPr lang="pt-BR" sz="1500" dirty="0"/>
              <a:t>S</a:t>
            </a:r>
            <a:r>
              <a:rPr lang="pt-BR" sz="1500" dirty="0" smtClean="0"/>
              <a:t>erviço</a:t>
            </a:r>
            <a:endParaRPr lang="pt-BR" sz="1500" dirty="0" smtClean="0"/>
          </a:p>
          <a:p>
            <a:pPr marL="342900" indent="-342900" algn="just">
              <a:spcAft>
                <a:spcPts val="100"/>
              </a:spcAft>
              <a:buFont typeface="+mj-lt"/>
              <a:buAutoNum type="arabicPeriod"/>
            </a:pPr>
            <a:endParaRPr lang="pt-BR" sz="1500" dirty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Atuação </a:t>
            </a:r>
            <a:r>
              <a:rPr lang="pt-BR" sz="1500" dirty="0" smtClean="0"/>
              <a:t>profissional na execução dos serviços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Transparência na execução do serviço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Emprego </a:t>
            </a:r>
            <a:r>
              <a:rPr lang="pt-BR" sz="1500" dirty="0"/>
              <a:t>de </a:t>
            </a:r>
            <a:r>
              <a:rPr lang="pt-BR" sz="1500" dirty="0" smtClean="0"/>
              <a:t>metodologias na realização dos serviços (catálogo de serviços e projeto de softwares)</a:t>
            </a: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/>
              <a:t>Determinar responsabilidades aos </a:t>
            </a:r>
            <a:r>
              <a:rPr lang="pt-BR" sz="1500" dirty="0" smtClean="0"/>
              <a:t>usuários </a:t>
            </a:r>
            <a:r>
              <a:rPr lang="pt-BR" sz="1500" dirty="0" smtClean="0"/>
              <a:t>e permitir acompanhamento na </a:t>
            </a:r>
            <a:r>
              <a:rPr lang="pt-BR" sz="1500" dirty="0" smtClean="0"/>
              <a:t>execução do </a:t>
            </a:r>
            <a:r>
              <a:rPr lang="pt-BR" sz="1500" dirty="0" smtClean="0"/>
              <a:t>projeto </a:t>
            </a:r>
            <a:r>
              <a:rPr lang="pt-BR" sz="1500" b="1" dirty="0" smtClean="0"/>
              <a:t>(Fábrica de Softwares)</a:t>
            </a:r>
            <a:endParaRPr lang="pt-BR" sz="1500" b="1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Adoção de um padrão de documentação apropriada à metodologia empregada e a realização correta do seu preenchimento e </a:t>
            </a:r>
            <a:r>
              <a:rPr lang="pt-BR" sz="1500" dirty="0" smtClean="0"/>
              <a:t>validação </a:t>
            </a:r>
            <a:r>
              <a:rPr lang="pt-BR" sz="1500" b="1" dirty="0"/>
              <a:t>(Fábrica de Softwares</a:t>
            </a:r>
            <a:r>
              <a:rPr lang="pt-BR" sz="1500" b="1" dirty="0" smtClean="0"/>
              <a:t>)</a:t>
            </a: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Definição clara dos perfis a serem assumidos pela contratada</a:t>
            </a:r>
          </a:p>
          <a:p>
            <a:pPr marL="342900" indent="-342900" algn="just">
              <a:spcAft>
                <a:spcPts val="100"/>
              </a:spcAft>
              <a:buFont typeface="+mj-lt"/>
              <a:buAutoNum type="arabicPeriod"/>
            </a:pP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Maior produtividade </a:t>
            </a:r>
            <a:r>
              <a:rPr lang="pt-BR" sz="1500" b="1" dirty="0"/>
              <a:t>(Fábrica de Softwares</a:t>
            </a:r>
            <a:r>
              <a:rPr lang="pt-BR" sz="1500" b="1" dirty="0" smtClean="0"/>
              <a:t>) </a:t>
            </a: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Adoção de previsão </a:t>
            </a:r>
            <a:r>
              <a:rPr lang="pt-BR" sz="1500" dirty="0" smtClean="0"/>
              <a:t>de entregas </a:t>
            </a:r>
            <a:r>
              <a:rPr lang="pt-BR" sz="1500" dirty="0" smtClean="0"/>
              <a:t>para os serviços </a:t>
            </a:r>
            <a:r>
              <a:rPr lang="pt-BR" sz="1500" dirty="0"/>
              <a:t>(catálogo de </a:t>
            </a:r>
            <a:r>
              <a:rPr lang="pt-BR" sz="1500" dirty="0" smtClean="0"/>
              <a:t>serviços através de SLA </a:t>
            </a:r>
            <a:r>
              <a:rPr lang="pt-BR" sz="1500" dirty="0"/>
              <a:t>e projeto </a:t>
            </a:r>
            <a:r>
              <a:rPr lang="pt-BR" sz="1500" dirty="0" smtClean="0"/>
              <a:t>de softwares – através de cronogramas)</a:t>
            </a: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Todos os projetos passaram a ser devidamente testados e homologados junto ao </a:t>
            </a:r>
            <a:r>
              <a:rPr lang="pt-BR" sz="1500" dirty="0" smtClean="0"/>
              <a:t>usuário </a:t>
            </a:r>
            <a:r>
              <a:rPr lang="pt-BR" sz="1500" b="1" dirty="0"/>
              <a:t>(Fábrica de Softwares) </a:t>
            </a:r>
            <a:endParaRPr lang="pt-BR" sz="1500" dirty="0" smtClean="0"/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pt-BR" sz="1500" dirty="0" smtClean="0"/>
              <a:t>Criação de setor de referência para desenvolvimento na </a:t>
            </a:r>
            <a:r>
              <a:rPr lang="pt-BR" sz="1500" dirty="0" smtClean="0"/>
              <a:t>ENSP </a:t>
            </a:r>
            <a:r>
              <a:rPr lang="pt-BR" sz="1500" b="1" dirty="0"/>
              <a:t>(Fábrica de Softwares</a:t>
            </a:r>
            <a:r>
              <a:rPr lang="pt-BR" sz="1500" b="1" dirty="0" smtClean="0"/>
              <a:t>)</a:t>
            </a:r>
            <a:endParaRPr lang="pt-BR" sz="1500" dirty="0" smtClean="0"/>
          </a:p>
        </p:txBody>
      </p:sp>
    </p:spTree>
    <p:extLst>
      <p:ext uri="{BB962C8B-B14F-4D97-AF65-F5344CB8AC3E}">
        <p14:creationId xmlns:p14="http://schemas.microsoft.com/office/powerpoint/2010/main" val="20358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Serviço Suporte: Catálogo de Serviços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185057" y="998506"/>
            <a:ext cx="118001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O que é o Catálogo de Serviços?</a:t>
            </a:r>
          </a:p>
          <a:p>
            <a:r>
              <a:rPr lang="pt-BR" sz="2000" dirty="0" smtClean="0"/>
              <a:t>Documento que define todos os serviços de Suporte ao Usuário e Infra de Redes oferecidos pela SGTI à ENSP e contratados ao fornecedor.</a:t>
            </a:r>
          </a:p>
          <a:p>
            <a:endParaRPr lang="pt-BR" sz="2000" dirty="0"/>
          </a:p>
          <a:p>
            <a:r>
              <a:rPr lang="pt-BR" sz="2000" b="1" dirty="0" smtClean="0"/>
              <a:t>Como ele é composto?</a:t>
            </a:r>
          </a:p>
          <a:p>
            <a:r>
              <a:rPr lang="pt-BR" sz="2000" dirty="0" smtClean="0"/>
              <a:t>É composto de 104 tarefas que representam os serviços de TI.  Tais tarefas são divididas em 3 categorias: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/>
              <a:t>Rotinas (18 tarefas)</a:t>
            </a:r>
            <a:r>
              <a:rPr lang="pt-BR" sz="2000" dirty="0" smtClean="0"/>
              <a:t> </a:t>
            </a:r>
            <a:r>
              <a:rPr lang="pt-BR" sz="2000" dirty="0" smtClean="0">
                <a:sym typeface="Wingdings" panose="05000000000000000000" pitchFamily="2" charset="2"/>
              </a:rPr>
              <a:t></a:t>
            </a:r>
            <a:r>
              <a:rPr lang="pt-BR" sz="2000" dirty="0" smtClean="0"/>
              <a:t> </a:t>
            </a:r>
            <a:r>
              <a:rPr lang="pt-BR" sz="2000" b="1" dirty="0"/>
              <a:t>Serviços de continuidade</a:t>
            </a:r>
            <a:r>
              <a:rPr lang="pt-BR" sz="2000" dirty="0"/>
              <a:t>.  Tem como objetivo manter os ambientes e infraestruturas em funcionamento e prevenção contra incidentes</a:t>
            </a:r>
            <a:r>
              <a:rPr lang="pt-BR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/>
              <a:t>Demandas</a:t>
            </a:r>
            <a:r>
              <a:rPr lang="pt-BR" sz="2000" dirty="0" smtClean="0"/>
              <a:t> </a:t>
            </a:r>
            <a:r>
              <a:rPr lang="pt-BR" sz="2000" b="1" dirty="0" smtClean="0"/>
              <a:t>(29 tarefas) </a:t>
            </a:r>
            <a:r>
              <a:rPr lang="pt-BR" sz="2000" dirty="0" smtClean="0">
                <a:sym typeface="Wingdings" panose="05000000000000000000" pitchFamily="2" charset="2"/>
              </a:rPr>
              <a:t> </a:t>
            </a:r>
            <a:r>
              <a:rPr lang="pt-BR" sz="2000" b="1" dirty="0">
                <a:sym typeface="Wingdings" panose="05000000000000000000" pitchFamily="2" charset="2"/>
              </a:rPr>
              <a:t>Serviços evolutivos</a:t>
            </a:r>
            <a:r>
              <a:rPr lang="pt-BR" sz="2000" dirty="0">
                <a:sym typeface="Wingdings" panose="05000000000000000000" pitchFamily="2" charset="2"/>
              </a:rPr>
              <a:t>.  Tem como objetivo a criação de novos ambientes, atualização e melhorias do parque </a:t>
            </a:r>
            <a:r>
              <a:rPr lang="pt-BR" sz="2000" dirty="0" smtClean="0">
                <a:sym typeface="Wingdings" panose="05000000000000000000" pitchFamily="2" charset="2"/>
              </a:rPr>
              <a:t>computacional.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ym typeface="Wingdings" panose="05000000000000000000" pitchFamily="2" charset="2"/>
              </a:rPr>
              <a:t>Suporte (57 tarefas)</a:t>
            </a:r>
            <a:r>
              <a:rPr lang="pt-BR" sz="2000" dirty="0" smtClean="0">
                <a:sym typeface="Wingdings" panose="05000000000000000000" pitchFamily="2" charset="2"/>
              </a:rPr>
              <a:t> </a:t>
            </a:r>
            <a:r>
              <a:rPr lang="pt-BR" sz="2000" dirty="0">
                <a:sym typeface="Wingdings" panose="05000000000000000000" pitchFamily="2" charset="2"/>
              </a:rPr>
              <a:t> </a:t>
            </a:r>
            <a:r>
              <a:rPr lang="pt-BR" sz="2000" b="1" dirty="0">
                <a:sym typeface="Wingdings" panose="05000000000000000000" pitchFamily="2" charset="2"/>
              </a:rPr>
              <a:t>Serviços corretivos</a:t>
            </a:r>
            <a:r>
              <a:rPr lang="pt-BR" sz="2000" dirty="0">
                <a:sym typeface="Wingdings" panose="05000000000000000000" pitchFamily="2" charset="2"/>
              </a:rPr>
              <a:t>.  Tem como objetivo corrigir os erros e incidentes ocorridos com as estações de trabalho e servidores de rede</a:t>
            </a:r>
            <a:r>
              <a:rPr lang="pt-BR" sz="2000" dirty="0" smtClean="0">
                <a:sym typeface="Wingdings" panose="05000000000000000000" pitchFamily="2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ym typeface="Wingdings" panose="05000000000000000000" pitchFamily="2" charset="2"/>
            </a:endParaRPr>
          </a:p>
          <a:p>
            <a:r>
              <a:rPr lang="pt-BR" sz="2000" b="1" dirty="0" smtClean="0"/>
              <a:t>Para que serve o Catálogo de Serviços?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Para organizar e regulamentar em um documento os serviços oferecidos pelo SGTI.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Como instrumento de fiscalização na execução dos serviços, </a:t>
            </a:r>
            <a:r>
              <a:rPr lang="pt-BR" sz="2000" dirty="0" smtClean="0"/>
              <a:t>contendo o detalhamento das atividades que</a:t>
            </a:r>
            <a:r>
              <a:rPr lang="pt-BR" sz="2000" dirty="0" smtClean="0"/>
              <a:t> compõe cada tarefa</a:t>
            </a:r>
            <a:r>
              <a:rPr lang="pt-BR" sz="2000" dirty="0"/>
              <a:t>, </a:t>
            </a:r>
            <a:r>
              <a:rPr lang="pt-BR" sz="2000" dirty="0" smtClean="0"/>
              <a:t>o esforço </a:t>
            </a:r>
            <a:r>
              <a:rPr lang="pt-BR" sz="2000" dirty="0"/>
              <a:t>técnico </a:t>
            </a:r>
            <a:r>
              <a:rPr lang="pt-BR" sz="2000" dirty="0" smtClean="0"/>
              <a:t>necessário para sua realização, a formulação do seu custo através da sua complexidade e </a:t>
            </a:r>
            <a:r>
              <a:rPr lang="pt-BR" sz="2000" dirty="0" smtClean="0"/>
              <a:t>o seu tempo de execução que formula o Acordo de Nível de Serviço (ANS = SLA).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721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Serviço de Suporte: Catálogo de Serviços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240" y="903034"/>
            <a:ext cx="5889973" cy="595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6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2444645" y="1148836"/>
            <a:ext cx="9442555" cy="5211331"/>
            <a:chOff x="629649" y="822265"/>
            <a:chExt cx="9442555" cy="5211331"/>
          </a:xfrm>
        </p:grpSpPr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686711" y="1185997"/>
              <a:ext cx="893617" cy="831273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9031" y="3164691"/>
              <a:ext cx="837923" cy="837923"/>
            </a:xfrm>
            <a:prstGeom prst="rect">
              <a:avLst/>
            </a:prstGeom>
          </p:spPr>
        </p:pic>
        <p:sp>
          <p:nvSpPr>
            <p:cNvPr id="11" name="CaixaDeTexto 10"/>
            <p:cNvSpPr txBox="1"/>
            <p:nvPr/>
          </p:nvSpPr>
          <p:spPr>
            <a:xfrm>
              <a:off x="4569619" y="1010638"/>
              <a:ext cx="39894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Líder da </a:t>
              </a:r>
              <a:r>
                <a:rPr lang="pt-BR" sz="1600" b="1" dirty="0" smtClean="0"/>
                <a:t>Equipe</a:t>
              </a:r>
              <a:endParaRPr lang="pt-BR" sz="16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Lidera </a:t>
              </a:r>
              <a:r>
                <a:rPr lang="pt-BR" sz="1400" dirty="0" smtClean="0"/>
                <a:t>as equipe de Suporte (Help Desk) e Infra de Redes,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administra o andamento das solicitações,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participa </a:t>
              </a:r>
              <a:r>
                <a:rPr lang="pt-BR" sz="1400" dirty="0" smtClean="0"/>
                <a:t>das reuniões estratégicas </a:t>
              </a:r>
              <a:r>
                <a:rPr lang="pt-BR" sz="1400" dirty="0" smtClean="0"/>
                <a:t>com a ENSP</a:t>
              </a:r>
              <a:endParaRPr lang="pt-BR" sz="1400" dirty="0" smtClean="0"/>
            </a:p>
          </p:txBody>
        </p:sp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15976" y="822265"/>
              <a:ext cx="972579" cy="1007778"/>
            </a:xfrm>
            <a:prstGeom prst="rect">
              <a:avLst/>
            </a:prstGeom>
          </p:spPr>
        </p:pic>
        <p:sp>
          <p:nvSpPr>
            <p:cNvPr id="13" name="Retângulo 12"/>
            <p:cNvSpPr/>
            <p:nvPr/>
          </p:nvSpPr>
          <p:spPr>
            <a:xfrm>
              <a:off x="3347343" y="877748"/>
              <a:ext cx="6724861" cy="515584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629649" y="1760387"/>
              <a:ext cx="26908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Usuários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Realiza as solicitações de </a:t>
              </a:r>
              <a:r>
                <a:rPr lang="pt-BR" sz="1400" dirty="0" smtClean="0"/>
                <a:t>suporte</a:t>
              </a:r>
              <a:endParaRPr lang="pt-BR" sz="1400" dirty="0"/>
            </a:p>
          </p:txBody>
        </p:sp>
        <p:sp>
          <p:nvSpPr>
            <p:cNvPr id="15" name="Seta para a direita 14"/>
            <p:cNvSpPr/>
            <p:nvPr/>
          </p:nvSpPr>
          <p:spPr>
            <a:xfrm>
              <a:off x="2470595" y="3691761"/>
              <a:ext cx="856347" cy="7031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Seta para a direita 16"/>
            <p:cNvSpPr/>
            <p:nvPr/>
          </p:nvSpPr>
          <p:spPr>
            <a:xfrm rot="5400000">
              <a:off x="3558348" y="2378938"/>
              <a:ext cx="968148" cy="3046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6885880" y="3982038"/>
              <a:ext cx="29359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Analista de </a:t>
              </a:r>
              <a:r>
                <a:rPr lang="pt-BR" sz="1600" b="1" dirty="0" smtClean="0"/>
                <a:t>Suporte (Help Desk)</a:t>
              </a:r>
              <a:endParaRPr lang="pt-BR" sz="1600" b="1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Executa as solicitações de suporte ao usuário (serviços do catálogo de serviços da ENSP)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pt-BR" sz="1400" dirty="0"/>
            </a:p>
          </p:txBody>
        </p:sp>
      </p:grp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Serviço de Suporte: Processo de Trabalho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8" name="Seta para a direita 27"/>
          <p:cNvSpPr/>
          <p:nvPr/>
        </p:nvSpPr>
        <p:spPr>
          <a:xfrm>
            <a:off x="3679047" y="1665011"/>
            <a:ext cx="1341778" cy="2820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10428412" y="1204319"/>
            <a:ext cx="145878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Fornecedor CTIS</a:t>
            </a:r>
            <a:endParaRPr 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236551" y="3140025"/>
            <a:ext cx="3954452" cy="2790707"/>
            <a:chOff x="51491" y="3140025"/>
            <a:chExt cx="3954452" cy="2790707"/>
          </a:xfrm>
        </p:grpSpPr>
        <p:sp>
          <p:nvSpPr>
            <p:cNvPr id="36" name="CaixaDeTexto 35"/>
            <p:cNvSpPr txBox="1"/>
            <p:nvPr/>
          </p:nvSpPr>
          <p:spPr>
            <a:xfrm>
              <a:off x="1298241" y="3158402"/>
              <a:ext cx="2694578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Serviço de Gestão de TI</a:t>
              </a:r>
              <a:endParaRPr lang="pt-BR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27" name="Imagem 2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3392" y="3722578"/>
              <a:ext cx="812141" cy="812141"/>
            </a:xfrm>
            <a:prstGeom prst="rect">
              <a:avLst/>
            </a:prstGeom>
          </p:spPr>
        </p:pic>
        <p:sp>
          <p:nvSpPr>
            <p:cNvPr id="29" name="CaixaDeTexto 28"/>
            <p:cNvSpPr txBox="1"/>
            <p:nvPr/>
          </p:nvSpPr>
          <p:spPr>
            <a:xfrm>
              <a:off x="2041972" y="4514960"/>
              <a:ext cx="1942199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Fiscal do Contrato</a:t>
              </a:r>
              <a:endParaRPr lang="pt-BR" sz="1600" b="1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Recebe e analisa as solicitações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Fiscaliza a realização dos serviços para as solicitações</a:t>
              </a:r>
              <a:endParaRPr lang="pt-BR" sz="1400" dirty="0" smtClean="0"/>
            </a:p>
          </p:txBody>
        </p:sp>
        <p:pic>
          <p:nvPicPr>
            <p:cNvPr id="30" name="Imagem 2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491" y="3767961"/>
              <a:ext cx="832714" cy="833339"/>
            </a:xfrm>
            <a:prstGeom prst="rect">
              <a:avLst/>
            </a:prstGeom>
          </p:spPr>
        </p:pic>
        <p:sp>
          <p:nvSpPr>
            <p:cNvPr id="33" name="CaixaDeTexto 32"/>
            <p:cNvSpPr txBox="1"/>
            <p:nvPr/>
          </p:nvSpPr>
          <p:spPr>
            <a:xfrm>
              <a:off x="122884" y="4595663"/>
              <a:ext cx="192539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Gerente do Contrato</a:t>
              </a:r>
              <a:endParaRPr lang="pt-BR" sz="1600" b="1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Gerencia o contrato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sz="1400" dirty="0" smtClean="0"/>
                <a:t>Cobra </a:t>
              </a:r>
              <a:r>
                <a:rPr lang="pt-BR" sz="1400" dirty="0" smtClean="0"/>
                <a:t>os resultados</a:t>
              </a:r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64880" y="3140025"/>
              <a:ext cx="3941063" cy="2789255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z</a:t>
              </a:r>
              <a:endParaRPr lang="pt-BR" dirty="0"/>
            </a:p>
          </p:txBody>
        </p:sp>
      </p:grpSp>
      <p:pic>
        <p:nvPicPr>
          <p:cNvPr id="32" name="Imagem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589" y="3430216"/>
            <a:ext cx="837923" cy="837923"/>
          </a:xfrm>
          <a:prstGeom prst="rect">
            <a:avLst/>
          </a:prstGeom>
        </p:spPr>
      </p:pic>
      <p:sp>
        <p:nvSpPr>
          <p:cNvPr id="37" name="CaixaDeTexto 36"/>
          <p:cNvSpPr txBox="1"/>
          <p:nvPr/>
        </p:nvSpPr>
        <p:spPr>
          <a:xfrm>
            <a:off x="5195677" y="4298064"/>
            <a:ext cx="34570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Especialista de TI (Infra de Redes)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Administra a rede lógica e física da ENSP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Realiza serviços relacionados à Infra de 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Responsável pela segurança da informação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Responsável pelo monitoramento dos serviços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Realiza interlocução com as de infra de outras unidades</a:t>
            </a:r>
            <a:endParaRPr lang="pt-BR" sz="1400" dirty="0"/>
          </a:p>
        </p:txBody>
      </p:sp>
      <p:sp>
        <p:nvSpPr>
          <p:cNvPr id="38" name="Seta para a direita 37"/>
          <p:cNvSpPr/>
          <p:nvPr/>
        </p:nvSpPr>
        <p:spPr>
          <a:xfrm rot="1906663">
            <a:off x="5963410" y="2916800"/>
            <a:ext cx="2820542" cy="3046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71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9091</TotalTime>
  <Words>1476</Words>
  <Application>Microsoft Office PowerPoint</Application>
  <PresentationFormat>Widescreen</PresentationFormat>
  <Paragraphs>157</Paragraphs>
  <Slides>13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Tema do Office</vt:lpstr>
      <vt:lpstr>1_Tema do Office</vt:lpstr>
      <vt:lpstr>Serviço de Gestão de TI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 Agendamento de  Vídeo e Web conferências</dc:title>
  <dc:creator>Leonardo Manhaes Gomes</dc:creator>
  <cp:lastModifiedBy>Leonardo Manhaes Gomes</cp:lastModifiedBy>
  <cp:revision>150</cp:revision>
  <cp:lastPrinted>2016-09-29T17:59:08Z</cp:lastPrinted>
  <dcterms:created xsi:type="dcterms:W3CDTF">2016-08-30T18:03:41Z</dcterms:created>
  <dcterms:modified xsi:type="dcterms:W3CDTF">2017-03-23T18:33:17Z</dcterms:modified>
</cp:coreProperties>
</file>