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39"/>
  </p:notesMasterIdLst>
  <p:sldIdLst>
    <p:sldId id="256" r:id="rId2"/>
    <p:sldId id="511" r:id="rId3"/>
    <p:sldId id="361" r:id="rId4"/>
    <p:sldId id="398" r:id="rId5"/>
    <p:sldId id="358" r:id="rId6"/>
    <p:sldId id="510" r:id="rId7"/>
    <p:sldId id="475" r:id="rId8"/>
    <p:sldId id="399" r:id="rId9"/>
    <p:sldId id="411" r:id="rId10"/>
    <p:sldId id="297" r:id="rId11"/>
    <p:sldId id="369" r:id="rId12"/>
    <p:sldId id="468" r:id="rId13"/>
    <p:sldId id="466" r:id="rId14"/>
    <p:sldId id="461" r:id="rId15"/>
    <p:sldId id="462" r:id="rId16"/>
    <p:sldId id="463" r:id="rId17"/>
    <p:sldId id="490" r:id="rId18"/>
    <p:sldId id="479" r:id="rId19"/>
    <p:sldId id="505" r:id="rId20"/>
    <p:sldId id="481" r:id="rId21"/>
    <p:sldId id="506" r:id="rId22"/>
    <p:sldId id="507" r:id="rId23"/>
    <p:sldId id="504" r:id="rId24"/>
    <p:sldId id="508" r:id="rId25"/>
    <p:sldId id="496" r:id="rId26"/>
    <p:sldId id="500" r:id="rId27"/>
    <p:sldId id="501" r:id="rId28"/>
    <p:sldId id="502" r:id="rId29"/>
    <p:sldId id="512" r:id="rId30"/>
    <p:sldId id="513" r:id="rId31"/>
    <p:sldId id="514" r:id="rId32"/>
    <p:sldId id="515" r:id="rId33"/>
    <p:sldId id="516" r:id="rId34"/>
    <p:sldId id="517" r:id="rId35"/>
    <p:sldId id="518" r:id="rId36"/>
    <p:sldId id="519" r:id="rId37"/>
    <p:sldId id="520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937"/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53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-1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cap="all" baseline="0">
                <a:effectLst/>
              </a:rPr>
              <a:t>despesas executadas - vdal 2015</a:t>
            </a:r>
            <a:endParaRPr lang="pt-BR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AB1089-B24D-4177-81F7-51D45F657D2B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0,26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DDE0D8-4092-4046-AD78-D381B9F32B0A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45,39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427A4B-A0E7-4D5F-ACCC-46D8241D6E1A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0,88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54C5C9-B6F6-44B9-BE8B-773E6DA66047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2,55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C69DCC-E578-4542-85A1-C2008F7AED40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0,59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Plan1!$A$18:$A$25</c:f>
              <c:strCache>
                <c:ptCount val="8"/>
                <c:pt idx="0">
                  <c:v>PERMANENTE</c:v>
                </c:pt>
                <c:pt idx="1">
                  <c:v>DIÁRIAS</c:v>
                </c:pt>
                <c:pt idx="2">
                  <c:v>PASSAGENS</c:v>
                </c:pt>
                <c:pt idx="3">
                  <c:v>TERCERIZAÇÃO</c:v>
                </c:pt>
                <c:pt idx="4">
                  <c:v>P. F.</c:v>
                </c:pt>
                <c:pt idx="5">
                  <c:v>Serv.Graficos</c:v>
                </c:pt>
                <c:pt idx="6">
                  <c:v>Mat. Consumo</c:v>
                </c:pt>
                <c:pt idx="7">
                  <c:v>P.J.</c:v>
                </c:pt>
              </c:strCache>
            </c:strRef>
          </c:cat>
          <c:val>
            <c:numRef>
              <c:f>Plan1!$D$18:$D$25</c:f>
              <c:numCache>
                <c:formatCode>0%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>
                <a:solidFill>
                  <a:sysClr val="windowText" lastClr="000000"/>
                </a:solidFill>
              </a:rPr>
              <a:t>despesas</a:t>
            </a:r>
            <a:r>
              <a:rPr lang="pt-BR" baseline="0">
                <a:solidFill>
                  <a:sysClr val="windowText" lastClr="000000"/>
                </a:solidFill>
              </a:rPr>
              <a:t> executadas - vdal 2016</a:t>
            </a:r>
            <a:endParaRPr lang="pt-BR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3859973753280839"/>
          <c:y val="0.2321029539731885"/>
          <c:w val="0.53113407699037618"/>
          <c:h val="0.693726042283851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0C11843-C598-48C3-B184-023A40FE2886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64,8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E3F15B-C628-4C43-89E0-7BEA0B74802C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0,23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34DE74-D04C-4235-85FE-D7A2606FF5B5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0,72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F975AA-0F61-458A-904B-34733A8FE17F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1,58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D3C545-E0B2-459B-A32E-974F6E3684D5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0,31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6162DB-BBEF-4A5D-BB2A-DBD9A1BB5728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/>
                      <a:t>
32,26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Plan1!$A$4:$A$12</c:f>
              <c:strCache>
                <c:ptCount val="9"/>
                <c:pt idx="0">
                  <c:v>CONSUMO</c:v>
                </c:pt>
                <c:pt idx="1">
                  <c:v>PERMANENTE</c:v>
                </c:pt>
                <c:pt idx="2">
                  <c:v>DIÁRIAS</c:v>
                </c:pt>
                <c:pt idx="3">
                  <c:v>PASSAGENS</c:v>
                </c:pt>
                <c:pt idx="4">
                  <c:v>HP</c:v>
                </c:pt>
                <c:pt idx="5">
                  <c:v>CORREIOS</c:v>
                </c:pt>
                <c:pt idx="6">
                  <c:v>TELEFONIA</c:v>
                </c:pt>
                <c:pt idx="7">
                  <c:v>TERCERIZAÇÃO</c:v>
                </c:pt>
                <c:pt idx="8">
                  <c:v>P. F.</c:v>
                </c:pt>
              </c:strCache>
            </c:strRef>
          </c:cat>
          <c:val>
            <c:numRef>
              <c:f>Plan1!$D$4:$D$12</c:f>
              <c:numCache>
                <c:formatCode>0%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1.9495375000000001</c:v>
                </c:pt>
                <c:pt idx="4">
                  <c:v>1</c:v>
                </c:pt>
                <c:pt idx="5">
                  <c:v>0.67500000000000004</c:v>
                </c:pt>
                <c:pt idx="6">
                  <c:v>0</c:v>
                </c:pt>
                <c:pt idx="7">
                  <c:v>1.0778052510455989</c:v>
                </c:pt>
                <c:pt idx="8">
                  <c:v>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552D-6F26-4EBC-AC35-C3C5CEECDB3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34CC1-EFAD-477B-8167-DAE2A0776FB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56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365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58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40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8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960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952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94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7913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4CC1-EFAD-477B-8167-DAE2A0776FB6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43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65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59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24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63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89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76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2539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1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5BA7-D4E7-4C99-9855-14FE0E57BC58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9344-750A-4F8A-A538-55C97082C9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075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709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614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83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104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41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362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96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DD8E-8978-408E-AE6C-EBF0BC7FBA08}" type="datetimeFigureOut">
              <a:rPr lang="pt-BR" smtClean="0"/>
              <a:pPr/>
              <a:t>23/03/2017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41A299-E371-4409-8742-D7470E963B7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49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1396"/>
            <a:ext cx="8643998" cy="1588"/>
          </a:xfrm>
          <a:prstGeom prst="line">
            <a:avLst/>
          </a:prstGeom>
          <a:ln w="63500">
            <a:noFill/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Rua Leopoldo Bulhões, 1480 – 3º Andar, Sala 315. Manguinhos. Rio de Janeiro/RJ</a:t>
            </a:r>
          </a:p>
          <a:p>
            <a:r>
              <a:rPr lang="pt-BR" sz="1500" b="1" dirty="0" smtClean="0"/>
              <a:t>CEP.:  21.041-210	Telefone: (21)2598-2942	</a:t>
            </a:r>
            <a:r>
              <a:rPr lang="pt-BR" sz="1500" b="1" dirty="0" err="1" smtClean="0"/>
              <a:t>e-mail:vdal@ensp.fiocruz.br</a:t>
            </a:r>
            <a:endParaRPr lang="pt-BR" sz="15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0375" y="2669138"/>
            <a:ext cx="8255029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BALANÇO E PERSPECTIVAS </a:t>
            </a: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DA DIREÇÃO</a:t>
            </a:r>
            <a:endParaRPr lang="pt-BR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2013-2017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latin typeface="Calibri" pitchFamily="34" charset="0"/>
                <a:cs typeface="Times New Roman" pitchFamily="18" charset="0"/>
              </a:rPr>
              <a:t>      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ush Script MT" pitchFamily="66" charset="0"/>
              <a:cs typeface="Arial" pitchFamily="34" charset="0"/>
            </a:endParaRPr>
          </a:p>
        </p:txBody>
      </p:sp>
      <p:sp>
        <p:nvSpPr>
          <p:cNvPr id="24578" name="AutoShape 2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580" name="AutoShape 4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2826394" y="3774574"/>
            <a:ext cx="349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PRESTAÇÃO DE CONTAS CSGSF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57158" y="1700808"/>
            <a:ext cx="83582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AMBULATÓRIOS : 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Centro </a:t>
            </a:r>
            <a:r>
              <a:rPr lang="pt-BR" sz="2000" b="1" dirty="0">
                <a:solidFill>
                  <a:srgbClr val="FF0000"/>
                </a:solidFill>
              </a:rPr>
              <a:t>de Saúde Escola Germano Sinval Faria (CSEGSF),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</a:p>
          <a:p>
            <a:r>
              <a:rPr lang="pt-BR" dirty="0"/>
              <a:t>Criado em 1967 com a finalidade de atender prioritariamente a população moradora no Complexo de Manguinhos, no município de Rio de Janeiro, onde está localizado, e ser </a:t>
            </a:r>
            <a:r>
              <a:rPr lang="pt-BR" u="sng" dirty="0"/>
              <a:t>campo de ensino e pesquisa para ENSP/Fiocruz</a:t>
            </a:r>
            <a:r>
              <a:rPr lang="pt-BR" dirty="0"/>
              <a:t>. Num período de 50 anos experimentou diversas configurações organizacionais que se transformaram por influência do movimento sanitário e da criação do </a:t>
            </a:r>
            <a:r>
              <a:rPr lang="pt-BR" dirty="0" smtClean="0"/>
              <a:t>SUS</a:t>
            </a: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</p:spTree>
    <p:extLst>
      <p:ext uri="{BB962C8B-B14F-4D97-AF65-F5344CB8AC3E}">
        <p14:creationId xmlns:p14="http://schemas.microsoft.com/office/powerpoint/2010/main" val="8725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69375" y="6808311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79512" y="1700808"/>
            <a:ext cx="878497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2571744"/>
            <a:ext cx="8001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i="1" dirty="0">
                <a:solidFill>
                  <a:srgbClr val="FF0000"/>
                </a:solidFill>
              </a:rPr>
              <a:t>Maior visibilidade e </a:t>
            </a:r>
            <a:r>
              <a:rPr lang="pt-BR" sz="2400" b="1" i="1" dirty="0" smtClean="0">
                <a:solidFill>
                  <a:srgbClr val="FF0000"/>
                </a:solidFill>
              </a:rPr>
              <a:t>transparência</a:t>
            </a:r>
          </a:p>
          <a:p>
            <a:endParaRPr lang="pt-BR" sz="2400" b="1" dirty="0" smtClean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Criação de espaço específico no site </a:t>
            </a:r>
            <a:r>
              <a:rPr lang="pt-BR" sz="2400" b="1" dirty="0" err="1" smtClean="0">
                <a:solidFill>
                  <a:srgbClr val="FF0000"/>
                </a:solidFill>
              </a:rPr>
              <a:t>Ensp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pt-BR" dirty="0" smtClean="0"/>
              <a:t> - </a:t>
            </a:r>
            <a:r>
              <a:rPr lang="pt-BR" sz="2000" dirty="0" smtClean="0"/>
              <a:t>Atribuições  da Vice Direção</a:t>
            </a:r>
          </a:p>
          <a:p>
            <a:r>
              <a:rPr lang="pt-BR" sz="2000" dirty="0" smtClean="0"/>
              <a:t> - Espaço </a:t>
            </a:r>
            <a:r>
              <a:rPr lang="pt-BR" sz="2000" dirty="0"/>
              <a:t>específico com o perfil dos </a:t>
            </a:r>
            <a:endParaRPr lang="pt-BR" sz="2000" dirty="0" smtClean="0"/>
          </a:p>
          <a:p>
            <a:r>
              <a:rPr lang="pt-BR" sz="2000" dirty="0" smtClean="0"/>
              <a:t> ambulatórios e laboratórios;</a:t>
            </a:r>
          </a:p>
          <a:p>
            <a:pPr>
              <a:buFontTx/>
              <a:buChar char="-"/>
            </a:pPr>
            <a:r>
              <a:rPr lang="pt-BR" sz="2000" dirty="0" smtClean="0"/>
              <a:t> Reuniões técnicas (Atas do GT-LAB, GT-QUALI e reuniões da VD);</a:t>
            </a:r>
          </a:p>
          <a:p>
            <a:pPr>
              <a:buFontTx/>
              <a:buChar char="-"/>
            </a:pPr>
            <a:r>
              <a:rPr lang="pt-BR" sz="2000" dirty="0" smtClean="0"/>
              <a:t> Documentos e políticas institucionais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9714" y="1620451"/>
            <a:ext cx="3665424" cy="20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99852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45333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06043" y="1141469"/>
            <a:ext cx="85951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>
                <a:solidFill>
                  <a:srgbClr val="FF0000"/>
                </a:solidFill>
              </a:rPr>
              <a:t>Modelo de Gestão- Gestão Coletiva </a:t>
            </a:r>
          </a:p>
          <a:p>
            <a:endParaRPr lang="pt-BR" sz="2000" b="1" i="1" dirty="0" smtClean="0">
              <a:solidFill>
                <a:srgbClr val="FF0000"/>
              </a:solidFill>
            </a:endParaRPr>
          </a:p>
          <a:p>
            <a:r>
              <a:rPr lang="pt-BR" sz="2000" b="1" dirty="0" smtClean="0">
                <a:solidFill>
                  <a:srgbClr val="FF0000"/>
                </a:solidFill>
              </a:rPr>
              <a:t>Gestão do Projeto Teias sob Coordenação do  CSEGSF</a:t>
            </a:r>
          </a:p>
          <a:p>
            <a:endParaRPr lang="pt-B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000" dirty="0" smtClean="0"/>
              <a:t>Articulação </a:t>
            </a:r>
            <a:r>
              <a:rPr lang="pt-BR" sz="2000" dirty="0"/>
              <a:t>para o desenvolvimento de novo modelo de gerenciamento/governança do projeto Teias Escola Manguinhos – Secretaria Municipal de Saúde e Defesa Civil (SMSDC)/</a:t>
            </a:r>
            <a:r>
              <a:rPr lang="pt-BR" sz="2000" dirty="0" err="1" smtClean="0"/>
              <a:t>Fiocruz,Fiotec</a:t>
            </a:r>
            <a:r>
              <a:rPr lang="pt-BR" sz="2000" dirty="0" smtClean="0"/>
              <a:t> </a:t>
            </a:r>
            <a:r>
              <a:rPr lang="pt-BR" sz="2000" dirty="0"/>
              <a:t>e </a:t>
            </a:r>
            <a:r>
              <a:rPr lang="pt-BR" sz="2000" dirty="0" smtClean="0"/>
              <a:t>CSEGSF/ENSP</a:t>
            </a:r>
          </a:p>
          <a:p>
            <a:endParaRPr lang="pt-BR" sz="2000" dirty="0"/>
          </a:p>
          <a:p>
            <a:pPr algn="ctr"/>
            <a:r>
              <a:rPr lang="pt-BR" sz="2000" dirty="0"/>
              <a:t>Termo de Acordo de Cooperação Técnica – </a:t>
            </a:r>
            <a:r>
              <a:rPr lang="pt-BR" sz="2000" dirty="0" err="1"/>
              <a:t>Ensp</a:t>
            </a:r>
            <a:r>
              <a:rPr lang="pt-BR" sz="2000" dirty="0"/>
              <a:t> e </a:t>
            </a:r>
            <a:r>
              <a:rPr lang="pt-BR" sz="2000" dirty="0" err="1"/>
              <a:t>Fiotec</a:t>
            </a:r>
            <a:r>
              <a:rPr lang="pt-BR" sz="2000" dirty="0"/>
              <a:t> </a:t>
            </a:r>
            <a:r>
              <a:rPr lang="pt-BR" sz="2000" dirty="0" smtClean="0"/>
              <a:t>72- 2015 m Aditivo ao Termo </a:t>
            </a:r>
            <a:r>
              <a:rPr lang="pt-BR" sz="2000" dirty="0"/>
              <a:t>– 1 dez 2016 a 30 </a:t>
            </a:r>
            <a:r>
              <a:rPr lang="pt-BR" sz="2000" dirty="0" err="1"/>
              <a:t>nov</a:t>
            </a:r>
            <a:r>
              <a:rPr lang="pt-BR" sz="2000" dirty="0"/>
              <a:t> 2018</a:t>
            </a:r>
          </a:p>
          <a:p>
            <a:endParaRPr lang="pt-BR" sz="2000" dirty="0"/>
          </a:p>
          <a:p>
            <a:r>
              <a:rPr lang="pt-BR" sz="2000" dirty="0"/>
              <a:t>Integração ao Colegiado do </a:t>
            </a:r>
            <a:r>
              <a:rPr lang="pt-BR" sz="2000" dirty="0" smtClean="0"/>
              <a:t>CSGESF</a:t>
            </a:r>
          </a:p>
          <a:p>
            <a:endParaRPr lang="pt-BR" sz="2000" dirty="0"/>
          </a:p>
          <a:p>
            <a:r>
              <a:rPr lang="pt-BR" sz="2000" b="1" dirty="0">
                <a:solidFill>
                  <a:srgbClr val="FF0000"/>
                </a:solidFill>
              </a:rPr>
              <a:t>Gestão participativa – reuniões mensais do CGI (Conselho Gestor Interinstitucional) – </a:t>
            </a:r>
            <a:r>
              <a:rPr lang="pt-BR" sz="2000" b="1" dirty="0" smtClean="0">
                <a:solidFill>
                  <a:srgbClr val="FF0000"/>
                </a:solidFill>
              </a:rPr>
              <a:t>monitoramento das ações institucionais no território e prestação </a:t>
            </a:r>
            <a:r>
              <a:rPr lang="pt-BR" sz="2000" b="1" dirty="0">
                <a:solidFill>
                  <a:srgbClr val="FF0000"/>
                </a:solidFill>
              </a:rPr>
              <a:t>de contas do Teias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</p:spTree>
    <p:extLst>
      <p:ext uri="{BB962C8B-B14F-4D97-AF65-F5344CB8AC3E}">
        <p14:creationId xmlns:p14="http://schemas.microsoft.com/office/powerpoint/2010/main" val="27330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01361" y="1672269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560" y="1214345"/>
            <a:ext cx="76037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Carta </a:t>
            </a:r>
            <a:r>
              <a:rPr lang="pt-BR" dirty="0"/>
              <a:t>de Serviço da Fiocruz; integração no Comitê de Qualidade da Escola. </a:t>
            </a:r>
            <a:r>
              <a:rPr lang="pt-BR" b="1" dirty="0"/>
              <a:t>Cuidado ao paciente </a:t>
            </a:r>
            <a:endParaRPr lang="pt-BR" b="1" dirty="0" smtClean="0"/>
          </a:p>
          <a:p>
            <a:endParaRPr lang="pt-BR" dirty="0"/>
          </a:p>
          <a:p>
            <a:r>
              <a:rPr lang="pt-BR" dirty="0" smtClean="0"/>
              <a:t>Representação </a:t>
            </a:r>
            <a:r>
              <a:rPr lang="pt-BR" dirty="0"/>
              <a:t>na Câmara Técnica de Atenção e no GT de Referência e </a:t>
            </a:r>
            <a:r>
              <a:rPr lang="pt-BR" dirty="0" err="1"/>
              <a:t>Contrarreferência</a:t>
            </a:r>
            <a:r>
              <a:rPr lang="pt-BR" dirty="0"/>
              <a:t> da Fiocruz;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Relatoria </a:t>
            </a:r>
            <a:r>
              <a:rPr lang="pt-BR" dirty="0"/>
              <a:t>do termo de referência de organização da rede interna de atenção da Fiocruz;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Monitoramento do desempenho dos pactos internos da rede de atenção na Fiocruz;</a:t>
            </a:r>
          </a:p>
          <a:p>
            <a:endParaRPr lang="pt-BR" dirty="0"/>
          </a:p>
          <a:p>
            <a:r>
              <a:rPr lang="pt-BR" dirty="0"/>
              <a:t>I</a:t>
            </a:r>
            <a:r>
              <a:rPr lang="pt-BR" dirty="0" smtClean="0"/>
              <a:t>nterlocução </a:t>
            </a:r>
            <a:r>
              <a:rPr lang="pt-BR" dirty="0"/>
              <a:t>com a VPAAPS para a necessidade de estruturação da rede de referência externa;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Organização de Termo de Parceria  INI e </a:t>
            </a:r>
            <a:r>
              <a:rPr lang="pt-BR" dirty="0" err="1" smtClean="0"/>
              <a:t>Ensp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80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56836" y="1360764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pt-BR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 O  Processo de Acreditação como aprendizagem Institucional – Estratégias  para garantir os avanços e a melhoria continuada  !!! </a:t>
            </a:r>
            <a:endParaRPr lang="pt-BR" sz="24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01361" y="1672269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pic>
        <p:nvPicPr>
          <p:cNvPr id="11" name="Imagem 24" descr="C:\Users\cherques\AppData\Local\Temp\Certificado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53" y="3645024"/>
            <a:ext cx="3512245" cy="2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OUTORGA ACREDIT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6" y="2372740"/>
            <a:ext cx="2258032" cy="34689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Política para certificação e </a:t>
            </a:r>
            <a:r>
              <a:rPr lang="pt-BR" b="1" u="sng" dirty="0" err="1" smtClean="0"/>
              <a:t>recertificação</a:t>
            </a:r>
            <a:r>
              <a:rPr lang="pt-BR" b="1" u="sng" dirty="0" smtClean="0"/>
              <a:t> dos Ambulatórios  </a:t>
            </a:r>
          </a:p>
          <a:p>
            <a:endParaRPr lang="pt-BR" b="1" u="sng" dirty="0" smtClean="0"/>
          </a:p>
          <a:p>
            <a:r>
              <a:rPr lang="pt-BR" dirty="0" smtClean="0"/>
              <a:t>Viabilização</a:t>
            </a:r>
            <a:r>
              <a:rPr lang="pt-BR" dirty="0"/>
              <a:t>, com a Vice-Presidência de Ambiente, Atenção e Promoção da Saúde (VPAAPS/Fiocruz), de consultoria específica para o Centro de Referência Professor Hélio Fraga (CRPHF) com vistas à preparação do processo de acreditação;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Garantia </a:t>
            </a:r>
            <a:r>
              <a:rPr lang="pt-BR" dirty="0"/>
              <a:t>de suporte financeiro ao processo da avaliação do </a:t>
            </a:r>
            <a:r>
              <a:rPr lang="pt-BR" dirty="0" err="1"/>
              <a:t>Cesteh</a:t>
            </a:r>
            <a:r>
              <a:rPr lang="pt-BR" dirty="0"/>
              <a:t> pela </a:t>
            </a:r>
            <a:r>
              <a:rPr lang="pt-BR" i="1" dirty="0"/>
              <a:t>Joint </a:t>
            </a:r>
            <a:r>
              <a:rPr lang="pt-BR" i="1" dirty="0" err="1"/>
              <a:t>Commission</a:t>
            </a:r>
            <a:r>
              <a:rPr lang="pt-BR" i="1" dirty="0"/>
              <a:t> </a:t>
            </a:r>
            <a:r>
              <a:rPr lang="pt-BR" i="1" dirty="0" err="1"/>
              <a:t>International</a:t>
            </a:r>
            <a:r>
              <a:rPr lang="pt-BR" dirty="0"/>
              <a:t> (JCI) e do CSEGSF pela VPAAPS; </a:t>
            </a:r>
          </a:p>
          <a:p>
            <a:endParaRPr lang="pt-BR" dirty="0" smtClean="0"/>
          </a:p>
          <a:p>
            <a:r>
              <a:rPr lang="pt-BR" dirty="0" smtClean="0"/>
              <a:t>Monitoramento </a:t>
            </a:r>
            <a:r>
              <a:rPr lang="pt-BR" dirty="0"/>
              <a:t>e suporte na visita de avaliação da JCI ao </a:t>
            </a:r>
            <a:r>
              <a:rPr lang="pt-BR" dirty="0" err="1" smtClean="0"/>
              <a:t>Cesteh</a:t>
            </a: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Coordenação de Serviços Ambulatoriais e Laboratoriais</a:t>
            </a:r>
            <a:endParaRPr lang="pt-BR" sz="1500" b="1" dirty="0"/>
          </a:p>
        </p:txBody>
      </p:sp>
    </p:spTree>
    <p:extLst>
      <p:ext uri="{BB962C8B-B14F-4D97-AF65-F5344CB8AC3E}">
        <p14:creationId xmlns:p14="http://schemas.microsoft.com/office/powerpoint/2010/main" val="27589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78718" y="1128874"/>
            <a:ext cx="866528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Política para certificação e </a:t>
            </a:r>
            <a:r>
              <a:rPr lang="pt-BR" b="1" u="sng" dirty="0" err="1" smtClean="0"/>
              <a:t>recertificação</a:t>
            </a:r>
            <a:r>
              <a:rPr lang="pt-BR" b="1" u="sng" dirty="0" smtClean="0"/>
              <a:t> dos Ambulatórios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Monitoramento (auditoria interna) integrado/ compartilhado  com os Centros – melhoria continuada evidenciada por Plano de Ação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Rotina de Visitas Prediais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Cronograma de reuniões estabelecido no inicio do ano com pauta comum entre os diversos grupos . Devem </a:t>
            </a:r>
            <a:r>
              <a:rPr lang="pt-BR" dirty="0"/>
              <a:t>ser tratadas questões práticas, reforçando a necessidade da formação das parcerias para todas as situações: capacitações, equipamentos de uso comum, manutenções e </a:t>
            </a:r>
            <a:r>
              <a:rPr lang="pt-BR" dirty="0" smtClean="0"/>
              <a:t>outros.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VDDIG/ENSP – articular/fortalecer  para estruturar </a:t>
            </a:r>
            <a:r>
              <a:rPr lang="pt-BR" b="1" dirty="0" smtClean="0">
                <a:solidFill>
                  <a:srgbClr val="FF0000"/>
                </a:solidFill>
              </a:rPr>
              <a:t>como lócus da Qualidade- SGT, QUALIDADE, INFRA ESTRUTURA, Biossegurança. </a:t>
            </a:r>
            <a:r>
              <a:rPr lang="pt-BR" dirty="0" smtClean="0"/>
              <a:t>Orçamento específico na LOA e Fundo Institucional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Harmonização </a:t>
            </a:r>
            <a:r>
              <a:rPr lang="pt-BR" dirty="0"/>
              <a:t>dos indicadores adotados pelos </a:t>
            </a:r>
            <a:r>
              <a:rPr lang="pt-BR" dirty="0" smtClean="0"/>
              <a:t>Centros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Ações integradas com outras Unidades da Fiocruz –articulação com VPAAPS/FIOCRUZ.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/>
              <a:t>Articulação com a DIRAC para efetivação das melhorias necessárias ao processo de acreditação.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Tx/>
              <a:buChar char="-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</p:spTree>
    <p:extLst>
      <p:ext uri="{BB962C8B-B14F-4D97-AF65-F5344CB8AC3E}">
        <p14:creationId xmlns:p14="http://schemas.microsoft.com/office/powerpoint/2010/main" val="9425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69375" y="6808311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79512" y="170080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 smtClean="0"/>
              <a:t> </a:t>
            </a: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2" name="Retângulo 1"/>
          <p:cNvSpPr/>
          <p:nvPr/>
        </p:nvSpPr>
        <p:spPr>
          <a:xfrm>
            <a:off x="827584" y="2100918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 err="1" smtClean="0"/>
              <a:t>Pactuação</a:t>
            </a:r>
            <a:r>
              <a:rPr lang="pt-BR" b="1" dirty="0" smtClean="0"/>
              <a:t> de Planos da Qualidade:</a:t>
            </a:r>
          </a:p>
          <a:p>
            <a:pPr lvl="0" algn="ctr"/>
            <a:endParaRPr lang="pt-BR" b="1" dirty="0" smtClean="0"/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Auditorias Internas da Acreditação</a:t>
            </a:r>
          </a:p>
          <a:p>
            <a:pPr lvl="0"/>
            <a:endParaRPr lang="pt-BR" dirty="0" smtClean="0">
              <a:solidFill>
                <a:srgbClr val="FF0000"/>
              </a:solidFill>
            </a:endParaRPr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Benchmarking </a:t>
            </a:r>
            <a:r>
              <a:rPr lang="pt-BR" dirty="0">
                <a:solidFill>
                  <a:srgbClr val="FF0000"/>
                </a:solidFill>
              </a:rPr>
              <a:t>de </a:t>
            </a:r>
            <a:r>
              <a:rPr lang="pt-BR" dirty="0" err="1">
                <a:solidFill>
                  <a:srgbClr val="FF0000"/>
                </a:solidFill>
              </a:rPr>
              <a:t>biobanco</a:t>
            </a:r>
            <a:r>
              <a:rPr lang="pt-BR" dirty="0">
                <a:solidFill>
                  <a:srgbClr val="FF0000"/>
                </a:solidFill>
              </a:rPr>
              <a:t> a fim de propor modelo para a ENSP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pt-BR" dirty="0">
              <a:solidFill>
                <a:srgbClr val="FF0000"/>
              </a:solidFill>
            </a:endParaRPr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Indicadores </a:t>
            </a:r>
            <a:r>
              <a:rPr lang="pt-BR" dirty="0">
                <a:solidFill>
                  <a:srgbClr val="FF0000"/>
                </a:solidFill>
              </a:rPr>
              <a:t>de </a:t>
            </a:r>
            <a:r>
              <a:rPr lang="pt-BR" dirty="0" smtClean="0">
                <a:solidFill>
                  <a:srgbClr val="FF0000"/>
                </a:solidFill>
              </a:rPr>
              <a:t>Desempenho CCISA- </a:t>
            </a:r>
            <a:r>
              <a:rPr lang="pt-BR" dirty="0" err="1" smtClean="0">
                <a:solidFill>
                  <a:srgbClr val="FF0000"/>
                </a:solidFill>
              </a:rPr>
              <a:t>Cesteh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</a:p>
          <a:p>
            <a:pPr lvl="0"/>
            <a:endParaRPr lang="pt-BR" dirty="0" smtClean="0">
              <a:solidFill>
                <a:srgbClr val="FF0000"/>
              </a:solidFill>
            </a:endParaRPr>
          </a:p>
          <a:p>
            <a:pPr lvl="0"/>
            <a:r>
              <a:rPr lang="pt-BR" dirty="0" smtClean="0">
                <a:solidFill>
                  <a:srgbClr val="FF0000"/>
                </a:solidFill>
              </a:rPr>
              <a:t>Gestão de equipamentos </a:t>
            </a:r>
          </a:p>
          <a:p>
            <a:pPr lvl="0"/>
            <a:endParaRPr lang="pt-BR" dirty="0" smtClean="0">
              <a:solidFill>
                <a:srgbClr val="FF0000"/>
              </a:solidFill>
            </a:endParaRPr>
          </a:p>
          <a:p>
            <a:pPr lvl="0"/>
            <a:endParaRPr lang="pt-BR" dirty="0">
              <a:solidFill>
                <a:srgbClr val="FF0000"/>
              </a:solidFill>
            </a:endParaRPr>
          </a:p>
          <a:p>
            <a:pPr lvl="0"/>
            <a:endParaRPr lang="pt-BR" dirty="0" smtClean="0">
              <a:solidFill>
                <a:srgbClr val="FF0000"/>
              </a:solidFill>
            </a:endParaRPr>
          </a:p>
          <a:p>
            <a:pPr lvl="0"/>
            <a:endParaRPr lang="pt-BR" dirty="0" smtClean="0">
              <a:solidFill>
                <a:srgbClr val="FF0000"/>
              </a:solidFill>
            </a:endParaRPr>
          </a:p>
          <a:p>
            <a:pPr lvl="0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16180" y="1214345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pt-BR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rgbClr val="FF0000"/>
                </a:solidFill>
              </a:rPr>
              <a:t>Reorganização </a:t>
            </a:r>
            <a:r>
              <a:rPr lang="pt-BR" b="1" dirty="0">
                <a:solidFill>
                  <a:srgbClr val="FF0000"/>
                </a:solidFill>
              </a:rPr>
              <a:t>da Central de Esterilização </a:t>
            </a:r>
            <a:r>
              <a:rPr lang="pt-BR" b="1" dirty="0" smtClean="0">
                <a:solidFill>
                  <a:srgbClr val="FF0000"/>
                </a:solidFill>
              </a:rPr>
              <a:t>– 2014 – Portaria especifica em 2016 , estabelecendo este dispositivo como um serviço multiusuário</a:t>
            </a:r>
            <a:r>
              <a:rPr lang="pt-B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 smtClean="0"/>
              <a:t>Produtos:  Padronização do </a:t>
            </a:r>
            <a:r>
              <a:rPr lang="pt-BR" dirty="0"/>
              <a:t>procedimento de descontaminação dos resíduos gerados pelos ambulatórios e laboratórios da </a:t>
            </a:r>
            <a:r>
              <a:rPr lang="pt-BR" dirty="0" smtClean="0"/>
              <a:t>ENSP para atender </a:t>
            </a:r>
            <a:r>
              <a:rPr lang="pt-BR" dirty="0"/>
              <a:t>as normativas e disposições </a:t>
            </a:r>
            <a:r>
              <a:rPr lang="pt-BR" dirty="0" smtClean="0"/>
              <a:t>legais, mapeamos este processo, reforma realizada, aquisição de equipamento . </a:t>
            </a:r>
            <a:r>
              <a:rPr lang="pt-BR" b="1" dirty="0" smtClean="0">
                <a:solidFill>
                  <a:srgbClr val="92D050"/>
                </a:solidFill>
              </a:rPr>
              <a:t>Aguarda Dirac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 smtClean="0"/>
              <a:t>Orçamento LOA 2017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 smtClean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</p:spTree>
    <p:extLst>
      <p:ext uri="{BB962C8B-B14F-4D97-AF65-F5344CB8AC3E}">
        <p14:creationId xmlns:p14="http://schemas.microsoft.com/office/powerpoint/2010/main" val="21445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71353"/>
              </p:ext>
            </p:extLst>
          </p:nvPr>
        </p:nvGraphicFramePr>
        <p:xfrm>
          <a:off x="500002" y="2060848"/>
          <a:ext cx="7888421" cy="3672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4254"/>
                <a:gridCol w="2026886"/>
                <a:gridCol w="2109057"/>
                <a:gridCol w="1068224"/>
              </a:tblGrid>
              <a:tr h="34959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PLANO ANUAL:  PLANEJADO x EXECUTADO – VDAL 2015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6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Despesas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PLANEJADO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EXECUTADO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PERMANENTE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R$ 155.354,00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DIÁRIAS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PASSAGENS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TERCERIZAÇÃO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R$ 85.034,80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R$ 85.034,80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P. F.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Serv.Graficos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R$ 1.650,00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R$ 1.650,00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Mat. Consumo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R$ 4.786,00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R$ 4.786,00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2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P.J.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R$ 1.108,00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R$ 1.108,00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5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R$ 279.232,80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R$ 93.078,80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33%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2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0247" y="4505707"/>
            <a:ext cx="6291072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u="sng" dirty="0"/>
              <a:t> </a:t>
            </a:r>
            <a:r>
              <a:rPr lang="pt-BR" sz="1050" u="sng" dirty="0"/>
              <a:t> </a:t>
            </a:r>
            <a:r>
              <a:rPr lang="pt-BR" sz="900" u="sng" dirty="0"/>
              <a:t>INFORMAÇÃO – PROD ACADÊMICO – PROD APLICADO – PROD DIVULGAÇÂO - TECNOLOGIA – INOVAÇÃO       </a:t>
            </a:r>
          </a:p>
          <a:p>
            <a:pPr algn="ctr"/>
            <a:endParaRPr lang="pt-BR" sz="900" dirty="0"/>
          </a:p>
          <a:p>
            <a:pPr algn="ctr"/>
            <a:r>
              <a:rPr lang="pt-BR" sz="900" dirty="0"/>
              <a:t>AULA - CONFERENCIA – SEMINÁRIO </a:t>
            </a:r>
          </a:p>
          <a:p>
            <a:pPr algn="ctr"/>
            <a:r>
              <a:rPr lang="pt-BR" sz="900" dirty="0"/>
              <a:t>LIVRO – ARTIGO INDEX – ARTIGO N/INDEX – CAPÍTULO – RESENHA – EDITORIAL – PREFÁCIO/POSTFACIO – CARTA –  MÉTODO  MODELO - MANUAL CARTILHA  - CD – FILME – KIT -  SOFTWARE – PROCESSO </a:t>
            </a:r>
            <a:r>
              <a:rPr lang="pt-BR" sz="1500" dirty="0"/>
              <a:t>	</a:t>
            </a:r>
          </a:p>
          <a:p>
            <a:r>
              <a:rPr lang="pt-BR" sz="1200" b="1" dirty="0"/>
              <a:t>	</a:t>
            </a:r>
            <a:r>
              <a:rPr lang="pt-BR" sz="1200" b="1" dirty="0"/>
              <a:t>	 </a:t>
            </a:r>
            <a:r>
              <a:rPr lang="pt-BR" sz="1200" b="1" dirty="0"/>
              <a:t>        	      			RESULTADO (conhecimento)</a:t>
            </a:r>
            <a:endParaRPr lang="pt-BR" sz="1200" b="1" dirty="0"/>
          </a:p>
          <a:p>
            <a:r>
              <a:rPr lang="pt-BR" sz="1500" dirty="0"/>
              <a:t>		</a:t>
            </a:r>
            <a:r>
              <a:rPr lang="pt-BR" sz="1500" dirty="0"/>
              <a:t>	</a:t>
            </a:r>
            <a:r>
              <a:rPr lang="pt-BR" sz="1500" dirty="0"/>
              <a:t>               			</a:t>
            </a:r>
            <a:r>
              <a:rPr lang="pt-BR" b="1" dirty="0"/>
              <a:t>PESQUISA 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 rot="18833160">
            <a:off x="-235853" y="1689185"/>
            <a:ext cx="53609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50" u="sng" dirty="0"/>
          </a:p>
          <a:p>
            <a:endParaRPr lang="pt-BR" sz="1050" u="sng" dirty="0"/>
          </a:p>
          <a:p>
            <a:endParaRPr lang="pt-BR" sz="1050" u="sng" dirty="0"/>
          </a:p>
          <a:p>
            <a:pPr algn="ctr"/>
            <a:r>
              <a:rPr lang="pt-BR" b="1" dirty="0"/>
              <a:t>ENSINO </a:t>
            </a:r>
          </a:p>
          <a:p>
            <a:pPr algn="ctr"/>
            <a:r>
              <a:rPr lang="pt-BR" sz="1200" b="1" dirty="0"/>
              <a:t>EGRESSO (recurso humano)</a:t>
            </a:r>
          </a:p>
          <a:p>
            <a:pPr algn="ctr"/>
            <a:r>
              <a:rPr lang="pt-BR" sz="900" dirty="0"/>
              <a:t>MESTRADO ACADEMICO – MESTRADO PROFISSIONAL – DOUTORADO – PÓS-DOUTORADO</a:t>
            </a:r>
          </a:p>
          <a:p>
            <a:pPr algn="ctr"/>
            <a:r>
              <a:rPr lang="pt-BR" sz="900" dirty="0"/>
              <a:t>RESIDENCIA – ESPECIALIZAÇÃO - INICIAÇÃO CIENTÍFICA – INICIAÇÃO TECNOLÓGICA  </a:t>
            </a:r>
          </a:p>
          <a:p>
            <a:pPr algn="ctr"/>
            <a:r>
              <a:rPr lang="pt-BR" sz="900" dirty="0"/>
              <a:t>APERFEIÇOAMENTO – EAD/ATI – TÉCNICOS – ATUALIZAÇÃO  	</a:t>
            </a:r>
          </a:p>
          <a:p>
            <a:pPr algn="ctr"/>
            <a:endParaRPr lang="pt-BR" sz="900" u="sng" dirty="0"/>
          </a:p>
          <a:p>
            <a:pPr algn="ctr"/>
            <a:r>
              <a:rPr lang="pt-BR" sz="900" u="sng" dirty="0"/>
              <a:t>PESQUISADOR - PROFESSOR – MULTIPLICADOR – PROFISSIONAL ATENÇÃO BÁSICA </a:t>
            </a:r>
          </a:p>
          <a:p>
            <a:pPr algn="ctr"/>
            <a:endParaRPr lang="pt-BR" sz="900" dirty="0"/>
          </a:p>
          <a:p>
            <a:pPr algn="ctr"/>
            <a:r>
              <a:rPr lang="pt-BR" sz="2100" b="1" dirty="0"/>
              <a:t>		</a:t>
            </a:r>
            <a:r>
              <a:rPr lang="pt-BR" sz="2700" dirty="0"/>
              <a:t>			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 rot="2525907">
            <a:off x="3785616" y="2202910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SERVIÇO/COOPERAÇÃO </a:t>
            </a:r>
          </a:p>
          <a:p>
            <a:pPr algn="ctr"/>
            <a:r>
              <a:rPr lang="pt-BR" sz="1200" b="1" dirty="0"/>
              <a:t>AÇÃO (intervenção na realidade)</a:t>
            </a:r>
          </a:p>
          <a:p>
            <a:pPr algn="ctr"/>
            <a:r>
              <a:rPr lang="pt-BR" sz="900" dirty="0"/>
              <a:t>MODELO DE GESTÃO – PESQUISAÇÃO – TRANSLAÇÃO – AVALIAÇÃO</a:t>
            </a:r>
          </a:p>
          <a:p>
            <a:pPr algn="ctr"/>
            <a:r>
              <a:rPr lang="pt-BR" sz="900" dirty="0"/>
              <a:t>QUALIFICAÇÃO DE PESSOAL – PROCESSO DE TRABALHO – TOMADA DE DECISÃO </a:t>
            </a:r>
          </a:p>
          <a:p>
            <a:pPr algn="ctr"/>
            <a:r>
              <a:rPr lang="pt-BR" sz="900" dirty="0"/>
              <a:t>PLANEJAMENTO – POLÍTICAS – ECONOMIA – CONTROLE SONDIÇÕES DE SAÚDE </a:t>
            </a:r>
          </a:p>
          <a:p>
            <a:pPr algn="ctr"/>
            <a:endParaRPr lang="pt-BR" sz="900" u="sng" dirty="0"/>
          </a:p>
          <a:p>
            <a:pPr algn="ctr"/>
            <a:r>
              <a:rPr lang="pt-BR" sz="900" u="sng" dirty="0"/>
              <a:t>PROFISSIONAL DE SAÚDE – SERVIÇOS DE SAÚDE – POLÍTICAS DE SAÚDE – GESTÃO EM SAÚDE</a:t>
            </a:r>
          </a:p>
          <a:p>
            <a:r>
              <a:rPr lang="pt-BR" sz="900" dirty="0"/>
              <a:t>	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65576" y="3243834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SAÚDE PÚBLICA</a:t>
            </a:r>
            <a:endParaRPr lang="pt-BR" b="1" dirty="0"/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4085550" y="1735074"/>
            <a:ext cx="102402" cy="128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 flipV="1">
            <a:off x="4187952" y="1744218"/>
            <a:ext cx="73152" cy="73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/>
          <p:cNvSpPr/>
          <p:nvPr/>
        </p:nvSpPr>
        <p:spPr>
          <a:xfrm>
            <a:off x="321858" y="1023769"/>
            <a:ext cx="8101584" cy="48318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50" b="1"/>
              <a:t>LEIS</a:t>
            </a:r>
            <a:endParaRPr lang="pt-BR" sz="1350" b="1" dirty="0"/>
          </a:p>
        </p:txBody>
      </p:sp>
      <p:sp>
        <p:nvSpPr>
          <p:cNvPr id="46" name="Elipse 45"/>
          <p:cNvSpPr/>
          <p:nvPr/>
        </p:nvSpPr>
        <p:spPr>
          <a:xfrm>
            <a:off x="3246120" y="2824256"/>
            <a:ext cx="2084832" cy="10334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54" name="Conector reto 53"/>
          <p:cNvCxnSpPr/>
          <p:nvPr/>
        </p:nvCxnSpPr>
        <p:spPr>
          <a:xfrm flipH="1">
            <a:off x="1362456" y="4505706"/>
            <a:ext cx="146304" cy="173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55"/>
          <p:cNvSpPr/>
          <p:nvPr/>
        </p:nvSpPr>
        <p:spPr>
          <a:xfrm>
            <a:off x="3934803" y="5786812"/>
            <a:ext cx="10422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AMBIENTE </a:t>
            </a:r>
          </a:p>
        </p:txBody>
      </p:sp>
      <p:sp>
        <p:nvSpPr>
          <p:cNvPr id="57" name="Retângulo 56"/>
          <p:cNvSpPr/>
          <p:nvPr/>
        </p:nvSpPr>
        <p:spPr>
          <a:xfrm rot="19192481">
            <a:off x="495891" y="1861639"/>
            <a:ext cx="92845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CULTURA</a:t>
            </a:r>
          </a:p>
        </p:txBody>
      </p:sp>
      <p:sp>
        <p:nvSpPr>
          <p:cNvPr id="58" name="Retângulo 57"/>
          <p:cNvSpPr/>
          <p:nvPr/>
        </p:nvSpPr>
        <p:spPr>
          <a:xfrm rot="974066">
            <a:off x="2185646" y="5574103"/>
            <a:ext cx="6944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ÉTICA </a:t>
            </a:r>
          </a:p>
        </p:txBody>
      </p:sp>
      <p:sp>
        <p:nvSpPr>
          <p:cNvPr id="59" name="Retângulo 58"/>
          <p:cNvSpPr/>
          <p:nvPr/>
        </p:nvSpPr>
        <p:spPr>
          <a:xfrm rot="18805893">
            <a:off x="7679550" y="4632271"/>
            <a:ext cx="5148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LEIS</a:t>
            </a:r>
          </a:p>
        </p:txBody>
      </p:sp>
      <p:sp>
        <p:nvSpPr>
          <p:cNvPr id="60" name="Retângulo 59"/>
          <p:cNvSpPr/>
          <p:nvPr/>
        </p:nvSpPr>
        <p:spPr>
          <a:xfrm rot="982430">
            <a:off x="5695328" y="1002103"/>
            <a:ext cx="10086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POLÍTICAS</a:t>
            </a:r>
          </a:p>
        </p:txBody>
      </p:sp>
      <p:sp>
        <p:nvSpPr>
          <p:cNvPr id="61" name="Retângulo 60"/>
          <p:cNvSpPr/>
          <p:nvPr/>
        </p:nvSpPr>
        <p:spPr>
          <a:xfrm rot="2801886">
            <a:off x="7552292" y="1934791"/>
            <a:ext cx="824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GESTÃO</a:t>
            </a:r>
          </a:p>
        </p:txBody>
      </p:sp>
      <p:sp>
        <p:nvSpPr>
          <p:cNvPr id="62" name="Retângulo 61"/>
          <p:cNvSpPr/>
          <p:nvPr/>
        </p:nvSpPr>
        <p:spPr>
          <a:xfrm rot="20331133">
            <a:off x="6057882" y="5464375"/>
            <a:ext cx="101502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RECURSOS</a:t>
            </a:r>
          </a:p>
        </p:txBody>
      </p:sp>
      <p:sp>
        <p:nvSpPr>
          <p:cNvPr id="63" name="Retângulo 62"/>
          <p:cNvSpPr/>
          <p:nvPr/>
        </p:nvSpPr>
        <p:spPr>
          <a:xfrm rot="5593239">
            <a:off x="-168485" y="3278959"/>
            <a:ext cx="73930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TEMPO</a:t>
            </a:r>
          </a:p>
        </p:txBody>
      </p:sp>
      <p:sp>
        <p:nvSpPr>
          <p:cNvPr id="64" name="Retângulo 63"/>
          <p:cNvSpPr/>
          <p:nvPr/>
        </p:nvSpPr>
        <p:spPr>
          <a:xfrm rot="20427461">
            <a:off x="2086145" y="1020391"/>
            <a:ext cx="9300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HISTÓRIA</a:t>
            </a:r>
          </a:p>
        </p:txBody>
      </p:sp>
      <p:sp>
        <p:nvSpPr>
          <p:cNvPr id="65" name="Retângulo 64"/>
          <p:cNvSpPr/>
          <p:nvPr/>
        </p:nvSpPr>
        <p:spPr>
          <a:xfrm rot="16200000">
            <a:off x="8197655" y="3361255"/>
            <a:ext cx="79541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ESPAÇO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3807732" y="785044"/>
            <a:ext cx="107433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SOCIEDADE</a:t>
            </a:r>
          </a:p>
        </p:txBody>
      </p:sp>
      <p:sp>
        <p:nvSpPr>
          <p:cNvPr id="67" name="Retângulo 66"/>
          <p:cNvSpPr/>
          <p:nvPr/>
        </p:nvSpPr>
        <p:spPr>
          <a:xfrm rot="2309147">
            <a:off x="799797" y="4952311"/>
            <a:ext cx="6864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b="1" dirty="0"/>
              <a:t>IDEIAS</a:t>
            </a:r>
          </a:p>
        </p:txBody>
      </p:sp>
      <p:sp>
        <p:nvSpPr>
          <p:cNvPr id="68" name="Seta em curva para a direita 67"/>
          <p:cNvSpPr/>
          <p:nvPr/>
        </p:nvSpPr>
        <p:spPr>
          <a:xfrm rot="17498973">
            <a:off x="2965887" y="3128983"/>
            <a:ext cx="329862" cy="8480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69" name="Seta em curva para a direita 68"/>
          <p:cNvSpPr/>
          <p:nvPr/>
        </p:nvSpPr>
        <p:spPr>
          <a:xfrm rot="3087750">
            <a:off x="4807743" y="2587846"/>
            <a:ext cx="301582" cy="8019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70" name="Seta em curva para a esquerda 69"/>
          <p:cNvSpPr/>
          <p:nvPr/>
        </p:nvSpPr>
        <p:spPr>
          <a:xfrm rot="11317548" flipH="1">
            <a:off x="4242934" y="3682784"/>
            <a:ext cx="389405" cy="8864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170080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-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06153"/>
              </p:ext>
            </p:extLst>
          </p:nvPr>
        </p:nvGraphicFramePr>
        <p:xfrm>
          <a:off x="971600" y="1700807"/>
          <a:ext cx="6650229" cy="383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797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170080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 smtClean="0"/>
              <a:t>-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22847"/>
              </p:ext>
            </p:extLst>
          </p:nvPr>
        </p:nvGraphicFramePr>
        <p:xfrm>
          <a:off x="500002" y="1531577"/>
          <a:ext cx="7960430" cy="4201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2736"/>
                <a:gridCol w="1897373"/>
                <a:gridCol w="1974292"/>
                <a:gridCol w="1576029"/>
              </a:tblGrid>
              <a:tr h="36673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PLANO ANUAL:  PLANEJADO x EXECUTADO – VDAL 2016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48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Despesas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PLANEJADO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EXECUTADO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%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CONSUMO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R$ 1.553,43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PERMANENTE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R$ 140.322,29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R$ 140.322,29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DIÁRIAS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R$ 500,00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PASSAGENS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R$ 800,00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R$ 1.559,63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195%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HP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R$ 3.435,00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R$ 3.435,00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CORREIOS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R$ 1.000,00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R$ 675,00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TELEFONIA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TERCERIZAÇÃO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R$ 64.814,52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R$ 69.857,43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108%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P. F.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R$ 30.000,00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6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R$ 245.425,24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u="none" strike="noStrike">
                          <a:effectLst/>
                        </a:rPr>
                        <a:t>R$ 216.349,35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88%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170080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 smtClean="0"/>
              <a:t>-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26823"/>
              </p:ext>
            </p:extLst>
          </p:nvPr>
        </p:nvGraphicFramePr>
        <p:xfrm>
          <a:off x="755576" y="1700808"/>
          <a:ext cx="69127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90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2" name="Retângulo 1"/>
          <p:cNvSpPr/>
          <p:nvPr/>
        </p:nvSpPr>
        <p:spPr>
          <a:xfrm>
            <a:off x="755576" y="170080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 smtClean="0"/>
              <a:t>-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169004"/>
              </p:ext>
            </p:extLst>
          </p:nvPr>
        </p:nvGraphicFramePr>
        <p:xfrm>
          <a:off x="755576" y="1531575"/>
          <a:ext cx="7992887" cy="4849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2898"/>
                <a:gridCol w="3152898"/>
                <a:gridCol w="1687091"/>
              </a:tblGrid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  DESPESAS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  PLANEJADO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TERCERIZAÇÃO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R$ 96.576,75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57,20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DIÁRIAS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      500,00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0,29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PASSAGENS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      800,00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0,47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363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P.  </a:t>
                      </a:r>
                      <a:r>
                        <a:rPr lang="pt-BR" sz="1100" dirty="0" smtClean="0">
                          <a:effectLst/>
                        </a:rPr>
                        <a:t>JURIDICA (plataformas R@</a:t>
                      </a:r>
                      <a:r>
                        <a:rPr lang="pt-BR" sz="1100" baseline="0" dirty="0" smtClean="0">
                          <a:effectLst/>
                        </a:rPr>
                        <a:t> 60.000,00 e Central de Esterilização R$ 10.000,00)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R$ 70.000,00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41,46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CORREIOS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        59,28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 0,06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TELEFONIA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       891,71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   0,52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8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 CUSTEIO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R$ 168.827,74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  100,00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8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26026" y="1531576"/>
            <a:ext cx="852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/>
              <a:t> 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80809"/>
              </p:ext>
            </p:extLst>
          </p:nvPr>
        </p:nvGraphicFramePr>
        <p:xfrm>
          <a:off x="1043608" y="2177908"/>
          <a:ext cx="6480720" cy="2691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394"/>
                <a:gridCol w="1261669"/>
                <a:gridCol w="1485394"/>
                <a:gridCol w="957254"/>
                <a:gridCol w="1291009"/>
              </a:tblGrid>
              <a:tr h="695639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DESPESAS FUNDO ENSP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5207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2016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TOTAL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95632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R$ 25.230,19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R$ 57.400,34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R$ 75.894,88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R$ 450,00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</a:rPr>
                        <a:t>R$ 158.975,41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47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FONTE: Assessoria Institucional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2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57158" y="1192337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endParaRPr lang="pt-BR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17" name="Retângulo 16"/>
          <p:cNvSpPr/>
          <p:nvPr/>
        </p:nvSpPr>
        <p:spPr>
          <a:xfrm>
            <a:off x="261068" y="1820530"/>
            <a:ext cx="857256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DESAFIOS E PERSPECTIVAS:</a:t>
            </a:r>
          </a:p>
          <a:p>
            <a:endParaRPr lang="pt-BR" sz="1600" dirty="0" smtClean="0"/>
          </a:p>
          <a:p>
            <a:r>
              <a:rPr lang="pt-BR" sz="1600" dirty="0"/>
              <a:t>Potencializar a integração das atividades laboratoriais e dos ambulatórios, como estratégia para ampliar a capacidade nacional de vigilância em saúde, por meio da produção de conhecimentos, metodologias e modelos de intervenção, e mediante parcerias nacionais e internacionais. </a:t>
            </a:r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Rede de serviços, pesquisa e ensino: Agregar, de forma multidisciplinar, laboratórios e pesquisadores em função de temas e problemas de saúde a serem enfrentados</a:t>
            </a:r>
          </a:p>
          <a:p>
            <a:endParaRPr lang="pt-BR" sz="1600" dirty="0"/>
          </a:p>
          <a:p>
            <a:r>
              <a:rPr lang="pt-BR" sz="1600" dirty="0" smtClean="0"/>
              <a:t>Qualidade, Gestão Sustentável </a:t>
            </a:r>
            <a:r>
              <a:rPr lang="pt-BR" sz="1600" dirty="0"/>
              <a:t>e </a:t>
            </a:r>
            <a:r>
              <a:rPr lang="pt-BR" sz="1600" dirty="0" smtClean="0"/>
              <a:t>biossegurança:  </a:t>
            </a:r>
            <a:r>
              <a:rPr lang="pt-BR" sz="1600" dirty="0"/>
              <a:t>Aprimorar a qualificação dos diversos setores para atender às exigências nacionais e internacionais quanto à gestão da qualidade ambulatorial e laboratorial, gestão da biossegurança e gestão ambiental e saúde do trabalhador. </a:t>
            </a:r>
            <a:endParaRPr lang="pt-BR" sz="1600" dirty="0" smtClean="0"/>
          </a:p>
          <a:p>
            <a:endParaRPr lang="pt-BR" sz="1600" dirty="0"/>
          </a:p>
          <a:p>
            <a:r>
              <a:rPr lang="pt-BR" sz="1600" dirty="0"/>
              <a:t>Estruturação dos acervos </a:t>
            </a:r>
            <a:r>
              <a:rPr lang="pt-BR" sz="1600" dirty="0" smtClean="0"/>
              <a:t> e Promover </a:t>
            </a:r>
            <a:r>
              <a:rPr lang="pt-BR" sz="1600" dirty="0"/>
              <a:t>a organização de coleções biológicas com os acervos das amostras dos serviços, que representam um potencial </a:t>
            </a:r>
            <a:r>
              <a:rPr lang="pt-BR" sz="1600" dirty="0" smtClean="0"/>
              <a:t>importante </a:t>
            </a:r>
            <a:r>
              <a:rPr lang="pt-BR" sz="1600" dirty="0"/>
              <a:t>para a pesquisa na Fiocruz e na própria ENSP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sz="1600" b="1" i="1" dirty="0" smtClean="0"/>
              <a:t> Centro Colaborador em Saúde e Meio Ambiente da Organização Mundial da Saúde (WHO): </a:t>
            </a:r>
          </a:p>
          <a:p>
            <a:r>
              <a:rPr lang="pt-BR" sz="1600" i="1" dirty="0" smtClean="0"/>
              <a:t>Propor política institucional para atuação de forma integrada.</a:t>
            </a:r>
            <a:endParaRPr lang="pt-BR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57158" y="1192337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endParaRPr lang="pt-BR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17" name="Retângulo 16"/>
          <p:cNvSpPr/>
          <p:nvPr/>
        </p:nvSpPr>
        <p:spPr>
          <a:xfrm>
            <a:off x="642878" y="1142908"/>
            <a:ext cx="835827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rgbClr val="FF0000"/>
              </a:solidFill>
            </a:endParaRPr>
          </a:p>
          <a:p>
            <a:pPr algn="ctr"/>
            <a:r>
              <a:rPr lang="pt-B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DESAFIOS E PERSPECTIVAS:</a:t>
            </a:r>
          </a:p>
          <a:p>
            <a:endParaRPr lang="pt-BR" sz="1600" dirty="0" smtClean="0">
              <a:latin typeface="+mj-lt"/>
            </a:endParaRPr>
          </a:p>
          <a:p>
            <a:pPr algn="just"/>
            <a:r>
              <a:rPr lang="pt-BR" sz="1600" dirty="0" smtClean="0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pt-BR" dirty="0" smtClean="0">
                <a:latin typeface="+mj-lt"/>
                <a:ea typeface="Calibri" pitchFamily="34" charset="0"/>
                <a:cs typeface="Times New Roman" pitchFamily="18" charset="0"/>
              </a:rPr>
              <a:t>Construção do Polo de Laboratório</a:t>
            </a:r>
          </a:p>
          <a:p>
            <a:pPr algn="just"/>
            <a:endParaRPr lang="pt-BR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pt-BR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dirty="0" smtClean="0">
                <a:latin typeface="+mj-lt"/>
                <a:ea typeface="Calibri" pitchFamily="34" charset="0"/>
                <a:cs typeface="Times New Roman" pitchFamily="18" charset="0"/>
              </a:rPr>
              <a:t> Organização da rede interna e externa de saúde.</a:t>
            </a:r>
          </a:p>
          <a:p>
            <a:pPr algn="just"/>
            <a:endParaRPr lang="pt-BR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pt-BR" dirty="0">
                <a:latin typeface="+mj-lt"/>
                <a:cs typeface="Times New Roman" pitchFamily="18" charset="0"/>
              </a:rPr>
              <a:t> </a:t>
            </a:r>
            <a:r>
              <a:rPr lang="pt-BR" dirty="0" smtClean="0">
                <a:latin typeface="+mj-lt"/>
                <a:cs typeface="Times New Roman" pitchFamily="18" charset="0"/>
              </a:rPr>
              <a:t> M</a:t>
            </a:r>
            <a:r>
              <a:rPr lang="pt-BR" dirty="0" smtClean="0"/>
              <a:t>onitoramento </a:t>
            </a:r>
            <a:r>
              <a:rPr lang="pt-BR" dirty="0"/>
              <a:t>do desempenho dos pactos internos da rede de atenção na </a:t>
            </a:r>
            <a:r>
              <a:rPr lang="pt-BR" dirty="0" smtClean="0"/>
              <a:t>      Fiocruz </a:t>
            </a:r>
            <a:r>
              <a:rPr lang="pt-BR" dirty="0"/>
              <a:t>e nossa integração interna,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  Melhoria </a:t>
            </a:r>
            <a:r>
              <a:rPr lang="pt-BR" dirty="0"/>
              <a:t>do sistema de informação: </a:t>
            </a:r>
          </a:p>
          <a:p>
            <a:r>
              <a:rPr lang="pt-BR" dirty="0"/>
              <a:t>Implantação do GAL nos laboratórios com o módulo de pesquisa;</a:t>
            </a:r>
          </a:p>
          <a:p>
            <a:r>
              <a:rPr lang="pt-BR" dirty="0"/>
              <a:t>Produção e indicadores dos serviços ambulatoriais e laboratoriais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 smtClean="0"/>
              <a:t>   Certificar </a:t>
            </a:r>
            <a:r>
              <a:rPr lang="pt-BR" dirty="0"/>
              <a:t>os Ambulatórios dos três Centros da ENSP/Melhorar continuamente o atendimento da população e otimizar o trabalho realizado. Treinamento nos protocolos de certificação, auditorias periódicas, implementação da infra estrutura solicitada</a:t>
            </a:r>
          </a:p>
          <a:p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 </a:t>
            </a:r>
            <a:endParaRPr lang="pt-BR" dirty="0" smtClean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57158" y="1192337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</a:t>
            </a:r>
            <a:endParaRPr lang="pt-BR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</a:t>
            </a:r>
            <a:r>
              <a:rPr lang="pt-BR" sz="1500" dirty="0" err="1" smtClean="0"/>
              <a:t>Arouca</a:t>
            </a:r>
            <a:endParaRPr lang="pt-BR" sz="1500" dirty="0" smtClean="0"/>
          </a:p>
          <a:p>
            <a:pPr algn="just"/>
            <a:r>
              <a:rPr lang="pt-BR" sz="1500" b="1" dirty="0" smtClean="0"/>
              <a:t>Vice Direção de Ambulatório e Laboratório</a:t>
            </a:r>
            <a:endParaRPr lang="pt-BR" sz="1500" b="1" dirty="0"/>
          </a:p>
        </p:txBody>
      </p:sp>
      <p:sp>
        <p:nvSpPr>
          <p:cNvPr id="17" name="Retângulo 16"/>
          <p:cNvSpPr/>
          <p:nvPr/>
        </p:nvSpPr>
        <p:spPr>
          <a:xfrm>
            <a:off x="642878" y="1525346"/>
            <a:ext cx="85725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solidFill>
                <a:srgbClr val="FF0000"/>
              </a:solidFill>
            </a:endParaRPr>
          </a:p>
          <a:p>
            <a:pPr algn="ctr"/>
            <a:r>
              <a:rPr lang="pt-BR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600" b="1" dirty="0" smtClean="0">
                <a:latin typeface="+mj-lt"/>
                <a:ea typeface="Calibri" pitchFamily="34" charset="0"/>
                <a:cs typeface="Times New Roman" pitchFamily="18" charset="0"/>
              </a:rPr>
              <a:t>DESAFIOS E PERSPECTIVAS:</a:t>
            </a:r>
          </a:p>
          <a:p>
            <a:pPr algn="ctr"/>
            <a:endParaRPr lang="pt-BR" sz="16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/>
            <a:endParaRPr lang="pt-BR" sz="16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endParaRPr lang="pt-BR" sz="1600" dirty="0"/>
          </a:p>
          <a:p>
            <a:r>
              <a:rPr lang="pt-BR" sz="1600" dirty="0">
                <a:solidFill>
                  <a:srgbClr val="FF0000"/>
                </a:solidFill>
              </a:rPr>
              <a:t>Gestão de equipamentos de grande porte aquisição e manutenção baseado na experiência validada no </a:t>
            </a:r>
            <a:r>
              <a:rPr lang="pt-BR" sz="1600" dirty="0" err="1">
                <a:solidFill>
                  <a:srgbClr val="FF0000"/>
                </a:solidFill>
              </a:rPr>
              <a:t>Cesteh</a:t>
            </a:r>
            <a:r>
              <a:rPr lang="pt-BR" sz="1600" dirty="0">
                <a:solidFill>
                  <a:srgbClr val="FF0000"/>
                </a:solidFill>
              </a:rPr>
              <a:t> .</a:t>
            </a: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  <a:p>
            <a:pPr algn="just"/>
            <a:r>
              <a:rPr lang="pt-BR" sz="1600" dirty="0">
                <a:solidFill>
                  <a:srgbClr val="FF0000"/>
                </a:solidFill>
              </a:rPr>
              <a:t>Organização do processo de contratação de  manutenção preventiva, corretiva e calibração de equipamentos/instrumentos com recursos internos na Fiocruz (Dirac, INCQS e </a:t>
            </a:r>
            <a:r>
              <a:rPr lang="pt-BR" sz="1600" dirty="0" err="1">
                <a:solidFill>
                  <a:srgbClr val="FF0000"/>
                </a:solidFill>
              </a:rPr>
              <a:t>Bio</a:t>
            </a:r>
            <a:r>
              <a:rPr lang="pt-BR" sz="1600" dirty="0">
                <a:solidFill>
                  <a:srgbClr val="FF0000"/>
                </a:solidFill>
              </a:rPr>
              <a:t>) e contratos específicos com recursos LOA, ampliando o escopo do serviços realizados.</a:t>
            </a: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  <a:p>
            <a:pPr algn="just"/>
            <a:r>
              <a:rPr lang="pt-BR" sz="1600" dirty="0">
                <a:solidFill>
                  <a:srgbClr val="FF0000"/>
                </a:solidFill>
              </a:rPr>
              <a:t>Núcleo de Segurança do Paciente – RDC Anvisa 2013</a:t>
            </a:r>
          </a:p>
          <a:p>
            <a:endParaRPr lang="pt-BR" sz="1600" dirty="0">
              <a:ea typeface="Calibri" pitchFamily="34" charset="0"/>
              <a:cs typeface="Times New Roman" pitchFamily="18" charset="0"/>
            </a:endParaRPr>
          </a:p>
          <a:p>
            <a:r>
              <a:rPr lang="pt-BR" sz="1600" dirty="0">
                <a:ea typeface="Calibri" pitchFamily="34" charset="0"/>
                <a:cs typeface="Times New Roman" pitchFamily="18" charset="0"/>
              </a:rPr>
              <a:t>   </a:t>
            </a:r>
          </a:p>
          <a:p>
            <a:endParaRPr lang="pt-BR" sz="1600" dirty="0"/>
          </a:p>
          <a:p>
            <a:endParaRPr lang="pt-BR" sz="1600" dirty="0" smtClean="0">
              <a:latin typeface="+mj-lt"/>
            </a:endParaRPr>
          </a:p>
          <a:p>
            <a:endParaRPr lang="pt-BR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pt-BR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dirty="0" smtClean="0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97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400050" y="484188"/>
            <a:ext cx="7556500" cy="1277937"/>
          </a:xfrm>
        </p:spPr>
        <p:txBody>
          <a:bodyPr>
            <a:normAutofit/>
          </a:bodyPr>
          <a:lstStyle/>
          <a:p>
            <a:pPr algn="ctr"/>
            <a:r>
              <a:rPr lang="pt-BR" altLang="pt-BR" sz="2500" b="1" dirty="0" smtClean="0">
                <a:solidFill>
                  <a:srgbClr val="FF0000"/>
                </a:solidFill>
              </a:rPr>
              <a:t>Política de extensão da ENSP</a:t>
            </a:r>
            <a:br>
              <a:rPr lang="pt-BR" altLang="pt-BR" sz="2500" b="1" dirty="0" smtClean="0">
                <a:solidFill>
                  <a:srgbClr val="FF0000"/>
                </a:solidFill>
              </a:rPr>
            </a:br>
            <a:endParaRPr lang="pt-BR" altLang="pt-BR" sz="2500" b="1" dirty="0" smtClean="0">
              <a:solidFill>
                <a:srgbClr val="FF0000"/>
              </a:solidFill>
            </a:endParaRP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498475" y="1268760"/>
            <a:ext cx="7556500" cy="533047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t-BR" altLang="pt-BR" sz="2800" i="1" dirty="0" smtClean="0"/>
              <a:t>Regimento Interno da Escola:</a:t>
            </a:r>
          </a:p>
          <a:p>
            <a:pPr algn="just"/>
            <a:r>
              <a:rPr lang="pt-BR" altLang="pt-BR" sz="2800" i="1" dirty="0" smtClean="0"/>
              <a:t>Desenvolvimento de </a:t>
            </a:r>
            <a:r>
              <a:rPr lang="pt-BR" altLang="pt-BR" sz="2800" i="1" dirty="0"/>
              <a:t>atividades de </a:t>
            </a:r>
            <a:r>
              <a:rPr lang="pt-BR" altLang="pt-BR" sz="2800" b="1" i="1" dirty="0">
                <a:solidFill>
                  <a:srgbClr val="FF0000"/>
                </a:solidFill>
              </a:rPr>
              <a:t>prestação de serviços e cooperação técnico-científica no campo da saúde à população</a:t>
            </a:r>
            <a:r>
              <a:rPr lang="pt-BR" altLang="pt-BR" sz="2800" i="1" dirty="0"/>
              <a:t>, entidades da sociedade civil, governamentais e privadas, e participando da formação, coordenação e execução da política nacional de saúde e das políticas de ensino e de pesquisa em saúde pública e áreas afins</a:t>
            </a:r>
            <a:r>
              <a:rPr lang="pt-BR" altLang="pt-BR" sz="2800" dirty="0"/>
              <a:t>”.</a:t>
            </a:r>
          </a:p>
          <a:p>
            <a:pPr algn="just"/>
            <a:r>
              <a:rPr lang="pt-BR" altLang="pt-BR" sz="2500" b="1" dirty="0" smtClean="0"/>
              <a:t>Objetivo</a:t>
            </a:r>
            <a:r>
              <a:rPr lang="pt-BR" altLang="pt-BR" sz="2500" dirty="0" smtClean="0"/>
              <a:t>: Manter a instituição constantemente em aprendizado capaz de aprimorar sempre a sua capacidade de, em diálogo com a sociedade, combinar suas ações de forma a ampliar cada vez mais o efeito positivo de seu trabalho no fortalecimento de processos educacionais, culturais e políticos produtores da Saúde Coletiva e da Saúde Pública. </a:t>
            </a:r>
          </a:p>
        </p:txBody>
      </p:sp>
    </p:spTree>
    <p:extLst>
      <p:ext uri="{BB962C8B-B14F-4D97-AF65-F5344CB8AC3E}">
        <p14:creationId xmlns:p14="http://schemas.microsoft.com/office/powerpoint/2010/main" val="880374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30936" y="1317232"/>
            <a:ext cx="6227064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itchFamily="2" charset="2"/>
              <a:buChar char="Ø"/>
              <a:defRPr/>
            </a:pPr>
            <a:r>
              <a:rPr lang="pt-BR" sz="1350" b="1" u="sng" dirty="0"/>
              <a:t>PESQUISAS NO ÂMBITO DO TEIAS</a:t>
            </a:r>
          </a:p>
          <a:p>
            <a:pPr marL="214313" indent="-214313" algn="just">
              <a:buFont typeface="Wingdings" pitchFamily="2" charset="2"/>
              <a:buChar char="Ø"/>
              <a:defRPr/>
            </a:pPr>
            <a:endParaRPr lang="pt-BR" sz="1350" b="1" u="sng" dirty="0"/>
          </a:p>
          <a:p>
            <a:pPr marL="214313" indent="-214313" algn="just">
              <a:buFont typeface="Wingdings" pitchFamily="2" charset="2"/>
              <a:buChar char="Ø"/>
              <a:defRPr/>
            </a:pPr>
            <a:r>
              <a:rPr lang="pt-BR" sz="1350" b="1" u="sng" dirty="0"/>
              <a:t>Reforço da institucionalização do </a:t>
            </a:r>
            <a:r>
              <a:rPr lang="pt-BR" sz="1350" b="1" u="sng" dirty="0"/>
              <a:t>projeto </a:t>
            </a:r>
            <a:r>
              <a:rPr lang="pt-BR" sz="1350" b="1" u="sng" dirty="0"/>
              <a:t>Teias</a:t>
            </a:r>
            <a:r>
              <a:rPr lang="pt-BR" sz="1350" b="1" dirty="0"/>
              <a:t>: </a:t>
            </a:r>
            <a:r>
              <a:rPr lang="pt-BR" sz="1350" dirty="0"/>
              <a:t>Direção </a:t>
            </a:r>
            <a:r>
              <a:rPr lang="pt-BR" sz="1350" dirty="0"/>
              <a:t>da ENSP </a:t>
            </a:r>
            <a:r>
              <a:rPr lang="pt-BR" sz="1350" dirty="0"/>
              <a:t>com participação ativa nas ações e no acompanhamento dos projetos de pesquisa, e investimento em avaliação continuada durante as pesquisas.</a:t>
            </a:r>
          </a:p>
          <a:p>
            <a:pPr marL="214313" indent="-214313" algn="just">
              <a:buFont typeface="Wingdings" pitchFamily="2" charset="2"/>
              <a:buChar char="Ø"/>
              <a:defRPr/>
            </a:pPr>
            <a:endParaRPr lang="pt-BR" sz="1350" dirty="0"/>
          </a:p>
          <a:p>
            <a:pPr marL="214313" indent="-214313" algn="just">
              <a:buFont typeface="Wingdings" pitchFamily="2" charset="2"/>
              <a:buChar char="Ø"/>
              <a:defRPr/>
            </a:pPr>
            <a:r>
              <a:rPr lang="pt-BR" sz="1350" b="1" u="sng" dirty="0"/>
              <a:t>Reforço às pesquisa em execução ou em condições de ser imediatamente executadas no território</a:t>
            </a:r>
            <a:r>
              <a:rPr lang="pt-BR" sz="1350" dirty="0"/>
              <a:t>, ampliando integração ao projeto Teias de diferentes </a:t>
            </a:r>
            <a:r>
              <a:rPr lang="pt-BR" sz="1350" dirty="0"/>
              <a:t>Grupos de Pesquisa certificados pela ENSP, pela Fiocruz e cadastrados no </a:t>
            </a:r>
            <a:r>
              <a:rPr lang="pt-BR" sz="1350" dirty="0"/>
              <a:t>CNPq que já atuassem no território Manguinhos, sem prejuízo da qualidade dos trabalhos.</a:t>
            </a:r>
          </a:p>
          <a:p>
            <a:pPr marL="214313" indent="-214313" algn="just">
              <a:buFont typeface="Wingdings" pitchFamily="2" charset="2"/>
              <a:buChar char="Ø"/>
              <a:defRPr/>
            </a:pPr>
            <a:endParaRPr lang="pt-BR" sz="1350" dirty="0"/>
          </a:p>
          <a:p>
            <a:pPr marL="214313" indent="-214313" algn="just">
              <a:buFont typeface="Wingdings" pitchFamily="2" charset="2"/>
              <a:buChar char="Ø"/>
              <a:defRPr/>
            </a:pPr>
            <a:r>
              <a:rPr lang="pt-BR" sz="1350" b="1" u="sng" dirty="0" err="1"/>
              <a:t>Re-articulação</a:t>
            </a:r>
            <a:r>
              <a:rPr lang="pt-BR" sz="1350" b="1" u="sng" dirty="0"/>
              <a:t> às ações do PDTSP e à Rede Teias Manguinhos</a:t>
            </a:r>
            <a:r>
              <a:rPr lang="pt-BR" sz="1350" dirty="0"/>
              <a:t>, ampliando a integração dos resultados, fortalecendo as proposta de ação em rede potencializando a Estratégia de Saúde da Família. Translação de resultados com aumento progressivo da integração entre a atividade acadêmica da ENSP e a comunidade, os profissionais e os gestores </a:t>
            </a:r>
            <a:r>
              <a:rPr lang="pt-BR" sz="1350" dirty="0"/>
              <a:t>n</a:t>
            </a:r>
            <a:r>
              <a:rPr lang="pt-BR" sz="1350" dirty="0"/>
              <a:t>o município.</a:t>
            </a:r>
          </a:p>
          <a:p>
            <a:pPr marL="214313" indent="-214313" algn="just">
              <a:buFont typeface="Wingdings" pitchFamily="2" charset="2"/>
              <a:buChar char="Ø"/>
              <a:defRPr/>
            </a:pPr>
            <a:endParaRPr lang="pt-BR" sz="1350" dirty="0"/>
          </a:p>
          <a:p>
            <a:pPr marL="214313" indent="-214313" algn="just">
              <a:buFont typeface="Wingdings" pitchFamily="2" charset="2"/>
              <a:buChar char="Ø"/>
              <a:defRPr/>
            </a:pPr>
            <a:r>
              <a:rPr lang="pt-BR" sz="1350" b="1" u="sng" dirty="0" err="1"/>
              <a:t>Imponderamento</a:t>
            </a:r>
            <a:r>
              <a:rPr lang="pt-BR" sz="1350" b="1" u="sng" dirty="0"/>
              <a:t> da comunidade </a:t>
            </a:r>
            <a:r>
              <a:rPr lang="pt-BR" sz="1350" dirty="0"/>
              <a:t>do território de Manguinhos através da disseminação de informações e participação comunitária nos projetos (pesquisador cidadão).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17062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/>
              <a:t>Vice Direção de Ambulatório e Laboratório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139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365220" y="180200"/>
            <a:ext cx="49349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</a:t>
            </a:r>
            <a:r>
              <a:rPr lang="pt-BR" sz="1500" dirty="0"/>
              <a:t>Nacional de Saúde Pública Sergio Arouca</a:t>
            </a:r>
          </a:p>
          <a:p>
            <a:pPr algn="just"/>
            <a:r>
              <a:rPr lang="pt-BR" sz="1500" dirty="0"/>
              <a:t>Vice Direção de Ambulatório e </a:t>
            </a:r>
            <a:r>
              <a:rPr lang="pt-BR" sz="1500" dirty="0" smtClean="0"/>
              <a:t>Laboratório</a:t>
            </a:r>
            <a:endParaRPr lang="pt-BR" sz="15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78" name="AutoShape 2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spaço Reservado para Texto 2"/>
          <p:cNvSpPr>
            <a:spLocks noGrp="1"/>
          </p:cNvSpPr>
          <p:nvPr/>
        </p:nvSpPr>
        <p:spPr bwMode="auto">
          <a:xfrm>
            <a:off x="0" y="1714488"/>
            <a:ext cx="8956035" cy="407196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b="1" dirty="0" smtClean="0"/>
              <a:t>ENSP - Instituição </a:t>
            </a:r>
            <a:r>
              <a:rPr lang="pt-BR" sz="1600" b="1" dirty="0"/>
              <a:t>de referência para a saúde pública </a:t>
            </a:r>
            <a:r>
              <a:rPr lang="pt-BR" sz="1600" b="1" dirty="0" smtClean="0"/>
              <a:t>brasileira</a:t>
            </a:r>
          </a:p>
          <a:p>
            <a:pPr marL="0" indent="0" algn="ctr">
              <a:buNone/>
            </a:pPr>
            <a:endParaRPr lang="pt-BR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1600" dirty="0" smtClean="0"/>
              <a:t>ENSP </a:t>
            </a:r>
            <a:r>
              <a:rPr lang="pt-BR" sz="1600" dirty="0"/>
              <a:t>assume papel central no constante aperfeiçoamento do Sistema Único de Saúde (SUS), mediante a qualificação da rede de atenção à saúde e a ampliação do acesso da população aos serviços e insumos de saúde, resultando na interação estratégica das atividades de ensino, pesquisa, atenção em saúde e desenvolvimento de tecnologias. </a:t>
            </a: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1600" b="1" dirty="0" smtClean="0"/>
              <a:t>Desafios: </a:t>
            </a:r>
          </a:p>
          <a:p>
            <a:pPr marL="0" indent="0">
              <a:buNone/>
            </a:pPr>
            <a:r>
              <a:rPr lang="pt-BR" sz="1600" dirty="0" smtClean="0"/>
              <a:t>Resistência para mantermos uma politica PÚBLICA de saúde e consolidação do SUS;</a:t>
            </a:r>
          </a:p>
          <a:p>
            <a:pPr marL="0" indent="0">
              <a:buNone/>
            </a:pPr>
            <a:r>
              <a:rPr lang="pt-BR" sz="1600" dirty="0" smtClean="0"/>
              <a:t>Modelo </a:t>
            </a:r>
            <a:r>
              <a:rPr lang="pt-BR" sz="1600" dirty="0"/>
              <a:t>de atenção à saúde</a:t>
            </a:r>
            <a:r>
              <a:rPr lang="pt-BR" sz="1600" dirty="0" smtClean="0"/>
              <a:t>;</a:t>
            </a:r>
          </a:p>
          <a:p>
            <a:pPr marL="0" indent="0">
              <a:buNone/>
            </a:pPr>
            <a:r>
              <a:rPr lang="pt-BR" sz="1600" dirty="0" smtClean="0"/>
              <a:t>Ciência e tecnologia;</a:t>
            </a:r>
          </a:p>
          <a:p>
            <a:pPr marL="0" indent="0">
              <a:buNone/>
            </a:pPr>
            <a:r>
              <a:rPr lang="pt-BR" sz="1600" dirty="0" smtClean="0"/>
              <a:t>Ampliação </a:t>
            </a:r>
            <a:r>
              <a:rPr lang="pt-BR" sz="1600" dirty="0"/>
              <a:t>das vigilâncias sanitária, ambiental e de saúde do trabalhador</a:t>
            </a:r>
            <a:r>
              <a:rPr lang="pt-BR" sz="1600" dirty="0" smtClean="0"/>
              <a:t>;</a:t>
            </a:r>
          </a:p>
          <a:p>
            <a:pPr marL="0" indent="0">
              <a:buNone/>
            </a:pPr>
            <a:r>
              <a:rPr lang="pt-BR" sz="1600" dirty="0" smtClean="0"/>
              <a:t>Formação </a:t>
            </a:r>
            <a:r>
              <a:rPr lang="pt-BR" sz="1600" dirty="0"/>
              <a:t>e a qualificação permanentes de quadros profissionais; </a:t>
            </a:r>
            <a:endParaRPr lang="pt-BR" sz="1600" dirty="0" smtClean="0"/>
          </a:p>
          <a:p>
            <a:pPr marL="0" indent="0">
              <a:buNone/>
            </a:pPr>
            <a:r>
              <a:rPr lang="pt-BR" sz="1600" dirty="0" smtClean="0"/>
              <a:t>Fortalecimento </a:t>
            </a:r>
            <a:r>
              <a:rPr lang="pt-BR" sz="1600" dirty="0"/>
              <a:t>das instâncias de participação e controle social</a:t>
            </a:r>
            <a:endParaRPr lang="pt-BR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9919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1480" y="1485901"/>
            <a:ext cx="80352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ENSP-060-LIV-09-14 (TEIAS 2013-2014)</a:t>
            </a:r>
          </a:p>
          <a:p>
            <a:endParaRPr lang="pt-BR" sz="1350" dirty="0"/>
          </a:p>
          <a:p>
            <a:r>
              <a:rPr lang="pt-BR" sz="1350" b="1" dirty="0"/>
              <a:t>Saldo na </a:t>
            </a:r>
            <a:r>
              <a:rPr lang="pt-BR" sz="1350" b="1" dirty="0" err="1"/>
              <a:t>Fiotec</a:t>
            </a:r>
            <a:r>
              <a:rPr lang="pt-BR" sz="1350" b="1" dirty="0"/>
              <a:t> em 19/08/2013: </a:t>
            </a:r>
            <a:r>
              <a:rPr lang="pt-BR" sz="1350" b="1" u="sng" dirty="0"/>
              <a:t>R$479.197,89</a:t>
            </a:r>
          </a:p>
          <a:p>
            <a:r>
              <a:rPr lang="pt-BR" sz="1350" b="1" dirty="0"/>
              <a:t>Nenhuma pesquisa em execução dentro deste </a:t>
            </a:r>
            <a:r>
              <a:rPr lang="pt-BR" sz="1350" b="1" dirty="0" err="1"/>
              <a:t>sub-projeto</a:t>
            </a:r>
            <a:endParaRPr lang="pt-BR" sz="1350" b="1" dirty="0"/>
          </a:p>
          <a:p>
            <a:endParaRPr lang="pt-BR" sz="1350" dirty="0"/>
          </a:p>
          <a:p>
            <a:r>
              <a:rPr lang="pt-BR" sz="1350" b="1" dirty="0"/>
              <a:t>NOVA CHAMADA AOS PESQUISADORES DA ENSP </a:t>
            </a:r>
          </a:p>
          <a:p>
            <a:r>
              <a:rPr lang="pt-BR" sz="1350" b="1" dirty="0"/>
              <a:t>Projetos de pesquisa em execução/imediatamente executáveis no território de Manguinhos</a:t>
            </a:r>
          </a:p>
          <a:p>
            <a:r>
              <a:rPr lang="pt-BR" sz="1350" b="1" dirty="0"/>
              <a:t>Aprovados pelo </a:t>
            </a:r>
            <a:r>
              <a:rPr lang="pt-BR" sz="1350" b="1" dirty="0" err="1"/>
              <a:t>Comite</a:t>
            </a:r>
            <a:r>
              <a:rPr lang="pt-BR" sz="1350" b="1" dirty="0"/>
              <a:t> de Ética da ENSP</a:t>
            </a:r>
          </a:p>
          <a:p>
            <a:r>
              <a:rPr lang="pt-BR" sz="1350" b="1" dirty="0"/>
              <a:t>Produtos aplicáveis ao território/estratégia de Saúde da Família</a:t>
            </a:r>
          </a:p>
          <a:p>
            <a:r>
              <a:rPr lang="pt-BR" sz="1350" b="1" dirty="0"/>
              <a:t>Coordenação/participação de equipes da ENSP</a:t>
            </a:r>
          </a:p>
          <a:p>
            <a:endParaRPr lang="pt-BR" sz="1350" b="1" dirty="0"/>
          </a:p>
          <a:p>
            <a:endParaRPr lang="pt-BR" sz="1350" b="1" dirty="0"/>
          </a:p>
          <a:p>
            <a:endParaRPr lang="pt-BR" sz="1350" b="1" dirty="0"/>
          </a:p>
        </p:txBody>
      </p:sp>
    </p:spTree>
    <p:extLst>
      <p:ext uri="{BB962C8B-B14F-4D97-AF65-F5344CB8AC3E}">
        <p14:creationId xmlns:p14="http://schemas.microsoft.com/office/powerpoint/2010/main" val="33173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9706" y="1017825"/>
            <a:ext cx="7881077" cy="5483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3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16 PROJETOS </a:t>
            </a:r>
            <a:r>
              <a:rPr lang="pt-BR" sz="13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SELECIONADOS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Avaliação da Qualidade de Informação em Sites de Saúde: o caso do Aleitamento </a:t>
            </a:r>
            <a:r>
              <a:rPr lang="pt-BR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Materno</a:t>
            </a:r>
            <a:endParaRPr lang="pt-B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Investigação da Experiência de Adoecimento como Estratégia para Promover a Adesão ao Tratamento de Portadores de Tuberculose na Atenção Básica à Saúde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Vulnerabilidade e Fragilidade: Proposta de Indicadores Epidemiológicos para o Monitoramento em Saúde do Idoso na Atenção </a:t>
            </a:r>
            <a:r>
              <a:rPr lang="pt-BR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Básica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Interdisciplinaridade</a:t>
            </a:r>
            <a:r>
              <a:rPr lang="pt-BR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05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Interinstitucionalidade</a:t>
            </a:r>
            <a:r>
              <a:rPr lang="pt-BR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na construção do Conhecimento em Saúde em Escolas Públicas do Município do Rio de </a:t>
            </a:r>
            <a:r>
              <a:rPr lang="pt-BR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Avaliação </a:t>
            </a:r>
            <a:r>
              <a:rPr lang="pt-BR" sz="105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dos Usos e Influências dos Projetos de Pesquisa no Âmbito do Programa Território-Escola de Manguinhos </a:t>
            </a:r>
            <a:endParaRPr lang="pt-BR" sz="105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Rastreamento </a:t>
            </a:r>
            <a:r>
              <a:rPr lang="pt-BR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Violência contra Idosos Dependentes na Região de Manguinhos, Rio de Janeiro </a:t>
            </a:r>
            <a:endParaRPr lang="pt-B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dirty="0">
                <a:ea typeface="Calibri" panose="020F0502020204030204" pitchFamily="34" charset="0"/>
                <a:cs typeface="Times New Roman" panose="02020603050405020304" pitchFamily="18" charset="0"/>
              </a:rPr>
              <a:t>Perfil dos Pacientes com Infecção pelo HIV/AIDS Atendidos no CSGSF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dirty="0">
                <a:ea typeface="Calibri" panose="020F0502020204030204" pitchFamily="34" charset="0"/>
                <a:cs typeface="Times New Roman" panose="02020603050405020304" pitchFamily="18" charset="0"/>
              </a:rPr>
              <a:t>Políticas Públicas e Moradia: uma Análise Participativa do PAC Manguinhos – RJ, na Perspectiva da Promoção da Saúde e da Justiça Ambiental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dirty="0">
                <a:ea typeface="Calibri" panose="020F0502020204030204" pitchFamily="34" charset="0"/>
                <a:cs typeface="Times New Roman" panose="02020603050405020304" pitchFamily="18" charset="0"/>
              </a:rPr>
              <a:t>Estudo da Incidência de Dengue em uma População Infantil Associada aos Componentes Entomológicos da Vigilância Ativa nos casos Febris em Área Endêmica de Dengue no Rio de Janeiro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dirty="0">
                <a:ea typeface="Calibri" panose="020F0502020204030204" pitchFamily="34" charset="0"/>
                <a:cs typeface="Times New Roman" panose="02020603050405020304" pitchFamily="18" charset="0"/>
              </a:rPr>
              <a:t>Criação e compatibilização de base de dados de uma coorte de Crianças e Adolescentes Residentes em Manguinhos: Digitação e Análise de dados </a:t>
            </a:r>
            <a:r>
              <a:rPr lang="pt-BR" sz="1050" dirty="0" err="1">
                <a:ea typeface="Calibri" panose="020F0502020204030204" pitchFamily="34" charset="0"/>
                <a:cs typeface="Times New Roman" panose="02020603050405020304" pitchFamily="18" charset="0"/>
              </a:rPr>
              <a:t>Recordatórios</a:t>
            </a:r>
            <a:r>
              <a:rPr lang="pt-BR" sz="1050" dirty="0">
                <a:ea typeface="Calibri" panose="020F0502020204030204" pitchFamily="34" charset="0"/>
                <a:cs typeface="Times New Roman" panose="02020603050405020304" pitchFamily="18" charset="0"/>
              </a:rPr>
              <a:t> de 24hs para Avaliação de Gastos com Alimentação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dirty="0">
                <a:ea typeface="Calibri" panose="020F0502020204030204" pitchFamily="34" charset="0"/>
                <a:cs typeface="Times New Roman" panose="02020603050405020304" pitchFamily="18" charset="0"/>
              </a:rPr>
              <a:t>Proposta de Assistência Nutricional Pré-natal para Aplicação na Atenção Básica na Área de Manguinhos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pt-B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pt-B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pt-BR" sz="105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3464" y="1700837"/>
            <a:ext cx="7744968" cy="2282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3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PROJETOS </a:t>
            </a:r>
            <a:r>
              <a:rPr lang="pt-BR" sz="13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CO-SELECIONADOS (ENSP-PDTSP) </a:t>
            </a:r>
            <a:endParaRPr lang="pt-BR" sz="135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Análise de Implementação do Programa Saúde na Escola em Manguinhos</a:t>
            </a:r>
            <a:endParaRPr lang="pt-B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Análise da Qualidade das Informações do Sistema de Informação de Atenção Básica (SIAB) em Manguinhos: Uma Perspectiva Comparativa com Inquérito de Saúde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Condições </a:t>
            </a:r>
            <a:r>
              <a:rPr lang="pt-BR" sz="1050" b="1" u="sn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Sócio-Ambientais</a:t>
            </a:r>
            <a:r>
              <a:rPr lang="pt-BR" sz="105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 Comunidade de Manguinhos/RJ: Destaque aos Aspectos Sanitários da Água e do Solo do </a:t>
            </a:r>
            <a:r>
              <a:rPr lang="pt-BR" sz="1050" b="1" u="sn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Peridomicílio</a:t>
            </a:r>
            <a:endParaRPr lang="pt-B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05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Diagnóstico </a:t>
            </a:r>
            <a:r>
              <a:rPr lang="pt-BR" sz="1050" b="1" u="sng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Sócio-Ambiental</a:t>
            </a:r>
            <a:r>
              <a:rPr lang="pt-BR" sz="105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Manguinhos</a:t>
            </a:r>
            <a:endParaRPr lang="pt-BR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05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projeto Qualidade da Água Consumida e Ocorrência de Doenças de Veiculação Hídrica no Território de Manguinhos - RJ </a:t>
            </a:r>
            <a:endParaRPr lang="pt-BR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65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0150" y="1986298"/>
            <a:ext cx="565785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ENSP-046-PPE-14-2-3 (TEIAS 2015-2016)</a:t>
            </a:r>
          </a:p>
          <a:p>
            <a:endParaRPr lang="pt-BR" sz="1350" dirty="0"/>
          </a:p>
          <a:p>
            <a:r>
              <a:rPr lang="pt-BR" sz="1350" b="1" dirty="0"/>
              <a:t>Disponibilizado : </a:t>
            </a:r>
            <a:r>
              <a:rPr lang="pt-BR" sz="1350" b="1" u="sng" dirty="0"/>
              <a:t>R$642.000.00</a:t>
            </a:r>
          </a:p>
          <a:p>
            <a:r>
              <a:rPr lang="pt-BR" sz="1350" b="1" dirty="0"/>
              <a:t>Total executado: 540.331,00 (84</a:t>
            </a:r>
            <a:r>
              <a:rPr lang="pt-BR" sz="1350" b="1" dirty="0"/>
              <a:t>%)</a:t>
            </a:r>
          </a:p>
          <a:p>
            <a:endParaRPr lang="pt-BR" sz="1350" b="1" dirty="0"/>
          </a:p>
          <a:p>
            <a:endParaRPr lang="pt-BR" sz="1350" b="1" dirty="0"/>
          </a:p>
          <a:p>
            <a:r>
              <a:rPr lang="pt-BR" sz="1350" b="1" dirty="0"/>
              <a:t>NOVA CHAMADA AOS PESQUISADORES DA ENSP </a:t>
            </a:r>
          </a:p>
          <a:p>
            <a:r>
              <a:rPr lang="pt-BR" sz="1350" b="1" dirty="0"/>
              <a:t>Projetos de pesquisa </a:t>
            </a:r>
            <a:r>
              <a:rPr lang="pt-BR" sz="1350" b="1" dirty="0"/>
              <a:t>execução </a:t>
            </a:r>
            <a:r>
              <a:rPr lang="pt-BR" sz="1350" b="1" dirty="0"/>
              <a:t>no território de Manguinhos</a:t>
            </a:r>
          </a:p>
          <a:p>
            <a:r>
              <a:rPr lang="pt-BR" sz="1350" b="1" dirty="0"/>
              <a:t>Aprovados pelo </a:t>
            </a:r>
            <a:r>
              <a:rPr lang="pt-BR" sz="1350" b="1" dirty="0"/>
              <a:t>Comitê </a:t>
            </a:r>
            <a:r>
              <a:rPr lang="pt-BR" sz="1350" b="1" dirty="0"/>
              <a:t>de Ética da ENSP</a:t>
            </a:r>
          </a:p>
          <a:p>
            <a:r>
              <a:rPr lang="pt-BR" sz="1350" b="1" dirty="0"/>
              <a:t>Produtos aplicáveis ao território/estratégia de Saúde da Família</a:t>
            </a:r>
          </a:p>
          <a:p>
            <a:r>
              <a:rPr lang="pt-BR" sz="1350" b="1" dirty="0"/>
              <a:t>Coordenação/participação de equipes da ENSP</a:t>
            </a:r>
          </a:p>
        </p:txBody>
      </p:sp>
    </p:spTree>
    <p:extLst>
      <p:ext uri="{BB962C8B-B14F-4D97-AF65-F5344CB8AC3E}">
        <p14:creationId xmlns:p14="http://schemas.microsoft.com/office/powerpoint/2010/main" val="34398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9706" y="1017825"/>
            <a:ext cx="7881077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1200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PROJETOS </a:t>
            </a:r>
            <a:r>
              <a:rPr lang="pt-BR" sz="1200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SELECIONADOS</a:t>
            </a:r>
            <a:endParaRPr lang="pt-BR" sz="1200" u="sng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606669" y="1402374"/>
          <a:ext cx="6374423" cy="403939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6374423"/>
              </a:tblGrid>
              <a:tr h="43082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0" i="0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Articular pontes entre pesquisa-serviços de saúde-políticas públicas-comunidade.  Uma experiência de mediação e translação do conhecimento para o problema da tuberculose no CSEGSF da ENSP.</a:t>
                      </a:r>
                    </a:p>
                  </a:txBody>
                  <a:tcPr marL="22460" marR="22460" marT="0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Proposta de Assistência Nutricional Pré-natal para aplicação na atenção básica na área de Manguinhos - o acompanhamento das mulheres no primeiro ano pós-parto.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0" marR="224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Vida e Juventude - Construindo </a:t>
                      </a:r>
                      <a:r>
                        <a:rPr lang="pt-BR" sz="8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Pontes.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0" marR="224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8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Fragilidade em Idosos: comparação entre duas propostas de avaliação na atenção primária de saúde.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0" marR="224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Brincando e aprendendo com o NASF: investigando caminhos para consolidar políticas públicas </a:t>
                      </a:r>
                      <a:r>
                        <a:rPr lang="pt-BR" sz="800" b="0" dirty="0" err="1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intersetoriais</a:t>
                      </a: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0" marR="224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Violência e saúde na estratégia de saúde da família de Manguinhos: uma investigação preliminar.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0" marR="224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Vigilância popular em saúde, produção e circulação compartilhadas de conhecimento.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0" marR="224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Avaliação da efetividade de ações inovadoras para a prevenção, controle e vigilância de tuberculose no território de Manguinhos.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0" marR="224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Abordagem integrada para o controle das doenças transmitidas pelo Aedes Aegypti em Manguinhos: apoio à implementação e monitoramento.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0" marR="2246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Mortalidade e incidência de declínio funcional em idosos residentes em uma </a:t>
                      </a:r>
                      <a:r>
                        <a:rPr lang="pt-BR" sz="800" b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área </a:t>
                      </a:r>
                      <a:r>
                        <a:rPr lang="pt-BR" sz="800" b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de vulnerabilidade socioambiental ao longo de cinco anos.</a:t>
                      </a:r>
                      <a:endParaRPr lang="pt-BR" sz="800" b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0" marR="224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7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71600" y="1570799"/>
            <a:ext cx="634365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ENSP-060-LIV-09-14 (TEIAS 2013-2014)</a:t>
            </a:r>
          </a:p>
          <a:p>
            <a:endParaRPr lang="pt-BR" sz="1350" dirty="0"/>
          </a:p>
          <a:p>
            <a:r>
              <a:rPr lang="pt-BR" sz="1350" b="1" dirty="0"/>
              <a:t>Saldo na </a:t>
            </a:r>
            <a:r>
              <a:rPr lang="pt-BR" sz="1350" b="1" dirty="0" err="1"/>
              <a:t>Fiotec</a:t>
            </a:r>
            <a:r>
              <a:rPr lang="pt-BR" sz="1350" b="1" dirty="0"/>
              <a:t> em 19/08/2013: R$479.197,89</a:t>
            </a:r>
          </a:p>
          <a:p>
            <a:r>
              <a:rPr lang="pt-BR" sz="1350" b="1" dirty="0"/>
              <a:t>Nenhuma pesquisa em execução dentro deste </a:t>
            </a:r>
            <a:r>
              <a:rPr lang="pt-BR" sz="1350" b="1" dirty="0" err="1"/>
              <a:t>sub-projeto</a:t>
            </a:r>
            <a:endParaRPr lang="pt-BR" sz="1350" b="1" dirty="0"/>
          </a:p>
          <a:p>
            <a:endParaRPr lang="pt-BR" sz="1350" dirty="0"/>
          </a:p>
          <a:p>
            <a:r>
              <a:rPr lang="pt-BR" sz="1350" b="1" dirty="0"/>
              <a:t>NOVA CHAMADA AOS PESQUISADORES DA ENSP </a:t>
            </a:r>
          </a:p>
          <a:p>
            <a:r>
              <a:rPr lang="pt-BR" sz="1350" b="1" dirty="0"/>
              <a:t>Projetos de pesquisa em execução/imediatamente executáveis no território de Manguinhos</a:t>
            </a:r>
          </a:p>
          <a:p>
            <a:r>
              <a:rPr lang="pt-BR" sz="1350" b="1" dirty="0"/>
              <a:t>Aprovados pelo </a:t>
            </a:r>
            <a:r>
              <a:rPr lang="pt-BR" sz="1350" b="1" dirty="0" err="1"/>
              <a:t>Comite</a:t>
            </a:r>
            <a:r>
              <a:rPr lang="pt-BR" sz="1350" b="1" dirty="0"/>
              <a:t> de Ética da ENSP</a:t>
            </a:r>
          </a:p>
          <a:p>
            <a:r>
              <a:rPr lang="pt-BR" sz="1350" b="1" dirty="0"/>
              <a:t>Produtos aplicáveis ao território/estratégia de Saúde da Família</a:t>
            </a:r>
          </a:p>
          <a:p>
            <a:r>
              <a:rPr lang="pt-BR" sz="1350" b="1" dirty="0"/>
              <a:t>Coordenação/participação de equipes da ENSP</a:t>
            </a:r>
          </a:p>
          <a:p>
            <a:endParaRPr lang="pt-BR" sz="1350" b="1" dirty="0"/>
          </a:p>
          <a:p>
            <a:endParaRPr lang="pt-BR" sz="1350" b="1" dirty="0"/>
          </a:p>
        </p:txBody>
      </p:sp>
    </p:spTree>
    <p:extLst>
      <p:ext uri="{BB962C8B-B14F-4D97-AF65-F5344CB8AC3E}">
        <p14:creationId xmlns:p14="http://schemas.microsoft.com/office/powerpoint/2010/main" val="35281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6344" y="1415034"/>
            <a:ext cx="6876288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RESULTADOS alcançados</a:t>
            </a:r>
          </a:p>
          <a:p>
            <a:endParaRPr lang="pt-BR" sz="2400" dirty="0"/>
          </a:p>
          <a:p>
            <a:r>
              <a:rPr lang="pt-BR" sz="1350" b="1" u="sng" dirty="0"/>
              <a:t>Incremento de conhecimentos sobre os problemas de saúde e a atenção básica no território de Manguinhos</a:t>
            </a:r>
          </a:p>
          <a:p>
            <a:endParaRPr lang="pt-BR" sz="1350" b="1" u="sng" dirty="0"/>
          </a:p>
          <a:p>
            <a:r>
              <a:rPr lang="pt-BR" sz="1350" b="1" u="sng" dirty="0"/>
              <a:t>Conclusão de pesquisas e execução de produtos de interesse local</a:t>
            </a:r>
          </a:p>
          <a:p>
            <a:endParaRPr lang="pt-BR" sz="1350" b="1" u="sng" dirty="0"/>
          </a:p>
          <a:p>
            <a:r>
              <a:rPr lang="pt-BR" sz="1350" b="1" u="sng" dirty="0" err="1"/>
              <a:t>Imponderamento</a:t>
            </a:r>
            <a:r>
              <a:rPr lang="pt-BR" sz="1350" b="1" u="sng" dirty="0"/>
              <a:t> dos serviços básicos de saúde na região e contribuições para reforço à Estratégia de Saúde da Família</a:t>
            </a:r>
          </a:p>
          <a:p>
            <a:endParaRPr lang="pt-BR" sz="1350" b="1" u="sng" dirty="0"/>
          </a:p>
          <a:p>
            <a:r>
              <a:rPr lang="pt-BR" sz="1350" b="1" u="sng" dirty="0"/>
              <a:t>Introdução de conteúdos relevantes na formação de profissionais de saúde atuando na atenção básica dentro e fora do território</a:t>
            </a:r>
          </a:p>
          <a:p>
            <a:endParaRPr lang="pt-BR" sz="1350" b="1" u="sng" dirty="0"/>
          </a:p>
          <a:p>
            <a:r>
              <a:rPr lang="pt-BR" sz="1350" b="1" u="sng" dirty="0"/>
              <a:t>Melhorias em programas específicos de atendimento desenvolvidos no CSGSF e clínica Vitor </a:t>
            </a:r>
            <a:r>
              <a:rPr lang="pt-BR" sz="1350" b="1" u="sng" dirty="0" err="1"/>
              <a:t>Valla</a:t>
            </a:r>
            <a:endParaRPr lang="pt-BR" sz="1350" b="1" u="sng" dirty="0"/>
          </a:p>
          <a:p>
            <a:endParaRPr lang="pt-BR" sz="1350" dirty="0"/>
          </a:p>
          <a:p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5295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972027" y="1406367"/>
          <a:ext cx="2857024" cy="285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166" imgH="5667298" progId="AcroExch.Document.11">
                  <p:embed/>
                </p:oleObj>
              </mc:Choice>
              <mc:Fallback>
                <p:oleObj name="Acrobat Document" r:id="rId3" imgW="5667166" imgH="56672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2027" y="1406367"/>
                        <a:ext cx="2857024" cy="2857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3978117" y="2492217"/>
          <a:ext cx="2982754" cy="2982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5667166" imgH="5667298" progId="AcroExch.Document.11">
                  <p:embed/>
                </p:oleObj>
              </mc:Choice>
              <mc:Fallback>
                <p:oleObj name="Acrobat Document" r:id="rId5" imgW="5667166" imgH="56672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8117" y="2492217"/>
                        <a:ext cx="2982754" cy="2982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2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/>
              <a:t>Vice Direção de Ambulatório e Laboratório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139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365220" y="180200"/>
            <a:ext cx="49349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</a:t>
            </a:r>
            <a:r>
              <a:rPr lang="pt-BR" sz="1500" dirty="0"/>
              <a:t>Nacional de Saúde Pública Sergio Arouca</a:t>
            </a:r>
          </a:p>
          <a:p>
            <a:pPr algn="just"/>
            <a:r>
              <a:rPr lang="pt-BR" sz="1500" dirty="0"/>
              <a:t>Vice Direção de Ambulatório e </a:t>
            </a:r>
            <a:r>
              <a:rPr lang="pt-BR" sz="1500" dirty="0" smtClean="0"/>
              <a:t>Laboratório</a:t>
            </a:r>
            <a:endParaRPr lang="pt-BR" sz="15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7158" y="6232588"/>
            <a:ext cx="864399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78" name="AutoShape 2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580" name="AutoShape 4" descr="data:image/png;base64,iVBORw0KGgoAAAANSUhEUgAAALwAAAELCAMAAABULxzgAAAAeFBMVEX///8AAABGRkbl5eW+vr5WVlbIyMhdXV2Xl5f5+fm0tLTv7+99fX1iYmL29vYWFhYcHBwrKytubm6kpKR3d3eLi4uFhYWdnZ1QUFDW1tZoaGjr6+sYGBiurq7Q0NC7u7s4ODje3t4uLi4lJSVISEgMDAw8PDyQkJAAYumlAAAKbElEQVR4nO2d55qqMBCGjR1RdO1lUdFV7/8Oj2TSi5QFspwn3y8lhZcwSSYhkE7Hpt42tIY1qPMrKJGqi46Vk5QQQqsSqboIVU5SXAlCuxLJbn8C/ozQpniqYI5QVD1MUV1QGesNEUJJ9TBFtUJoXzzV6Q1/qB6mqDYIXYunetcUNKwapbi2CN2Lpxq+4ePqYYpqgMpUvck71bgGmoJ6t3moeGf5rillGqmq9XhjnAqnetcUtK6BpqBQqXZj9E71UwNNMaVtHroUTZVazR8w+ifGKGo3COS4j50ARUHz7RF4x33sFCiexVKFBL5XD1RejYFiUDDZDKcq4VZUKmIARWts8heshthNQavpRNDarBxX2DD1DtCiUEN/+UFUg35dYNmKrwzjeM6Z5jJHou6OfMuVRIG6eUw4GCFVLryE8KphZPeYp7uW6D0caNz0DwYKNMtIFJoSIXQrM3fyCxnZERp9TnXjNnZcHp/sX7MNvlCE++VyxqE+GvCUxtrBACAcswONUBPtyUnvE7DX3oZifGj76N06ciuJaP0tPiIoLeKOiWOhE62/9lQDiPCSDq7h4LImUoO+4YzyCHqfYQGJGZMka6zF6cP51JbxCx992FK9IFhtWSJTQdQoMNSrepjYtK3LvFpuDFSXon5padkgR2pFEBXaamaSVVcqlfVsYE4WFzMx364OLYuGnjUAo2F2FQr325zqbLUO6Kwacu7BIdvqAdGnhgMu2dQFd3FIQ9OuOxt88PgAf7DaFFxyQ+PZ2NathJ9K/mQLDButsGC9X7aAmyXZAodOtOOxLbtaRExbN9KtrSZjHS2QC5sV1iPoSjU/NqOvvCBjNwBXjPKOIn8t4smqFjCydUOgAJkwiY9ndSoqF52tkzHJJdkHFsSdl+d4yEC4wTnXvcnqyf23O/TGCarVpxaqFg1N8OBgzT8k21vhG51BuFvhPw3oYIZSftgPxjZVowadigblQUfL6WmF19txojAkczby5QH8OgpFxyxCj8fD0gCNB6PRQGrRlu8je7N3EXTfOakzqXb4OIjM9ssmyjaGVKmEg6T6mHy1nVZxZvbIxG1a8ANDdL/bbT6V8Y5/ZcALZ2BzE7q/w2bp2GhiTY8Ymmg6KcpvVJ9B1gTfo3MT6D5+ydqycyA4MD6yA99q5PGMhbEmsK8fqhL+tEQ16DpU4S9mjAz4rTkVhecTWNXq9BGe39JfwXf/LvwhCuXQKIwOjcOPglDDCJNMeNN4qSfB0+nXL1SJFiZ442x2WAE8bWrizuGyG/9Oq2GUUPiwCfiITHraBmQF9SLsUmtTGzwznGoeVsGcAOuSaocndbaS2UsyumO+Q/3wMGqxunhFBPB8Hqx++HXV8HyQ4eFFeXiLPLyHLyEP7+FLyMN7+BLy8B6+hDy8hy8hD+/hS8jDtxz+lh++xkmnYRa8uI7gsqJaZMDPYxoz3lcN/2AU08ySPxKNDnQVK5MdXlOF8Ko+wTMNOzPliIf38Dng1VdETPCJGb7K+XlFxncUdPgxTzB9a21atxqupwatK1m4FZiynhq/MhGlIVv2HG8UspVlf+J19TyipgJPi8/kn8PXuYqItO10XU3vu33w3K5m7YPnNj7y8A3Jw7uSh3clD+9KHt6VPLwreXhX8vCu5OFdycO7kod3JQ/vSh7elTy8K3l4V1LhWzjF3Y+isNPZXbvdefvgU4XC244evn55eFf6T+CjTtRtKzx+m3DWSvg7eZc/8xsgf0oA/xPJ/1sFzxdttNq38fBNycO7kod3JQ/vSh7elTy8K3l4V/LwruThXem/gm/hFDcMwIfj3e7aPvif0WgfCp+VaxV8qlbPVXr4ZiXCt9rmD62FT1826rUUHt5MpF9BbBc8myZuYSfFYVvoHvwnjpmHb0oe3pU8vCt5eFfy8K7k4V3Jw7uSh3el/xC+6D7njvQjj79hd7qmtpP8rWDjoRuhJRN+jW4c/BuRTY/wRgdk455FVpo/I7oHTJ/vlNGS6pqKbnTCZol/XBMVUKLCN7R/ajVay/Da/m5/WpEM35LPgFEN2gy/9/COROHhmVR86rVIIfg3J+2Tjy3S2cM7Usvh1S+FtkjnzrTbVl0b2hLey8vLy8vLy8vLy8vLy8vLy8vLy6sGhae3Pi0SwRGiDxGq1MSgIQ2IZYr+kuzodFsbH8OF8QA2GkLPl/hcfajkfz4pALG8IWCcHrLSEb63AtPs9z4Nwb/Ezb1WUpy5tplXNJUz4fhH7QxPvjwJ/5fvJT6UXo95ry/gs8HjncDmMvzpqsbqyrdlqGXD9k5afgCA88hZZcEPCsIbN4IT78vFEP76AI+6jcGfSMh+dUiSw458eu7Bz0n3BNvvLof+itIOBfj77SvV7U7PsioBD5/XlM0m7ASSNPgnjsafphxuUi70LAMaP4AH1HMBnleBBAK/s+EVrICsWKEVBuBNTZsIH/MbQrWXsoG6uhHCJ/jIhMOLj5Egv0M2vKJYPk0+eBzpJofj23+H37Ct31EKX/Nbo8HDnq5xUfizUoa54KEyKiuiICew6rEhlx4/psPjO7UqCA9FdOcBueDxA1ttG0hsOGv886oaTaoFy0CHH5eBh8Za6OBywQtlLAisOv0FRaLuVhmFbwVm+HUJszlqGHngE3NmESuIoWD+Junwd34kLzyYprR+NWDFZ4fHJt/VYyxoSazkepQNHwtXmxMeOvCldAzg96KOKjxewis3JVgzeu/x6tKXHkGC5/W9B0usJkXgoZd8yvkaetirCo/ZthamMf3xYUEyDn9C0fw8YQNmtiQyHzz0y4ovngceF5TalnRIe5fCH/PAy/pmXlsueFigoi6XMMDf8sKvfwG/ZyB54MHONCcc4KdbQS8VHtfztYUpZWa3ID88R8kBD52kvvQ20G+RmCmGx43JQI+Be6kLvTpDjZbgp2S3790GnDpqwNnwCf5vaO7ytPPYEfjSY+Ck6UsQsWBtVnhhJ2IYk+VwibGIx2oo4Dzw0Eyd1AgJyzMxRtigxwPcTgwvdo14QfBSPY8FHlZSmtaa53IPHkJBcWFjufJM1PqERywHIzwuerJu/4tFozpJ8OBtG19QyAW/NZoFTgnVdGSIEHLD1uBxd0l6nJF24UNWKh3qwpt7wFzwialkx4Kt9A0RNryWafCJcLG4ZKTmADfBpP7Dl2Asrke+wUhXNzvIlTYxDy3CQbgeDR77+mQYCBcu2A3csonw2+bz5YOHohfPQCY6aEUD91hoUWCo8uh8gCdnBYJv1vOTL79A4JXbXml4+nrJlPzvkVc3eK9KXqNZQuEnpFsSZw9E+JPIRPJe4b8Ree0MOnQ4zXG1k0Vrb054tvr1utxslnT+SXBQgzk59hjMBvQ3dSk0eLCGk5J08XzSeREy1tMmukC0t88Lb5iykz2G8K6FM3dIg4c6QqtIomdNzvs0w1NHwQ7/kOGVqUrE/HFW9url8elIHR57COzGJQs55Y32dxb47JIXSwDK9iVm8NLTnAdC+FgIP2rwkBXveXZCSu4td26f4YvpsE6HEovu1LIQOYx/vh5o/lwWX6hMsn5O871z9g+sCa0yjVys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spaço Reservado para Texto 2"/>
          <p:cNvSpPr>
            <a:spLocks noGrp="1"/>
          </p:cNvSpPr>
          <p:nvPr/>
        </p:nvSpPr>
        <p:spPr bwMode="auto">
          <a:xfrm>
            <a:off x="0" y="1714488"/>
            <a:ext cx="8956035" cy="407196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dirty="0"/>
              <a:t>Ambulatórios e </a:t>
            </a:r>
            <a:r>
              <a:rPr lang="pt-BR" sz="2800" b="1" dirty="0" smtClean="0"/>
              <a:t>Laboratórios /ENSP</a:t>
            </a:r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/>
              <a:t>Campo da saúde e ambiente </a:t>
            </a:r>
          </a:p>
          <a:p>
            <a:pPr marL="0" indent="0">
              <a:buNone/>
            </a:pPr>
            <a:r>
              <a:rPr lang="pt-BR" sz="2800" b="1" dirty="0" smtClean="0"/>
              <a:t>Atuação </a:t>
            </a:r>
            <a:r>
              <a:rPr lang="pt-BR" sz="2800" b="1" dirty="0"/>
              <a:t>estratégica para o </a:t>
            </a:r>
            <a:r>
              <a:rPr lang="pt-BR" sz="2800" b="1" dirty="0" smtClean="0"/>
              <a:t>SUS</a:t>
            </a:r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b="1" i="1" dirty="0" smtClean="0"/>
              <a:t>espaço </a:t>
            </a:r>
            <a:r>
              <a:rPr lang="pt-BR" sz="2800" b="1" i="1" dirty="0"/>
              <a:t>privilegiado para o ensino e pesquisa na </a:t>
            </a:r>
            <a:r>
              <a:rPr lang="pt-BR" sz="2800" b="1" i="1" dirty="0" smtClean="0"/>
              <a:t>ENSP</a:t>
            </a:r>
          </a:p>
        </p:txBody>
      </p:sp>
    </p:spTree>
    <p:extLst>
      <p:ext uri="{BB962C8B-B14F-4D97-AF65-F5344CB8AC3E}">
        <p14:creationId xmlns:p14="http://schemas.microsoft.com/office/powerpoint/2010/main" val="17941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/>
              <a:t>Fundação Oswaldo Cruz</a:t>
            </a:r>
          </a:p>
          <a:p>
            <a:pPr algn="just"/>
            <a:r>
              <a:rPr lang="pt-BR" sz="1500"/>
              <a:t>Escola Nacional de Saúde Pública Sergio Arouca</a:t>
            </a:r>
          </a:p>
          <a:p>
            <a:pPr algn="just"/>
            <a:r>
              <a:rPr lang="pt-BR" sz="1500"/>
              <a:t>Vice Direção de Ambulatório e Laboratório</a:t>
            </a:r>
            <a:endParaRPr lang="pt-BR" sz="1500" dirty="0"/>
          </a:p>
        </p:txBody>
      </p:sp>
      <p:sp>
        <p:nvSpPr>
          <p:cNvPr id="2" name="Retângulo 1"/>
          <p:cNvSpPr/>
          <p:nvPr/>
        </p:nvSpPr>
        <p:spPr>
          <a:xfrm>
            <a:off x="683568" y="1484783"/>
            <a:ext cx="817946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Histórico: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 – Assembleia que aprovou a 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constituição da </a:t>
            </a: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 - Direção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Serviços Ambulatoriais e Laboratoriais. </a:t>
            </a:r>
            <a:endParaRPr lang="pt-B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2010 -2011-2012- Coordenação de Serviços Ambulatoriais e Laboratoriais</a:t>
            </a: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2013- Sala de situação</a:t>
            </a:r>
          </a:p>
          <a:p>
            <a:endParaRPr lang="pt-BR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Nov. 2013 </a:t>
            </a:r>
            <a:r>
              <a:rPr lang="pt-BR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600" dirty="0" smtClean="0"/>
              <a:t>Portaria </a:t>
            </a:r>
            <a:r>
              <a:rPr lang="pt-BR" sz="1600" dirty="0"/>
              <a:t>GD-ENSP 081/2013</a:t>
            </a:r>
            <a:r>
              <a:rPr lang="pt-BR" sz="1600" dirty="0" smtClean="0"/>
              <a:t>, </a:t>
            </a:r>
            <a:r>
              <a:rPr lang="pt-BR" sz="1600" dirty="0"/>
              <a:t>amplia o escopo de atuação da coordenação, </a:t>
            </a:r>
            <a:r>
              <a:rPr lang="pt-BR" sz="1600" dirty="0" smtClean="0"/>
              <a:t>e </a:t>
            </a:r>
            <a:r>
              <a:rPr lang="pt-BR" sz="1600" dirty="0"/>
              <a:t>avança com a estruturação da </a:t>
            </a:r>
            <a:r>
              <a:rPr lang="pt-BR" sz="1600" dirty="0" err="1" smtClean="0"/>
              <a:t>vice-direção</a:t>
            </a:r>
            <a:r>
              <a:rPr lang="pt-BR" sz="1600" dirty="0" smtClean="0"/>
              <a:t> </a:t>
            </a:r>
            <a:r>
              <a:rPr lang="pt-BR" sz="1600" b="1" dirty="0">
                <a:solidFill>
                  <a:srgbClr val="FF0000"/>
                </a:solidFill>
              </a:rPr>
              <a:t>como </a:t>
            </a:r>
            <a:r>
              <a:rPr lang="pt-BR" sz="1600" b="1" dirty="0" smtClean="0">
                <a:solidFill>
                  <a:srgbClr val="FF0000"/>
                </a:solidFill>
              </a:rPr>
              <a:t>meta. </a:t>
            </a:r>
          </a:p>
          <a:p>
            <a:pPr algn="just"/>
            <a:r>
              <a:rPr lang="pt-BR" sz="1600" dirty="0" smtClean="0"/>
              <a:t>                 Elaboração da </a:t>
            </a:r>
            <a:r>
              <a:rPr lang="pt-BR" sz="1600" dirty="0"/>
              <a:t>proposta de estrutura organizacional e governança para a nova </a:t>
            </a:r>
            <a:r>
              <a:rPr lang="pt-BR" sz="1600" dirty="0" smtClean="0"/>
              <a:t>vice direção.</a:t>
            </a:r>
          </a:p>
          <a:p>
            <a:endParaRPr lang="pt-BR" sz="1600" dirty="0" smtClean="0"/>
          </a:p>
          <a:p>
            <a:r>
              <a:rPr lang="pt-BR" sz="1600" b="1" dirty="0" err="1" smtClean="0"/>
              <a:t>Jun</a:t>
            </a:r>
            <a:r>
              <a:rPr lang="pt-BR" sz="1600" b="1" dirty="0" smtClean="0"/>
              <a:t>- </a:t>
            </a:r>
            <a:r>
              <a:rPr lang="pt-BR" sz="1600" b="1" dirty="0" err="1" smtClean="0"/>
              <a:t>Jul</a:t>
            </a:r>
            <a:r>
              <a:rPr lang="pt-BR" sz="1600" b="1" dirty="0" smtClean="0"/>
              <a:t> 2015-   </a:t>
            </a:r>
            <a:r>
              <a:rPr lang="pt-BR" sz="1600" dirty="0" smtClean="0"/>
              <a:t>Assembleia aprova o novo Regimento Interno da Escola  e  </a:t>
            </a:r>
            <a:r>
              <a:rPr lang="pt-BR" sz="1600" b="1" dirty="0" smtClean="0">
                <a:solidFill>
                  <a:srgbClr val="FF0000"/>
                </a:solidFill>
              </a:rPr>
              <a:t>a criação </a:t>
            </a:r>
            <a:r>
              <a:rPr lang="pt-BR" sz="1600" b="1" dirty="0">
                <a:solidFill>
                  <a:srgbClr val="FF0000"/>
                </a:solidFill>
              </a:rPr>
              <a:t>da Vice </a:t>
            </a:r>
            <a:r>
              <a:rPr lang="pt-BR" sz="1600" b="1" dirty="0" smtClean="0">
                <a:solidFill>
                  <a:srgbClr val="FF0000"/>
                </a:solidFill>
              </a:rPr>
              <a:t>Direção de Ambulatório e Laboratório.</a:t>
            </a:r>
            <a:endParaRPr lang="pt-BR" sz="1600" b="1" dirty="0">
              <a:solidFill>
                <a:srgbClr val="FF0000"/>
              </a:solidFill>
            </a:endParaRPr>
          </a:p>
          <a:p>
            <a:endParaRPr lang="pt-BR" sz="1600" b="1" dirty="0"/>
          </a:p>
          <a:p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5583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00002" y="6643710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0" y="1571612"/>
            <a:ext cx="8643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i="1" dirty="0" smtClean="0"/>
          </a:p>
          <a:p>
            <a:r>
              <a:rPr lang="pt-BR" dirty="0" smtClean="0"/>
              <a:t>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REGIMENTO INTERNO  -</a:t>
            </a:r>
          </a:p>
          <a:p>
            <a:pPr marL="1257300" lvl="2" indent="-342900">
              <a:lnSpc>
                <a:spcPct val="150000"/>
              </a:lnSpc>
            </a:pPr>
            <a:r>
              <a:rPr lang="pt-BR" dirty="0" smtClean="0"/>
              <a:t> VICE DIREÇÃO SERVIÇOS AMBULATORIAIS E LABORATORIAIS</a:t>
            </a: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Fundação Oswaldo Cruz</a:t>
            </a:r>
          </a:p>
          <a:p>
            <a:pPr algn="just"/>
            <a:r>
              <a:rPr lang="pt-BR" sz="1500" dirty="0" smtClean="0"/>
              <a:t>Escola Nacional de Saúde Pública Sergio Arouca</a:t>
            </a:r>
          </a:p>
          <a:p>
            <a:pPr algn="just"/>
            <a:r>
              <a:rPr lang="pt-BR" sz="1500" dirty="0" smtClean="0"/>
              <a:t>Vice Direção de Ambulatório e Laboratório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5720" y="3071810"/>
            <a:ext cx="8626294" cy="3388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</a:rPr>
              <a:t>Reuniões Ambulatórios</a:t>
            </a:r>
            <a:r>
              <a:rPr lang="pt-BR" sz="1900" dirty="0">
                <a:solidFill>
                  <a:schemeClr val="tx1"/>
                </a:solidFill>
              </a:rPr>
              <a:t>, coordenações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</a:rPr>
              <a:t>Reuniões com Laboratórios : Coordenações </a:t>
            </a:r>
            <a:r>
              <a:rPr lang="pt-BR" sz="1900" dirty="0">
                <a:solidFill>
                  <a:schemeClr val="tx1"/>
                </a:solidFill>
              </a:rPr>
              <a:t>e </a:t>
            </a:r>
            <a:r>
              <a:rPr lang="pt-BR" sz="1900" dirty="0" smtClean="0">
                <a:solidFill>
                  <a:schemeClr val="tx1"/>
                </a:solidFill>
              </a:rPr>
              <a:t>GT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</a:rPr>
              <a:t>Reuniões com áreas /setores Biossegurança</a:t>
            </a:r>
            <a:r>
              <a:rPr lang="pt-BR" sz="1900" dirty="0">
                <a:solidFill>
                  <a:schemeClr val="tx1"/>
                </a:solidFill>
              </a:rPr>
              <a:t>, Gestão Sustentável e </a:t>
            </a:r>
            <a:r>
              <a:rPr lang="pt-BR" sz="1900" dirty="0" smtClean="0">
                <a:solidFill>
                  <a:schemeClr val="tx1"/>
                </a:solidFill>
              </a:rPr>
              <a:t>Qualidade</a:t>
            </a:r>
            <a:endParaRPr lang="pt-BR" sz="19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</a:rPr>
              <a:t>GT  </a:t>
            </a:r>
            <a:r>
              <a:rPr lang="pt-BR" sz="1900" dirty="0">
                <a:solidFill>
                  <a:schemeClr val="tx1"/>
                </a:solidFill>
              </a:rPr>
              <a:t>Regimento Interno – </a:t>
            </a:r>
            <a:r>
              <a:rPr lang="pt-BR" sz="1900" dirty="0" smtClean="0">
                <a:solidFill>
                  <a:schemeClr val="tx1"/>
                </a:solidFill>
              </a:rPr>
              <a:t> CD /ENSP – </a:t>
            </a:r>
            <a:endParaRPr lang="pt-BR" sz="19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solidFill>
                  <a:schemeClr val="tx1"/>
                </a:solidFill>
              </a:rPr>
              <a:t>CD/ENSP – DEPARTAMENTOS/CENTROS/NÚCLEOS e    Assembleia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2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/>
              <a:t>Fundação Oswaldo Cruz</a:t>
            </a:r>
          </a:p>
          <a:p>
            <a:pPr algn="just"/>
            <a:r>
              <a:rPr lang="pt-BR" sz="1500"/>
              <a:t>Escola Nacional de Saúde Pública Sergio Arouca</a:t>
            </a:r>
          </a:p>
          <a:p>
            <a:pPr algn="just"/>
            <a:r>
              <a:rPr lang="pt-BR" sz="1500"/>
              <a:t>Vice Direção de Ambulatório e Laboratório</a:t>
            </a:r>
            <a:endParaRPr lang="pt-BR" sz="1500" dirty="0"/>
          </a:p>
        </p:txBody>
      </p:sp>
      <p:sp>
        <p:nvSpPr>
          <p:cNvPr id="2" name="Retângulo 1"/>
          <p:cNvSpPr/>
          <p:nvPr/>
        </p:nvSpPr>
        <p:spPr>
          <a:xfrm>
            <a:off x="683568" y="1484783"/>
            <a:ext cx="8179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b="1" dirty="0"/>
          </a:p>
          <a:p>
            <a:endParaRPr lang="pt-BR" sz="1600" b="1" dirty="0"/>
          </a:p>
        </p:txBody>
      </p:sp>
      <p:sp>
        <p:nvSpPr>
          <p:cNvPr id="3" name="Retângulo 2"/>
          <p:cNvSpPr/>
          <p:nvPr/>
        </p:nvSpPr>
        <p:spPr>
          <a:xfrm>
            <a:off x="539552" y="2665316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Antiga </a:t>
            </a:r>
            <a:r>
              <a:rPr lang="pt-BR" dirty="0"/>
              <a:t>reivindicação de profissionais da ENSP, a VDAL dá mais visibilidade e sustentação ao campo da assistência e da área laboratorial e fortalece a área da vigilância em saúde na Escola. Sua estrutura acumula o processo de trabalho da antiga Coordenação de Serviços, reorganizando sua dinâmica de funcionamento por meio da criação de instâncias especificas para construir uma política integrada das áreas ambulatorial e laboratorial, que são as Coordenações de Ambulatório e de </a:t>
            </a:r>
            <a:r>
              <a:rPr lang="pt-BR" dirty="0" smtClean="0"/>
              <a:t>Laboratório.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3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563734" y="1433075"/>
            <a:ext cx="82308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Papel da </a:t>
            </a:r>
            <a:r>
              <a:rPr lang="pt-BR" b="1" dirty="0" smtClean="0"/>
              <a:t>Vice Direção:</a:t>
            </a:r>
          </a:p>
          <a:p>
            <a:pPr algn="just">
              <a:lnSpc>
                <a:spcPct val="150000"/>
              </a:lnSpc>
            </a:pPr>
            <a:r>
              <a:rPr lang="pt-BR" b="1" dirty="0" smtClean="0"/>
              <a:t>Formular </a:t>
            </a:r>
            <a:r>
              <a:rPr lang="pt-BR" b="1" dirty="0"/>
              <a:t>e coordenar diretrizes institucionais integradas </a:t>
            </a:r>
            <a:r>
              <a:rPr lang="pt-BR" b="1" dirty="0" smtClean="0"/>
              <a:t>aos  Departamentos e Centros e promover a articulação entre os diversos setores, com vistas a assegurar o caráter estratégico dos ambulatórios e laboratórios na área da vigilância, atenção à saúde, promoção à saúde, com permanente sintonia com o campo do ensino e pesquisa.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/>
              <a:t>GT Laboratório – Ambulatório – </a:t>
            </a:r>
            <a:r>
              <a:rPr lang="pt-BR" sz="2000" b="1" i="1" dirty="0" smtClean="0">
                <a:solidFill>
                  <a:srgbClr val="FF0000"/>
                </a:solidFill>
              </a:rPr>
              <a:t>Colegiado da VDAL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pt-BR" sz="2000" dirty="0" smtClean="0">
                <a:solidFill>
                  <a:srgbClr val="FF0000"/>
                </a:solidFill>
              </a:rPr>
              <a:t>Caráter </a:t>
            </a:r>
            <a:r>
              <a:rPr lang="pt-BR" sz="2000" dirty="0">
                <a:solidFill>
                  <a:srgbClr val="FF0000"/>
                </a:solidFill>
              </a:rPr>
              <a:t>propositivo e </a:t>
            </a:r>
            <a:r>
              <a:rPr lang="pt-BR" sz="2000" dirty="0" smtClean="0">
                <a:solidFill>
                  <a:srgbClr val="FF0000"/>
                </a:solidFill>
              </a:rPr>
              <a:t>deliberativo – capilaridade na formulação das decisões e integração com a qualidade, biossegurança e serviço de gestão sustentável</a:t>
            </a:r>
            <a:endParaRPr lang="pt-BR" sz="20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2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Fundação Oswaldo Cruz</a:t>
            </a:r>
          </a:p>
          <a:p>
            <a:pPr algn="just"/>
            <a:r>
              <a:rPr lang="pt-BR" sz="1500" dirty="0"/>
              <a:t>Escola Nacional de Saúde Pública Sergio Arouca</a:t>
            </a:r>
          </a:p>
          <a:p>
            <a:pPr algn="just"/>
            <a:r>
              <a:rPr lang="pt-BR" sz="1500" dirty="0"/>
              <a:t>Vice Direção de Ambulatório e Laboratório</a:t>
            </a:r>
          </a:p>
        </p:txBody>
      </p:sp>
    </p:spTree>
    <p:extLst>
      <p:ext uri="{BB962C8B-B14F-4D97-AF65-F5344CB8AC3E}">
        <p14:creationId xmlns:p14="http://schemas.microsoft.com/office/powerpoint/2010/main" val="40227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58" y="0"/>
            <a:ext cx="8643998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2479"/>
            <a:ext cx="1079500" cy="107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357158" y="1142984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57158" y="6142056"/>
            <a:ext cx="8643998" cy="1588"/>
          </a:xfrm>
          <a:prstGeom prst="line">
            <a:avLst/>
          </a:prstGeom>
          <a:ln w="63500">
            <a:solidFill>
              <a:srgbClr val="83C937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74196" y="1380334"/>
            <a:ext cx="823084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Competências da Vice Direção: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/>
              <a:t>Estimular </a:t>
            </a:r>
            <a:r>
              <a:rPr lang="pt-BR" sz="1400" dirty="0"/>
              <a:t>e promover a qualificação dos serviços ambulatoriais e laboratoriais para garantir competência técnica, e ao alcance designações de referências nacionais e/ou internacionais e certificações, quando pertinente</a:t>
            </a:r>
            <a:r>
              <a:rPr lang="pt-BR" sz="1400" dirty="0" smtClean="0"/>
              <a:t>;</a:t>
            </a:r>
          </a:p>
          <a:p>
            <a:pPr algn="just">
              <a:lnSpc>
                <a:spcPct val="150000"/>
              </a:lnSpc>
            </a:pPr>
            <a:endParaRPr lang="pt-BR" sz="1400" dirty="0"/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Calibri" panose="020F0502020204030204" pitchFamily="34" charset="0"/>
              </a:rPr>
              <a:t>Assegurar </a:t>
            </a:r>
            <a:r>
              <a:rPr lang="pt-BR" sz="1400" dirty="0">
                <a:latin typeface="Calibri" panose="020F0502020204030204" pitchFamily="34" charset="0"/>
              </a:rPr>
              <a:t>o desenvolvimento e cumprimento das metas institucionais relativas à gestão ambiental, da qualidade e da biossegurança nas atividades desenvolvidas no âmbito dos ambulatórios e laboratórios da </a:t>
            </a:r>
            <a:r>
              <a:rPr lang="pt-BR" sz="1400" dirty="0" smtClean="0">
                <a:latin typeface="Calibri" panose="020F0502020204030204" pitchFamily="34" charset="0"/>
              </a:rPr>
              <a:t>ENSP;</a:t>
            </a:r>
          </a:p>
          <a:p>
            <a:pPr>
              <a:buFont typeface="Wingdings" pitchFamily="2" charset="2"/>
              <a:buChar char="v"/>
            </a:pPr>
            <a:endParaRPr lang="pt-BR" sz="1400" dirty="0"/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Calibri" panose="020F0502020204030204" pitchFamily="34" charset="0"/>
              </a:rPr>
              <a:t>Incentivar </a:t>
            </a:r>
            <a:r>
              <a:rPr lang="pt-BR" sz="1400" dirty="0">
                <a:latin typeface="Calibri" panose="020F0502020204030204" pitchFamily="34" charset="0"/>
              </a:rPr>
              <a:t>a capacitação continuada para os profissionais que trabalham em ambulatórios e laboratórios da </a:t>
            </a:r>
            <a:r>
              <a:rPr lang="pt-BR" sz="1400" dirty="0" smtClean="0">
                <a:latin typeface="Calibri" panose="020F0502020204030204" pitchFamily="34" charset="0"/>
              </a:rPr>
              <a:t>ENSP;</a:t>
            </a:r>
            <a:endParaRPr lang="pt-BR" sz="1400" b="1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Calibri" panose="020F0502020204030204" pitchFamily="34" charset="0"/>
              </a:rPr>
              <a:t>Implementar </a:t>
            </a:r>
            <a:r>
              <a:rPr lang="pt-BR" sz="1400" b="1" dirty="0">
                <a:latin typeface="Calibri" panose="020F0502020204030204" pitchFamily="34" charset="0"/>
              </a:rPr>
              <a:t>e monitorar as ações de uso e destino de material biológico; </a:t>
            </a:r>
            <a:endParaRPr lang="pt-BR" sz="1400" b="1" dirty="0" smtClean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400" b="1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400" b="1" dirty="0" smtClean="0">
                <a:latin typeface="Calibri" panose="020F0502020204030204" pitchFamily="34" charset="0"/>
              </a:rPr>
              <a:t>Implementar </a:t>
            </a:r>
            <a:r>
              <a:rPr lang="pt-BR" sz="1400" b="1" dirty="0">
                <a:latin typeface="Calibri" panose="020F0502020204030204" pitchFamily="34" charset="0"/>
              </a:rPr>
              <a:t>e monitorar as ações de uso e destino das coleções biológicas, do </a:t>
            </a:r>
            <a:r>
              <a:rPr lang="pt-BR" sz="1400" b="1" dirty="0" err="1">
                <a:latin typeface="Calibri" panose="020F0502020204030204" pitchFamily="34" charset="0"/>
              </a:rPr>
              <a:t>biobanco</a:t>
            </a:r>
            <a:r>
              <a:rPr lang="pt-BR" sz="1400" b="1" dirty="0">
                <a:latin typeface="Calibri" panose="020F0502020204030204" pitchFamily="34" charset="0"/>
              </a:rPr>
              <a:t> e </a:t>
            </a:r>
            <a:r>
              <a:rPr lang="pt-BR" sz="1400" b="1" dirty="0" err="1" smtClean="0">
                <a:latin typeface="Calibri" panose="020F0502020204030204" pitchFamily="34" charset="0"/>
              </a:rPr>
              <a:t>biorepositório</a:t>
            </a:r>
            <a:endParaRPr lang="pt-BR" sz="1400" b="1" dirty="0">
              <a:latin typeface="Calibri" panose="020F0502020204030204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80248"/>
            <a:ext cx="647692" cy="9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285852" y="215278"/>
            <a:ext cx="4786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/>
              <a:t>Fundação Oswaldo Cruz</a:t>
            </a:r>
          </a:p>
          <a:p>
            <a:pPr algn="just"/>
            <a:r>
              <a:rPr lang="pt-BR" sz="1500"/>
              <a:t>Escola Nacional de Saúde Pública Sergio Arouca</a:t>
            </a:r>
          </a:p>
          <a:p>
            <a:pPr algn="just"/>
            <a:r>
              <a:rPr lang="pt-BR" sz="1500"/>
              <a:t>Vice Direção de Ambulatório e Laboratório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1499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3076</TotalTime>
  <Words>3458</Words>
  <Application>Microsoft Office PowerPoint</Application>
  <PresentationFormat>Apresentação na tela (4:3)</PresentationFormat>
  <Paragraphs>565</Paragraphs>
  <Slides>37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8" baseType="lpstr">
      <vt:lpstr>Arial</vt:lpstr>
      <vt:lpstr>Arial Black</vt:lpstr>
      <vt:lpstr>Brush Script MT</vt:lpstr>
      <vt:lpstr>Calibri</vt:lpstr>
      <vt:lpstr>Rockwell</vt:lpstr>
      <vt:lpstr>Times New Roman</vt:lpstr>
      <vt:lpstr>Trebuchet MS</vt:lpstr>
      <vt:lpstr>Wingdings</vt:lpstr>
      <vt:lpstr>Wingdings 3</vt:lpstr>
      <vt:lpstr>Facetado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 de extensão da ENSP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CD ENSP</cp:lastModifiedBy>
  <cp:revision>500</cp:revision>
  <dcterms:created xsi:type="dcterms:W3CDTF">2014-11-13T23:41:12Z</dcterms:created>
  <dcterms:modified xsi:type="dcterms:W3CDTF">2017-03-23T17:03:58Z</dcterms:modified>
</cp:coreProperties>
</file>