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480" r:id="rId2"/>
    <p:sldId id="391" r:id="rId3"/>
    <p:sldId id="426" r:id="rId4"/>
    <p:sldId id="396" r:id="rId5"/>
    <p:sldId id="447" r:id="rId6"/>
    <p:sldId id="393" r:id="rId7"/>
    <p:sldId id="394" r:id="rId8"/>
    <p:sldId id="406" r:id="rId9"/>
    <p:sldId id="427" r:id="rId10"/>
    <p:sldId id="428" r:id="rId11"/>
    <p:sldId id="432" r:id="rId12"/>
    <p:sldId id="431" r:id="rId13"/>
    <p:sldId id="402" r:id="rId14"/>
    <p:sldId id="443" r:id="rId15"/>
    <p:sldId id="444" r:id="rId16"/>
    <p:sldId id="445" r:id="rId17"/>
    <p:sldId id="446" r:id="rId18"/>
    <p:sldId id="423" r:id="rId19"/>
    <p:sldId id="455" r:id="rId20"/>
    <p:sldId id="425" r:id="rId21"/>
    <p:sldId id="474" r:id="rId22"/>
    <p:sldId id="471" r:id="rId23"/>
    <p:sldId id="413" r:id="rId24"/>
    <p:sldId id="475" r:id="rId25"/>
    <p:sldId id="478" r:id="rId26"/>
    <p:sldId id="479" r:id="rId27"/>
    <p:sldId id="481" r:id="rId28"/>
    <p:sldId id="482" r:id="rId29"/>
    <p:sldId id="483" r:id="rId30"/>
    <p:sldId id="484" r:id="rId31"/>
    <p:sldId id="485" r:id="rId32"/>
    <p:sldId id="486" r:id="rId33"/>
    <p:sldId id="488" r:id="rId34"/>
    <p:sldId id="489" r:id="rId35"/>
    <p:sldId id="441" r:id="rId36"/>
    <p:sldId id="437" r:id="rId37"/>
    <p:sldId id="438" r:id="rId38"/>
    <p:sldId id="440" r:id="rId39"/>
    <p:sldId id="453" r:id="rId40"/>
    <p:sldId id="47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801" autoAdjust="0"/>
  </p:normalViewPr>
  <p:slideViewPr>
    <p:cSldViewPr snapToGrid="0">
      <p:cViewPr varScale="1">
        <p:scale>
          <a:sx n="67" d="100"/>
          <a:sy n="67" d="100"/>
        </p:scale>
        <p:origin x="1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FIOCRUZ/ENSP/VDPI - Produção artigos, livros e capítulos de livros</a:t>
            </a:r>
            <a:r>
              <a:rPr lang="pt-BR" baseline="0"/>
              <a:t> - 2014 a 2016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'producao-2014-2016 (anual)'!$A$4</c:f>
              <c:strCache>
                <c:ptCount val="1"/>
                <c:pt idx="0">
                  <c:v>Artigos completos publicados em periódicos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268101862861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56096726264397E-2"/>
                  <c:y val="-2.53620372572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'producao-2014-2016 (245)'!$B$3:$D$3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'producao-2014-2016 (anual)'!$B$4:$D$4</c:f>
              <c:numCache>
                <c:formatCode>General</c:formatCode>
                <c:ptCount val="3"/>
                <c:pt idx="0">
                  <c:v>363</c:v>
                </c:pt>
                <c:pt idx="1">
                  <c:v>301</c:v>
                </c:pt>
                <c:pt idx="2">
                  <c:v>340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'producao-2014-2016 (anual)'!$A$5</c:f>
              <c:strCache>
                <c:ptCount val="1"/>
                <c:pt idx="0">
                  <c:v>Livros publicados/organizados ou edições 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747554036200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87804265927247E-2"/>
                  <c:y val="-2.958904346677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439023611180126E-2"/>
                  <c:y val="-2.3248534152462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'producao-2014-2016 (245)'!$B$3:$D$3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'producao-2014-2016 (anual)'!$B$5:$D$5</c:f>
              <c:numCache>
                <c:formatCode>General</c:formatCode>
                <c:ptCount val="3"/>
                <c:pt idx="0">
                  <c:v>24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'producao-2014-2016 (anual)'!$A$6</c:f>
              <c:strCache>
                <c:ptCount val="1"/>
                <c:pt idx="0">
                  <c:v>Capítulos de livros publicados </c:v>
                </c:pt>
              </c:strCache>
            </c:strRef>
          </c:tx>
          <c:dLbls>
            <c:dLbl>
              <c:idx val="0"/>
              <c:layout>
                <c:manualLayout>
                  <c:x val="-6.5853655754214736E-3"/>
                  <c:y val="-3.170254657154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121950496095828E-2"/>
                  <c:y val="-2.958904346677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'producao-2014-2016 (245)'!$B$3:$D$3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'producao-2014-2016 (anual)'!$B$6:$D$6</c:f>
              <c:numCache>
                <c:formatCode>General</c:formatCode>
                <c:ptCount val="3"/>
                <c:pt idx="0">
                  <c:v>75</c:v>
                </c:pt>
                <c:pt idx="1">
                  <c:v>67</c:v>
                </c:pt>
                <c:pt idx="2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048368"/>
        <c:axId val="212375032"/>
      </c:lineChart>
      <c:catAx>
        <c:axId val="24904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 sz="1200"/>
                </a:pPr>
                <a:r>
                  <a:rPr lang="pt-BR" sz="1200" b="0"/>
                  <a:t>Fonte: VDPI</a:t>
                </a:r>
              </a:p>
              <a:p>
                <a:pPr algn="l">
                  <a:defRPr sz="1200"/>
                </a:pPr>
                <a:r>
                  <a:rPr lang="pt-BR" sz="1200"/>
                  <a:t>Nota: (*)    Número de pesquisadores: 2014=294; 2015=272; 2016=245;,</a:t>
                </a:r>
                <a:r>
                  <a:rPr lang="pt-BR" sz="1200" baseline="0"/>
                  <a:t> e</a:t>
                </a:r>
                <a:r>
                  <a:rPr lang="pt-BR" sz="1200"/>
                  <a:t> </a:t>
                </a:r>
              </a:p>
              <a:p>
                <a:pPr algn="l">
                  <a:defRPr sz="1200"/>
                </a:pPr>
                <a:r>
                  <a:rPr lang="pt-BR" sz="1200"/>
                  <a:t>          (**)  Perído de extração: 2014=janeiro 2015; 2015=janeiro 2016, e 2017=janeiro 2016 </a:t>
                </a:r>
              </a:p>
            </c:rich>
          </c:tx>
          <c:layout>
            <c:manualLayout>
              <c:xMode val="edge"/>
              <c:yMode val="edge"/>
              <c:x val="6.5360012602419335E-3"/>
              <c:y val="0.928323620926742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212375032"/>
        <c:crosses val="autoZero"/>
        <c:auto val="1"/>
        <c:lblAlgn val="ctr"/>
        <c:lblOffset val="100"/>
        <c:noMultiLvlLbl val="0"/>
      </c:catAx>
      <c:valAx>
        <c:axId val="212375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pt-BR" sz="1200" b="1"/>
                  <a:t>Número de artigos, livros e capítulos de livros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4904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926864174398082E-2"/>
          <c:y val="0.85521754853277121"/>
          <c:w val="0.8999999274054199"/>
          <c:h val="4.3334302438300304E-2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C52F8-052C-4846-917F-0B73D66D1344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53666-17F8-4A7E-87A1-4D60CFF698B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5"/>
          <p:cNvSpPr/>
          <p:nvPr/>
        </p:nvSpPr>
        <p:spPr>
          <a:xfrm rot="5400000">
            <a:off x="-315119" y="315119"/>
            <a:ext cx="4814888" cy="41846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8"/>
          <p:cNvSpPr/>
          <p:nvPr/>
        </p:nvSpPr>
        <p:spPr>
          <a:xfrm rot="5400000">
            <a:off x="-1882775" y="3187700"/>
            <a:ext cx="555625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rgbClr val="6699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1997" y="1631635"/>
            <a:ext cx="10036629" cy="1646302"/>
          </a:xfrm>
        </p:spPr>
        <p:txBody>
          <a:bodyPr/>
          <a:lstStyle/>
          <a:p>
            <a:pPr algn="l"/>
            <a:r>
              <a:rPr lang="pt-BR" sz="3600" b="1" dirty="0" smtClean="0"/>
              <a:t>A PESQUISA NA ENSP 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Balanço e Perspectivas </a:t>
            </a:r>
            <a:br>
              <a:rPr lang="pt-BR" sz="3600" b="1" dirty="0" smtClean="0"/>
            </a:br>
            <a:r>
              <a:rPr lang="pt-BR" sz="3600" b="1" dirty="0" smtClean="0"/>
              <a:t>gestão 2013-2017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1753" y="4083464"/>
            <a:ext cx="9835847" cy="1096899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solidFill>
                  <a:schemeClr val="tx1"/>
                </a:solidFill>
              </a:rPr>
              <a:t>Vice Direção de Pesquisa e Inovação</a:t>
            </a:r>
          </a:p>
          <a:p>
            <a:pPr algn="l"/>
            <a:r>
              <a:rPr lang="pt-BR" sz="2400" b="1" dirty="0" smtClean="0">
                <a:solidFill>
                  <a:schemeClr val="tx1"/>
                </a:solidFill>
              </a:rPr>
              <a:t>Escola Nacional de Saúde Pública Sergio Arouca – Fiocruz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4" y="5504906"/>
            <a:ext cx="3456439" cy="11247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85" y="5504906"/>
            <a:ext cx="1331848" cy="10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70915" y="841716"/>
            <a:ext cx="1055011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2014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Elaboração de relatório sobre o BMC e seu impacto na produção da ENSP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Renovação do contrato para uso do pacote estatístico SAS, não renovação do BMC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Primeira proposta de reformulação da página de Pesquisa da ENSP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Realização, acompanhamento, conclusão e avaliação do programa de pesquisas TEIAS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>
              <a:latin typeface="+mj-lt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latin typeface="+mj-lt"/>
                <a:ea typeface="Calibri" pitchFamily="34" charset="0"/>
                <a:cs typeface="Times New Roman" pitchFamily="18" charset="0"/>
              </a:rPr>
              <a:t>Re-certificação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dos Grupos de Pesquisa da 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ENSP</a:t>
            </a:r>
            <a:endParaRPr lang="pt-BR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Abertura do Colegiado de Pesquisa a novos atores-chave para a 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gestão</a:t>
            </a:r>
            <a:endParaRPr lang="pt-BR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Encaminhamentos para realização do programa de pesquisas TEIAS II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44880" y="98552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7280" y="113792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040" y="615933"/>
            <a:ext cx="111556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Ampliação da equipe do NIT e suas atividades de apoio, prospecção , e atividades junto aos pesquisadores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Implementação do Núcleo de Acesso Aberto ao Conhecimento – NAAC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Ingresso do primeiro servidor concursado no CEP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Renovação do contrato para uso do pacote estatístico SAS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Implementação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da nova 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denominação – VDPI-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e 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estrutura conforme Regimento 2015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Implementação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do programa de pesquisas TEIAS II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Elaboração de relatório sobre o CEENSP (2011-2016)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7041" y="211120"/>
            <a:ext cx="1174496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latin typeface="+mj-lt"/>
              </a:rPr>
              <a:t>2016</a:t>
            </a:r>
          </a:p>
          <a:p>
            <a:endParaRPr lang="pt-BR" sz="2000" u="sng" dirty="0" smtClean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Suporte para a elaboração de projetos institucionais em ZIKA</a:t>
            </a:r>
          </a:p>
          <a:p>
            <a:r>
              <a:rPr lang="pt-BR" sz="2000" dirty="0" smtClean="0">
                <a:latin typeface="+mj-lt"/>
              </a:rPr>
              <a:t> </a:t>
            </a:r>
          </a:p>
          <a:p>
            <a:r>
              <a:rPr lang="pt-BR" sz="2000" dirty="0" smtClean="0">
                <a:latin typeface="+mj-lt"/>
              </a:rPr>
              <a:t>Levantamento/análise de projetos de pesquisa de 2015</a:t>
            </a:r>
          </a:p>
          <a:p>
            <a:endParaRPr lang="pt-BR" sz="2000" dirty="0" smtClean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Não </a:t>
            </a:r>
            <a:r>
              <a:rPr lang="pt-BR" sz="2000" dirty="0">
                <a:latin typeface="+mj-lt"/>
              </a:rPr>
              <a:t>renovação do pacote estatístico SAS </a:t>
            </a:r>
            <a:r>
              <a:rPr lang="pt-BR" sz="2000" dirty="0" smtClean="0">
                <a:latin typeface="+mj-lt"/>
              </a:rPr>
              <a:t> </a:t>
            </a:r>
            <a:endParaRPr lang="pt-BR" sz="2000" dirty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Pagamento de publicações em revistas A2 (RSP) por demanda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Realização</a:t>
            </a:r>
            <a:r>
              <a:rPr lang="pt-BR" sz="2000" dirty="0">
                <a:latin typeface="+mj-lt"/>
              </a:rPr>
              <a:t>, acompanhamento, avaliação e conclusão do programa de pesquisas TEIAS </a:t>
            </a:r>
            <a:r>
              <a:rPr lang="pt-BR" sz="2000" dirty="0" smtClean="0">
                <a:latin typeface="+mj-lt"/>
              </a:rPr>
              <a:t>II</a:t>
            </a:r>
          </a:p>
          <a:p>
            <a:endParaRPr lang="pt-BR" sz="2000" dirty="0" smtClean="0">
              <a:latin typeface="+mj-lt"/>
            </a:endParaRPr>
          </a:p>
          <a:p>
            <a:r>
              <a:rPr lang="pt-BR" sz="2000" dirty="0">
                <a:latin typeface="+mj-lt"/>
              </a:rPr>
              <a:t>Proposição, aprovação e desenvolvimento da </a:t>
            </a:r>
            <a:r>
              <a:rPr lang="pt-BR" sz="2000" dirty="0" smtClean="0">
                <a:latin typeface="+mj-lt"/>
              </a:rPr>
              <a:t>nova página </a:t>
            </a:r>
            <a:r>
              <a:rPr lang="pt-BR" sz="2000" dirty="0">
                <a:latin typeface="+mj-lt"/>
              </a:rPr>
              <a:t>de pesquisa (em implementação)</a:t>
            </a:r>
          </a:p>
          <a:p>
            <a:endParaRPr lang="pt-BR" sz="2000" dirty="0" smtClean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Lançamento </a:t>
            </a:r>
            <a:r>
              <a:rPr lang="pt-BR" sz="2000" dirty="0">
                <a:latin typeface="+mj-lt"/>
              </a:rPr>
              <a:t>do PROEPI da ENSP (temporariamente suspenso pelo contingenciamento e corte recursos)</a:t>
            </a:r>
          </a:p>
          <a:p>
            <a:r>
              <a:rPr lang="pt-BR" sz="2000" dirty="0">
                <a:latin typeface="+mj-lt"/>
              </a:rPr>
              <a:t> </a:t>
            </a:r>
          </a:p>
          <a:p>
            <a:r>
              <a:rPr lang="pt-BR" sz="2000" dirty="0">
                <a:latin typeface="+mj-lt"/>
              </a:rPr>
              <a:t> Encaminhamentos para a realização do TEIAS III (em processo, aguardando definição sobre recursos)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Implementação da política de qualidade </a:t>
            </a:r>
            <a:r>
              <a:rPr lang="pt-BR" sz="2000" dirty="0">
                <a:latin typeface="+mj-lt"/>
              </a:rPr>
              <a:t>em </a:t>
            </a:r>
            <a:r>
              <a:rPr lang="pt-BR" sz="2000" dirty="0" smtClean="0">
                <a:latin typeface="+mj-lt"/>
              </a:rPr>
              <a:t>pesquisa (Livros  vermelho </a:t>
            </a:r>
            <a:r>
              <a:rPr lang="pt-BR" sz="2000" dirty="0">
                <a:latin typeface="+mj-lt"/>
              </a:rPr>
              <a:t>e </a:t>
            </a:r>
            <a:r>
              <a:rPr lang="pt-BR" sz="2000" dirty="0" smtClean="0">
                <a:latin typeface="+mj-lt"/>
              </a:rPr>
              <a:t>verde, </a:t>
            </a:r>
            <a:r>
              <a:rPr lang="pt-BR" sz="2000" dirty="0" err="1" smtClean="0">
                <a:latin typeface="+mj-lt"/>
              </a:rPr>
              <a:t>POPs</a:t>
            </a:r>
            <a:r>
              <a:rPr lang="pt-BR" sz="2000" dirty="0" smtClean="0">
                <a:latin typeface="+mj-lt"/>
              </a:rPr>
              <a:t>, etc.</a:t>
            </a:r>
            <a:endParaRPr lang="pt-BR" sz="2000" dirty="0">
              <a:latin typeface="+mj-lt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76" y="1070488"/>
            <a:ext cx="4995090" cy="33291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8835" y="3114126"/>
            <a:ext cx="48485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u="sng" dirty="0"/>
              <a:t>Carolina </a:t>
            </a:r>
            <a:r>
              <a:rPr lang="pt-BR" sz="1400" i="1" u="sng" dirty="0" smtClean="0"/>
              <a:t>Franco</a:t>
            </a:r>
          </a:p>
          <a:p>
            <a:r>
              <a:rPr lang="pt-BR" sz="1400" dirty="0" smtClean="0"/>
              <a:t>Bacharel e Mestre em Direito</a:t>
            </a:r>
          </a:p>
          <a:p>
            <a:r>
              <a:rPr lang="pt-BR" sz="1400" i="1" u="sng" dirty="0" smtClean="0"/>
              <a:t>Guilherme Coutinho</a:t>
            </a:r>
          </a:p>
          <a:p>
            <a:r>
              <a:rPr lang="pt-BR" sz="1400" dirty="0" smtClean="0"/>
              <a:t>Bacharel em Química, bolsista CNPq</a:t>
            </a:r>
          </a:p>
          <a:p>
            <a:r>
              <a:rPr lang="pt-BR" sz="1600" b="1" u="sng" dirty="0" smtClean="0"/>
              <a:t>Núcleo de Inovação Tecnológica – NIT (sala 314)</a:t>
            </a:r>
            <a:endParaRPr lang="pt-BR" sz="1600" b="1" u="sng" dirty="0"/>
          </a:p>
          <a:p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5872851" y="4520278"/>
            <a:ext cx="6179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u="sng" dirty="0"/>
              <a:t>Laura Viana </a:t>
            </a:r>
            <a:endParaRPr lang="pt-BR" sz="1400" i="1" u="sng" dirty="0" smtClean="0"/>
          </a:p>
          <a:p>
            <a:r>
              <a:rPr lang="pt-BR" sz="1400" dirty="0" smtClean="0"/>
              <a:t>Bacharel em Engenharia Química e Doutora em Engenharia de Produção</a:t>
            </a:r>
          </a:p>
          <a:p>
            <a:r>
              <a:rPr lang="pt-BR" sz="1400" i="1" u="sng" dirty="0"/>
              <a:t>Letícia Barreiro </a:t>
            </a:r>
            <a:r>
              <a:rPr lang="pt-BR" sz="1400" i="1" dirty="0"/>
              <a:t>                            </a:t>
            </a:r>
            <a:r>
              <a:rPr lang="pt-BR" sz="1400" dirty="0"/>
              <a:t>		 	</a:t>
            </a:r>
            <a:endParaRPr lang="pt-BR" sz="1400" i="1" u="sng" dirty="0"/>
          </a:p>
          <a:p>
            <a:r>
              <a:rPr lang="pt-BR" sz="1400" dirty="0" smtClean="0"/>
              <a:t>Bacharel em Farmácia e </a:t>
            </a:r>
            <a:r>
              <a:rPr lang="pt-BR" sz="1400" dirty="0"/>
              <a:t>Mestrado Profissional </a:t>
            </a:r>
            <a:r>
              <a:rPr lang="pt-BR" sz="1400" dirty="0" smtClean="0"/>
              <a:t>em </a:t>
            </a:r>
            <a:r>
              <a:rPr lang="pt-BR" sz="1400" dirty="0"/>
              <a:t>Política e Gestão de Ciência, Tecnologia e Inovação em Saúde </a:t>
            </a:r>
            <a:endParaRPr lang="pt-BR" sz="1400" i="1" u="sng" dirty="0" smtClean="0"/>
          </a:p>
          <a:p>
            <a:r>
              <a:rPr lang="pt-BR" sz="1400" i="1" u="sng" dirty="0" smtClean="0"/>
              <a:t>Ana </a:t>
            </a:r>
            <a:r>
              <a:rPr lang="pt-BR" sz="1400" i="1" u="sng" dirty="0"/>
              <a:t>Paula </a:t>
            </a:r>
            <a:r>
              <a:rPr lang="pt-BR" sz="1400" i="1" u="sng" dirty="0" smtClean="0"/>
              <a:t>Maricato</a:t>
            </a:r>
          </a:p>
          <a:p>
            <a:r>
              <a:rPr lang="pt-BR" sz="1400" dirty="0" smtClean="0"/>
              <a:t>Bacharel em Administração e Mestrado Profissional em Política e Gestão de Ciência, Tecnologia e Inovação em Saúde          </a:t>
            </a:r>
          </a:p>
          <a:p>
            <a:r>
              <a:rPr lang="pt-BR" sz="1600" b="1" u="sng" dirty="0"/>
              <a:t>Coordenação de Desenvolvimento e Monitoramento da </a:t>
            </a:r>
            <a:r>
              <a:rPr lang="pt-BR" sz="1600" b="1" u="sng" dirty="0" smtClean="0"/>
              <a:t>Pesquisa - CDMP (sala 314)</a:t>
            </a:r>
            <a:endParaRPr lang="pt-BR" sz="1600" b="1" u="sng" dirty="0"/>
          </a:p>
        </p:txBody>
      </p:sp>
      <p:sp>
        <p:nvSpPr>
          <p:cNvPr id="9" name="Retângulo 8"/>
          <p:cNvSpPr/>
          <p:nvPr/>
        </p:nvSpPr>
        <p:spPr>
          <a:xfrm>
            <a:off x="694098" y="4485629"/>
            <a:ext cx="543687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u="sng" dirty="0" smtClean="0"/>
              <a:t>Letícia Oliveira </a:t>
            </a:r>
          </a:p>
          <a:p>
            <a:r>
              <a:rPr lang="pt-BR" sz="1400" dirty="0" smtClean="0"/>
              <a:t>Bacharel em Farmácia e Mestre em Saúde Pública</a:t>
            </a:r>
          </a:p>
          <a:p>
            <a:r>
              <a:rPr lang="pt-BR" sz="1400" i="1" u="sng" dirty="0" smtClean="0"/>
              <a:t>Maria Emília D. Oliveira </a:t>
            </a:r>
          </a:p>
          <a:p>
            <a:r>
              <a:rPr lang="pt-BR" sz="1400" dirty="0" smtClean="0"/>
              <a:t>Bacharel em Administração</a:t>
            </a:r>
          </a:p>
          <a:p>
            <a:r>
              <a:rPr lang="pt-BR" sz="1400" i="1" u="sng" dirty="0" err="1" smtClean="0"/>
              <a:t>Lisania</a:t>
            </a:r>
            <a:r>
              <a:rPr lang="pt-BR" sz="1400" i="1" u="sng" dirty="0" smtClean="0"/>
              <a:t> Medeiros</a:t>
            </a:r>
          </a:p>
          <a:p>
            <a:r>
              <a:rPr lang="pt-BR" sz="1400" dirty="0" smtClean="0"/>
              <a:t>Bacharel em Letra</a:t>
            </a:r>
            <a:r>
              <a:rPr lang="pt-BR" sz="1400" b="1" dirty="0" smtClean="0"/>
              <a:t>s</a:t>
            </a:r>
            <a:r>
              <a:rPr lang="pt-BR" sz="1400" b="1" u="sng" dirty="0" smtClean="0"/>
              <a:t> </a:t>
            </a:r>
          </a:p>
          <a:p>
            <a:r>
              <a:rPr lang="pt-BR" sz="1600" b="1" u="sng" dirty="0" err="1" smtClean="0"/>
              <a:t>Comite</a:t>
            </a:r>
            <a:r>
              <a:rPr lang="pt-BR" sz="1600" b="1" u="sng" dirty="0" smtClean="0"/>
              <a:t> de Ética em Pesquisas – CEP (térreo) </a:t>
            </a:r>
          </a:p>
          <a:p>
            <a:r>
              <a:rPr lang="pt-BR" sz="1400" dirty="0" smtClean="0"/>
              <a:t>Coordenação Dra. </a:t>
            </a:r>
            <a:r>
              <a:rPr lang="pt-BR" sz="1400" b="1" i="1" u="sng" dirty="0" smtClean="0"/>
              <a:t>Jennifer .......</a:t>
            </a:r>
            <a:r>
              <a:rPr lang="pt-BR" sz="1400" u="sng" dirty="0" smtClean="0"/>
              <a:t> </a:t>
            </a:r>
            <a:r>
              <a:rPr lang="pt-BR" sz="1400" dirty="0" smtClean="0"/>
              <a:t>(INI)</a:t>
            </a:r>
          </a:p>
          <a:p>
            <a:endParaRPr lang="pt-BR" sz="1400" dirty="0"/>
          </a:p>
          <a:p>
            <a:endParaRPr lang="pt-BR" b="1" u="sng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9568" y="234252"/>
            <a:ext cx="111048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/>
              <a:t>VDPI: </a:t>
            </a:r>
            <a:r>
              <a:rPr lang="pt-BR" sz="2800" u="sng" dirty="0" smtClean="0"/>
              <a:t>novos desafios, nova estrutura, uma equipe de peso...</a:t>
            </a:r>
          </a:p>
          <a:p>
            <a:r>
              <a:rPr lang="pt-BR" sz="2400" u="sng" dirty="0" smtClean="0"/>
              <a:t> </a:t>
            </a:r>
          </a:p>
          <a:p>
            <a:endParaRPr lang="pt-BR" sz="2400" b="1" u="sng" dirty="0"/>
          </a:p>
          <a:p>
            <a:endParaRPr lang="pt-BR" sz="1400" b="1" u="sng" dirty="0" smtClean="0"/>
          </a:p>
          <a:p>
            <a:endParaRPr lang="pt-BR" sz="1400" b="1" i="1" u="sng" dirty="0" smtClean="0"/>
          </a:p>
          <a:p>
            <a:endParaRPr lang="pt-BR" sz="1400" b="1" i="1" u="sng" dirty="0"/>
          </a:p>
          <a:p>
            <a:r>
              <a:rPr lang="pt-BR" sz="1400" i="1" u="sng" dirty="0" smtClean="0"/>
              <a:t>Cristiane Fernandes</a:t>
            </a:r>
          </a:p>
          <a:p>
            <a:r>
              <a:rPr lang="pt-BR" sz="1400" dirty="0" smtClean="0"/>
              <a:t>Bacharel em Ciências da Computação</a:t>
            </a:r>
          </a:p>
          <a:p>
            <a:r>
              <a:rPr lang="pt-BR" sz="1400" i="1" u="sng" dirty="0" smtClean="0"/>
              <a:t>Matheus Santos </a:t>
            </a:r>
          </a:p>
          <a:p>
            <a:r>
              <a:rPr lang="pt-BR" sz="1600" b="1" u="sng" dirty="0" smtClean="0"/>
              <a:t>Apoio Administrativo (sala 326)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27230" y="850071"/>
            <a:ext cx="1800225" cy="13394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8663">
            <a:off x="4484390" y="2525756"/>
            <a:ext cx="1565860" cy="9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2940" y="295440"/>
            <a:ext cx="252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APOIO À VDPI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522514" y="888001"/>
            <a:ext cx="116694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Atendimento continuado a pesquisadores, professores e </a:t>
            </a:r>
            <a:r>
              <a:rPr lang="pt-BR" dirty="0" smtClean="0"/>
              <a:t>alunos</a:t>
            </a:r>
          </a:p>
          <a:p>
            <a:endParaRPr lang="pt-BR" dirty="0" smtClean="0"/>
          </a:p>
          <a:p>
            <a:r>
              <a:rPr lang="pt-BR" dirty="0" smtClean="0"/>
              <a:t>Difusão de informações de interesse à pesquisa</a:t>
            </a:r>
          </a:p>
          <a:p>
            <a:endParaRPr lang="pt-BR" dirty="0" smtClean="0"/>
          </a:p>
          <a:p>
            <a:r>
              <a:rPr lang="pt-BR" dirty="0" smtClean="0"/>
              <a:t>Orientação sobre processos e procedimentos na rotina da pesquisa, encaminhamento de projetos, oportunidades de fomento, intermediação com agências, </a:t>
            </a:r>
            <a:r>
              <a:rPr lang="pt-BR" dirty="0" err="1" smtClean="0"/>
              <a:t>etc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Fornecimento de documentos mediante demanda (declarações, cartas,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Preparação, acompanhamento e efetivação de pagamentos pela VDPI</a:t>
            </a:r>
          </a:p>
          <a:p>
            <a:endParaRPr lang="pt-BR" dirty="0" smtClean="0"/>
          </a:p>
          <a:p>
            <a:r>
              <a:rPr lang="pt-BR" dirty="0" smtClean="0"/>
              <a:t>Agendamento, preparação, e realização de sessões do CEENSP</a:t>
            </a:r>
          </a:p>
          <a:p>
            <a:endParaRPr lang="pt-BR" dirty="0" smtClean="0"/>
          </a:p>
          <a:p>
            <a:r>
              <a:rPr lang="pt-BR" dirty="0" smtClean="0"/>
              <a:t>Acompanhamento e intermediação dos processos de inscrição, e divulgação de seleção PIBIC/PIBIT</a:t>
            </a:r>
          </a:p>
          <a:p>
            <a:r>
              <a:rPr lang="pt-BR" dirty="0" smtClean="0"/>
              <a:t> </a:t>
            </a:r>
          </a:p>
          <a:p>
            <a:r>
              <a:rPr lang="pt-BR" dirty="0" smtClean="0"/>
              <a:t>Planejamento, organização e realização da RAIC na ENSP</a:t>
            </a:r>
          </a:p>
          <a:p>
            <a:endParaRPr lang="pt-BR" dirty="0" smtClean="0"/>
          </a:p>
          <a:p>
            <a:r>
              <a:rPr lang="pt-BR" dirty="0" smtClean="0"/>
              <a:t>Agendamento, divulgação, acompanhamento das reuniões colegiadas e preparação/divulgação de ATAS pertinentes </a:t>
            </a:r>
          </a:p>
          <a:p>
            <a:endParaRPr lang="pt-BR" dirty="0" smtClean="0"/>
          </a:p>
          <a:p>
            <a:r>
              <a:rPr lang="pt-BR" dirty="0" smtClean="0"/>
              <a:t>Apoio ao NIT e CDMP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42" y="914400"/>
            <a:ext cx="11248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longo da gestão foram fornecidas </a:t>
            </a:r>
            <a:r>
              <a:rPr lang="pt-BR" u="sng" dirty="0" smtClean="0"/>
              <a:t>169 cartas de endosso </a:t>
            </a:r>
            <a:r>
              <a:rPr lang="pt-BR" dirty="0" smtClean="0"/>
              <a:t>para diferentes projetos e </a:t>
            </a:r>
          </a:p>
          <a:p>
            <a:r>
              <a:rPr lang="pt-BR" dirty="0" smtClean="0"/>
              <a:t>pesquisadores (62 em 2014, 43 em 2015, 50 em 2016, 4 até o momento em 2017), por </a:t>
            </a:r>
          </a:p>
          <a:p>
            <a:r>
              <a:rPr lang="pt-BR" dirty="0" smtClean="0"/>
              <a:t>solicitação de agências nacionais e internacionais, além de cartas de apresentação, </a:t>
            </a:r>
          </a:p>
          <a:p>
            <a:r>
              <a:rPr lang="pt-BR" dirty="0" smtClean="0"/>
              <a:t>declarações de participação, emissão de certificados de presença em eventos e atividades</a:t>
            </a:r>
          </a:p>
          <a:p>
            <a:r>
              <a:rPr lang="pt-BR" dirty="0" smtClean="0"/>
              <a:t>formativas, e outros documentos</a:t>
            </a:r>
          </a:p>
          <a:p>
            <a:endParaRPr lang="pt-BR" dirty="0"/>
          </a:p>
          <a:p>
            <a:r>
              <a:rPr lang="pt-BR" dirty="0" smtClean="0"/>
              <a:t>A secretaria da VDPI processou documentos referentes a todos os artigos publicados no </a:t>
            </a:r>
          </a:p>
          <a:p>
            <a:r>
              <a:rPr lang="pt-BR" dirty="0" smtClean="0"/>
              <a:t>BMC no período, confirmando sua autorização de pagamento (ver relatório pertinente), </a:t>
            </a:r>
          </a:p>
          <a:p>
            <a:r>
              <a:rPr lang="pt-BR" dirty="0"/>
              <a:t>a</a:t>
            </a:r>
            <a:r>
              <a:rPr lang="pt-BR" dirty="0" smtClean="0"/>
              <a:t>lém de realizar a tramitação necessária a </a:t>
            </a:r>
            <a:r>
              <a:rPr lang="pt-BR" u="sng" dirty="0" smtClean="0"/>
              <a:t>20 artigos cujo pagamento foi autorizado </a:t>
            </a:r>
            <a:r>
              <a:rPr lang="pt-BR" dirty="0" smtClean="0"/>
              <a:t>na </a:t>
            </a:r>
          </a:p>
          <a:p>
            <a:r>
              <a:rPr lang="pt-BR" dirty="0" smtClean="0"/>
              <a:t>RSP, até o presente momento na Revista de Saúde Pública da USP</a:t>
            </a:r>
          </a:p>
          <a:p>
            <a:endParaRPr lang="pt-BR" dirty="0"/>
          </a:p>
          <a:p>
            <a:r>
              <a:rPr lang="pt-BR" dirty="0" smtClean="0"/>
              <a:t>Foram agendadas, programadas, administradas do ponto de vista da produção de material</a:t>
            </a:r>
          </a:p>
          <a:p>
            <a:r>
              <a:rPr lang="pt-BR" dirty="0"/>
              <a:t>d</a:t>
            </a:r>
            <a:r>
              <a:rPr lang="pt-BR" dirty="0" smtClean="0"/>
              <a:t>e divulgação e divulgadas no período da gestão </a:t>
            </a:r>
            <a:r>
              <a:rPr lang="pt-BR" u="sng" dirty="0" smtClean="0"/>
              <a:t>63 sessões do CEENSP</a:t>
            </a:r>
            <a:r>
              <a:rPr lang="pt-BR" dirty="0" smtClean="0"/>
              <a:t>, totalizando um </a:t>
            </a:r>
          </a:p>
          <a:p>
            <a:r>
              <a:rPr lang="pt-BR" dirty="0"/>
              <a:t>p</a:t>
            </a:r>
            <a:r>
              <a:rPr lang="pt-BR" dirty="0" smtClean="0"/>
              <a:t>úblico de 1251 assistentes. Um relatório detalhado do desempenho do CEENSP no período </a:t>
            </a:r>
          </a:p>
          <a:p>
            <a:r>
              <a:rPr lang="pt-BR" dirty="0" smtClean="0"/>
              <a:t>foi elaborado e encontra-se disponibilizado na página da ENSP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8540" y="960389"/>
            <a:ext cx="993637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Foi feita uma </a:t>
            </a:r>
            <a:r>
              <a:rPr lang="pt-BR" u="sng" dirty="0" smtClean="0"/>
              <a:t>reformulação completa do cadastro de alunos candidatos </a:t>
            </a:r>
            <a:r>
              <a:rPr lang="pt-BR" dirty="0" smtClean="0"/>
              <a:t>aos programas</a:t>
            </a:r>
          </a:p>
          <a:p>
            <a:r>
              <a:rPr lang="pt-BR" dirty="0"/>
              <a:t>d</a:t>
            </a:r>
            <a:r>
              <a:rPr lang="pt-BR" dirty="0" smtClean="0"/>
              <a:t>e iniciação científica e tecnológica, para redução das vulnerabilidades do sistema </a:t>
            </a:r>
          </a:p>
          <a:p>
            <a:r>
              <a:rPr lang="pt-BR" dirty="0"/>
              <a:t>d</a:t>
            </a:r>
            <a:r>
              <a:rPr lang="pt-BR" dirty="0" smtClean="0"/>
              <a:t>igital então em uso. Repetiu-se a cada ano a revisão do cadastro de alunos e a promoção</a:t>
            </a:r>
          </a:p>
          <a:p>
            <a:r>
              <a:rPr lang="pt-BR" dirty="0"/>
              <a:t>d</a:t>
            </a:r>
            <a:r>
              <a:rPr lang="pt-BR" dirty="0" smtClean="0"/>
              <a:t>a oferta de vagas através de redes sociais e divulgação dirigida aos universitários</a:t>
            </a:r>
          </a:p>
          <a:p>
            <a:endParaRPr lang="pt-BR" dirty="0"/>
          </a:p>
          <a:p>
            <a:r>
              <a:rPr lang="pt-BR" dirty="0" smtClean="0"/>
              <a:t>Foram processados pedidos e documentação referente à demanda de bolsistas dos </a:t>
            </a:r>
          </a:p>
          <a:p>
            <a:r>
              <a:rPr lang="pt-BR" dirty="0" smtClean="0"/>
              <a:t>programas institucionais PIBIC/PIBIT (CNPq), tendo como resultado a </a:t>
            </a:r>
            <a:r>
              <a:rPr lang="pt-BR" u="sng" dirty="0" smtClean="0"/>
              <a:t>entrada de 60 </a:t>
            </a:r>
          </a:p>
          <a:p>
            <a:r>
              <a:rPr lang="pt-BR" u="sng" dirty="0"/>
              <a:t>b</a:t>
            </a:r>
            <a:r>
              <a:rPr lang="pt-BR" u="sng" dirty="0" smtClean="0"/>
              <a:t>olsas novas e 47 renovações no período para o PIBIC </a:t>
            </a:r>
            <a:r>
              <a:rPr lang="pt-BR" dirty="0" smtClean="0"/>
              <a:t>e </a:t>
            </a:r>
            <a:r>
              <a:rPr lang="pt-BR" u="sng" dirty="0" smtClean="0"/>
              <a:t>3 bolsas novas e 1 renovação </a:t>
            </a:r>
          </a:p>
          <a:p>
            <a:r>
              <a:rPr lang="pt-BR" u="sng" dirty="0" smtClean="0"/>
              <a:t>no mesmo período para o PIBIT</a:t>
            </a:r>
          </a:p>
          <a:p>
            <a:endParaRPr lang="pt-BR" dirty="0"/>
          </a:p>
          <a:p>
            <a:r>
              <a:rPr lang="pt-BR" dirty="0" smtClean="0"/>
              <a:t>Foram </a:t>
            </a:r>
            <a:r>
              <a:rPr lang="pt-BR" u="sng" dirty="0" smtClean="0"/>
              <a:t>organizadas 5 Reuniões Anuais de Iniciação Científica - </a:t>
            </a:r>
            <a:r>
              <a:rPr lang="pt-BR" u="sng" dirty="0" err="1" smtClean="0"/>
              <a:t>RAICs</a:t>
            </a:r>
            <a:r>
              <a:rPr lang="pt-BR" u="sng" dirty="0" smtClean="0"/>
              <a:t>, </a:t>
            </a:r>
            <a:r>
              <a:rPr lang="pt-BR" dirty="0" smtClean="0"/>
              <a:t>com a realização </a:t>
            </a:r>
          </a:p>
          <a:p>
            <a:r>
              <a:rPr lang="pt-BR" dirty="0" smtClean="0"/>
              <a:t>de 30 bancas no período, envolvendo cada uma um doutorando, um Doutor externo e </a:t>
            </a:r>
          </a:p>
          <a:p>
            <a:r>
              <a:rPr lang="pt-BR" dirty="0" smtClean="0"/>
              <a:t>um Doutor interno ENSP, tendo pelo menos 1 deles bolsa de produtividade do CNPq. </a:t>
            </a:r>
          </a:p>
          <a:p>
            <a:r>
              <a:rPr lang="pt-BR" dirty="0" smtClean="0"/>
              <a:t>A organização para 2017, já iniciada, deverá demandar, mais uma vez, 7 bancas. </a:t>
            </a:r>
          </a:p>
          <a:p>
            <a:endParaRPr lang="pt-BR" dirty="0"/>
          </a:p>
          <a:p>
            <a:r>
              <a:rPr lang="pt-BR" dirty="0" smtClean="0"/>
              <a:t>A provação e encaminhamentos necessários à outorga do </a:t>
            </a:r>
            <a:r>
              <a:rPr lang="pt-BR" u="sng" dirty="0" smtClean="0"/>
              <a:t>Prêmio ADAUTO ARAÚJO</a:t>
            </a:r>
            <a:r>
              <a:rPr lang="pt-BR" dirty="0" smtClean="0"/>
              <a:t> de Iniciação</a:t>
            </a:r>
          </a:p>
          <a:p>
            <a:r>
              <a:rPr lang="pt-BR" dirty="0" smtClean="0"/>
              <a:t>Científica , a ser oferecido durante a RAIC de 2017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9422" y="1429783"/>
            <a:ext cx="108035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Assegurando a </a:t>
            </a:r>
            <a:r>
              <a:rPr lang="pt-BR" u="sng" dirty="0" smtClean="0"/>
              <a:t>Direção de Pesquisa transparente e participativa </a:t>
            </a:r>
            <a:r>
              <a:rPr lang="pt-BR" dirty="0" smtClean="0"/>
              <a:t>as reuniões colegiadas regulares</a:t>
            </a:r>
          </a:p>
          <a:p>
            <a:r>
              <a:rPr lang="pt-BR" dirty="0" smtClean="0"/>
              <a:t>com os representantes dos Departamentos da ENSP foram mantidas mensalmente, conforme </a:t>
            </a:r>
          </a:p>
          <a:p>
            <a:r>
              <a:rPr lang="pt-BR" dirty="0" smtClean="0"/>
              <a:t>previsto no Regimento da Escola. </a:t>
            </a:r>
            <a:r>
              <a:rPr lang="pt-BR" u="sng" dirty="0" smtClean="0"/>
              <a:t>36 </a:t>
            </a:r>
            <a:r>
              <a:rPr lang="pt-BR" u="sng" dirty="0"/>
              <a:t>reuniões </a:t>
            </a:r>
            <a:r>
              <a:rPr lang="pt-BR" u="sng" dirty="0" smtClean="0"/>
              <a:t>do Colegiado de Pesquisa  foram realizadas e registradas</a:t>
            </a:r>
          </a:p>
          <a:p>
            <a:endParaRPr lang="pt-BR" dirty="0"/>
          </a:p>
          <a:p>
            <a:r>
              <a:rPr lang="pt-BR" dirty="0" smtClean="0"/>
              <a:t>As </a:t>
            </a:r>
            <a:r>
              <a:rPr lang="pt-BR" u="sng" dirty="0" smtClean="0"/>
              <a:t>ATAS foram disponibilizadas na INTRANET </a:t>
            </a:r>
            <a:r>
              <a:rPr lang="pt-BR" dirty="0" smtClean="0"/>
              <a:t>e todo o registro documental referente à pesquisa</a:t>
            </a:r>
          </a:p>
          <a:p>
            <a:r>
              <a:rPr lang="pt-BR" dirty="0" smtClean="0"/>
              <a:t>encontra-se em final de organização nos formatos digital (</a:t>
            </a:r>
            <a:r>
              <a:rPr lang="pt-BR" dirty="0" err="1" smtClean="0"/>
              <a:t>Posseidon</a:t>
            </a:r>
            <a:r>
              <a:rPr lang="pt-BR" dirty="0" smtClean="0"/>
              <a:t>) e físico</a:t>
            </a:r>
            <a:endParaRPr lang="pt-BR" dirty="0"/>
          </a:p>
          <a:p>
            <a:endParaRPr lang="pt-BR" dirty="0"/>
          </a:p>
          <a:p>
            <a:r>
              <a:rPr lang="pt-BR" u="sng" dirty="0" smtClean="0"/>
              <a:t>O EPHORUS foi cadastrado para 102 usuários </a:t>
            </a:r>
            <a:r>
              <a:rPr lang="pt-BR" dirty="0" smtClean="0"/>
              <a:t>e 2024 documentos foram até agora processados, tendo</a:t>
            </a:r>
          </a:p>
          <a:p>
            <a:r>
              <a:rPr lang="pt-BR" dirty="0" smtClean="0"/>
              <a:t>como usuários privilegiados o CADERNOS DE SAÚDE PÚBLICA e a revista EPIDEMIOLOGIA E SERVIÇOS</a:t>
            </a:r>
          </a:p>
          <a:p>
            <a:r>
              <a:rPr lang="pt-BR" dirty="0" smtClean="0"/>
              <a:t>DE SAÚDE (MS)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8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5" y="4088770"/>
            <a:ext cx="2269763" cy="1761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4" y="1609000"/>
            <a:ext cx="2428426" cy="18809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09" y="4088770"/>
            <a:ext cx="3036083" cy="18262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27" y="1455098"/>
            <a:ext cx="2832096" cy="17453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12" y="1932605"/>
            <a:ext cx="2857286" cy="172137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87" y="3651231"/>
            <a:ext cx="2694290" cy="2090980"/>
          </a:xfrm>
          <a:prstGeom prst="rect">
            <a:avLst/>
          </a:prstGeom>
        </p:spPr>
      </p:pic>
      <p:sp>
        <p:nvSpPr>
          <p:cNvPr id="10" name="AutoShape 2" descr="https://webmail.ensp.fiocruz.br/service/home/~/?auth=co&amp;loc=pt_BR&amp;id=47364&amp;part=2"/>
          <p:cNvSpPr>
            <a:spLocks noChangeAspect="1" noChangeArrowheads="1"/>
          </p:cNvSpPr>
          <p:nvPr/>
        </p:nvSpPr>
        <p:spPr bwMode="auto">
          <a:xfrm>
            <a:off x="155576" y="1045355"/>
            <a:ext cx="3430588" cy="21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17" y="3635188"/>
            <a:ext cx="3048795" cy="186616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7" y="1455098"/>
            <a:ext cx="2663672" cy="16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8972" y="645967"/>
            <a:ext cx="1112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CDMP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29" y="1445737"/>
            <a:ext cx="102886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Implementação de programas de fomento realizados pela VDPI </a:t>
            </a:r>
          </a:p>
          <a:p>
            <a:endParaRPr lang="pt-BR" dirty="0" smtClean="0"/>
          </a:p>
          <a:p>
            <a:r>
              <a:rPr lang="pt-BR" dirty="0" smtClean="0"/>
              <a:t>Acompanhamento de execução técnica, financeira execução dos projetos </a:t>
            </a:r>
          </a:p>
          <a:p>
            <a:endParaRPr lang="pt-BR" dirty="0" smtClean="0"/>
          </a:p>
          <a:p>
            <a:r>
              <a:rPr lang="pt-BR" dirty="0" smtClean="0"/>
              <a:t>Acompanhamento e certificação dos Grupos de Pesquisa da ENSP</a:t>
            </a:r>
          </a:p>
          <a:p>
            <a:endParaRPr lang="pt-BR" dirty="0" smtClean="0"/>
          </a:p>
          <a:p>
            <a:r>
              <a:rPr lang="pt-BR" dirty="0" smtClean="0"/>
              <a:t>Revisão e atualização das linhas de pesquisa em consonância com os programas de pós-graduação</a:t>
            </a:r>
          </a:p>
          <a:p>
            <a:endParaRPr lang="pt-BR" dirty="0" smtClean="0"/>
          </a:p>
          <a:p>
            <a:r>
              <a:rPr lang="pt-BR" dirty="0" smtClean="0"/>
              <a:t>Monitoramento anual da produção científica e tecnológica e seus produtores  </a:t>
            </a:r>
          </a:p>
          <a:p>
            <a:endParaRPr lang="pt-BR" dirty="0" smtClean="0"/>
          </a:p>
          <a:p>
            <a:r>
              <a:rPr lang="pt-BR" dirty="0" smtClean="0"/>
              <a:t>Produção de indicadores conforme demanda da </a:t>
            </a:r>
            <a:r>
              <a:rPr lang="pt-BR" dirty="0" err="1" smtClean="0"/>
              <a:t>Diplan</a:t>
            </a:r>
            <a:r>
              <a:rPr lang="pt-BR" dirty="0" smtClean="0"/>
              <a:t> e da </a:t>
            </a:r>
            <a:r>
              <a:rPr lang="pt-BR" dirty="0" err="1" smtClean="0"/>
              <a:t>Seplan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Produção de relatórios sobre as ações de fomento e seus impactos na pesquisa</a:t>
            </a:r>
          </a:p>
          <a:p>
            <a:endParaRPr lang="pt-BR" dirty="0" smtClean="0"/>
          </a:p>
          <a:p>
            <a:r>
              <a:rPr lang="pt-BR" dirty="0" smtClean="0"/>
              <a:t>Formulação de procedimentos e processos de trabalho para gestão da pesquisa </a:t>
            </a:r>
          </a:p>
        </p:txBody>
      </p:sp>
    </p:spTree>
    <p:extLst>
      <p:ext uri="{BB962C8B-B14F-4D97-AF65-F5344CB8AC3E}">
        <p14:creationId xmlns:p14="http://schemas.microsoft.com/office/powerpoint/2010/main" val="35937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4978" y="2534884"/>
            <a:ext cx="10900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Escola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</a:t>
            </a:r>
            <a:r>
              <a:rPr lang="en-US" sz="2800" dirty="0" smtClean="0"/>
              <a:t> de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Pública</a:t>
            </a:r>
            <a:r>
              <a:rPr lang="en-US" sz="2800" dirty="0" smtClean="0"/>
              <a:t> Sergio </a:t>
            </a:r>
            <a:r>
              <a:rPr lang="en-US" sz="2800" dirty="0" err="1" smtClean="0"/>
              <a:t>Arouca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Instituição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Ciência</a:t>
            </a:r>
            <a:r>
              <a:rPr lang="en-US" sz="2800" dirty="0" smtClean="0"/>
              <a:t> e </a:t>
            </a:r>
            <a:r>
              <a:rPr lang="en-US" sz="2800" dirty="0" err="1" smtClean="0"/>
              <a:t>Tecnologia</a:t>
            </a:r>
            <a:r>
              <a:rPr lang="en-US" sz="2800" dirty="0" smtClean="0"/>
              <a:t> </a:t>
            </a:r>
            <a:r>
              <a:rPr lang="en-US" sz="2800" dirty="0" err="1" smtClean="0"/>
              <a:t>cujo</a:t>
            </a:r>
            <a:r>
              <a:rPr lang="en-US" sz="2800" dirty="0" smtClean="0"/>
              <a:t> </a:t>
            </a:r>
            <a:r>
              <a:rPr lang="en-US" sz="2800" dirty="0" err="1" smtClean="0"/>
              <a:t>desafio</a:t>
            </a:r>
            <a:r>
              <a:rPr lang="en-US" sz="2800" dirty="0" smtClean="0"/>
              <a:t> é </a:t>
            </a:r>
            <a:r>
              <a:rPr lang="en-US" sz="2800" dirty="0" err="1" smtClean="0"/>
              <a:t>produzir</a:t>
            </a:r>
            <a:r>
              <a:rPr lang="en-US" sz="2800" dirty="0" smtClean="0"/>
              <a:t> </a:t>
            </a:r>
            <a:r>
              <a:rPr lang="en-US" sz="2800" dirty="0" err="1" smtClean="0"/>
              <a:t>conhecimento</a:t>
            </a:r>
            <a:r>
              <a:rPr lang="en-US" sz="2800" dirty="0" smtClean="0"/>
              <a:t>, mas </a:t>
            </a:r>
            <a:r>
              <a:rPr lang="en-US" sz="2800" dirty="0" err="1" smtClean="0"/>
              <a:t>também</a:t>
            </a:r>
            <a:r>
              <a:rPr lang="en-US" sz="2800" dirty="0" smtClean="0"/>
              <a:t> </a:t>
            </a:r>
            <a:r>
              <a:rPr lang="en-US" sz="2800" dirty="0" err="1" smtClean="0"/>
              <a:t>formar</a:t>
            </a:r>
            <a:r>
              <a:rPr lang="en-US" sz="2800" dirty="0" smtClean="0"/>
              <a:t> </a:t>
            </a:r>
            <a:r>
              <a:rPr lang="en-US" sz="2800" dirty="0" err="1" smtClean="0"/>
              <a:t>recursos</a:t>
            </a:r>
            <a:r>
              <a:rPr lang="en-US" sz="2800" dirty="0" smtClean="0"/>
              <a:t> </a:t>
            </a:r>
            <a:r>
              <a:rPr lang="en-US" sz="2800" dirty="0" err="1" smtClean="0"/>
              <a:t>humanos</a:t>
            </a:r>
            <a:r>
              <a:rPr lang="en-US" sz="2800" dirty="0" smtClean="0"/>
              <a:t> para o Sistema </a:t>
            </a:r>
            <a:r>
              <a:rPr lang="en-US" sz="2800" dirty="0" err="1" smtClean="0"/>
              <a:t>Único</a:t>
            </a:r>
            <a:r>
              <a:rPr lang="en-US" sz="2800" dirty="0" smtClean="0"/>
              <a:t> de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– SUS, </a:t>
            </a:r>
            <a:r>
              <a:rPr lang="en-US" sz="2800" dirty="0" err="1" smtClean="0"/>
              <a:t>atendendo</a:t>
            </a:r>
            <a:r>
              <a:rPr lang="en-US" sz="2800" dirty="0" smtClean="0"/>
              <a:t> </a:t>
            </a:r>
            <a:r>
              <a:rPr lang="en-US" sz="2800" dirty="0" err="1" smtClean="0"/>
              <a:t>áreas</a:t>
            </a:r>
            <a:r>
              <a:rPr lang="en-US" sz="2800" dirty="0" smtClean="0"/>
              <a:t> </a:t>
            </a:r>
            <a:r>
              <a:rPr lang="en-US" sz="2800" dirty="0" err="1" smtClean="0"/>
              <a:t>acadêmicas</a:t>
            </a:r>
            <a:r>
              <a:rPr lang="en-US" sz="2800" dirty="0" smtClean="0"/>
              <a:t> e de </a:t>
            </a:r>
            <a:r>
              <a:rPr lang="en-US" sz="2800" dirty="0" err="1" smtClean="0"/>
              <a:t>cooperaçao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</a:t>
            </a:r>
            <a:r>
              <a:rPr lang="en-US" sz="2800" dirty="0" smtClean="0"/>
              <a:t> e </a:t>
            </a:r>
            <a:r>
              <a:rPr lang="en-US" sz="2800" dirty="0" err="1" smtClean="0"/>
              <a:t>internacional</a:t>
            </a:r>
            <a:r>
              <a:rPr lang="en-US" sz="2800" dirty="0" smtClean="0"/>
              <a:t>   </a:t>
            </a:r>
          </a:p>
          <a:p>
            <a:pPr algn="just"/>
            <a:r>
              <a:rPr lang="en-US" sz="2800" dirty="0" smtClean="0"/>
              <a:t>	</a:t>
            </a:r>
          </a:p>
          <a:p>
            <a:pPr algn="just"/>
            <a:r>
              <a:rPr lang="en-US" sz="2800" b="1" dirty="0" smtClean="0"/>
              <a:t>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45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7281" y="503579"/>
            <a:ext cx="117443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SERVIDORES REALIZANDO PESQUISA</a:t>
            </a:r>
          </a:p>
          <a:p>
            <a:pPr lvl="1">
              <a:defRPr/>
            </a:pPr>
            <a:endParaRPr lang="en-US" sz="2000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80% de </a:t>
            </a:r>
            <a:r>
              <a:rPr lang="en-US" sz="2000" dirty="0" err="1" smtClean="0">
                <a:cs typeface="Arial" pitchFamily="34" charset="0"/>
              </a:rPr>
              <a:t>Doutores</a:t>
            </a:r>
            <a:r>
              <a:rPr lang="en-US" sz="2000" dirty="0" smtClean="0">
                <a:cs typeface="Arial" pitchFamily="34" charset="0"/>
              </a:rPr>
              <a:t>: alto </a:t>
            </a:r>
            <a:r>
              <a:rPr lang="en-US" sz="2000" dirty="0" err="1" smtClean="0">
                <a:cs typeface="Arial" pitchFamily="34" charset="0"/>
              </a:rPr>
              <a:t>índice</a:t>
            </a:r>
            <a:r>
              <a:rPr lang="en-US" sz="2000" dirty="0" smtClean="0">
                <a:cs typeface="Arial" pitchFamily="34" charset="0"/>
              </a:rPr>
              <a:t> de </a:t>
            </a:r>
            <a:r>
              <a:rPr lang="en-US" sz="2000" dirty="0" err="1" smtClean="0">
                <a:cs typeface="Arial" pitchFamily="34" charset="0"/>
              </a:rPr>
              <a:t>qualificação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pt-BR" sz="2000" dirty="0" smtClean="0">
                <a:cs typeface="Arial" pitchFamily="34" charset="0"/>
              </a:rPr>
              <a:t>66% ocupam o cargo de </a:t>
            </a:r>
            <a:r>
              <a:rPr lang="pt-BR" sz="2000" i="1" dirty="0" smtClean="0">
                <a:cs typeface="Arial" pitchFamily="34" charset="0"/>
              </a:rPr>
              <a:t>pesquisador</a:t>
            </a:r>
          </a:p>
          <a:p>
            <a:pPr lvl="1">
              <a:defRPr/>
            </a:pPr>
            <a:r>
              <a:rPr lang="pt-BR" sz="2000" i="1" dirty="0" smtClean="0">
                <a:cs typeface="Arial" pitchFamily="34" charset="0"/>
              </a:rPr>
              <a:t> </a:t>
            </a:r>
            <a:r>
              <a:rPr lang="pt-BR" sz="2000" dirty="0" smtClean="0">
                <a:cs typeface="Arial" pitchFamily="34" charset="0"/>
              </a:rPr>
              <a:t>os demais de no cargo de tecnologista e outros, 60% são mulheres, 40% homens</a:t>
            </a:r>
          </a:p>
          <a:p>
            <a:pPr lvl="1">
              <a:defRPr/>
            </a:pPr>
            <a:r>
              <a:rPr lang="pt-BR" sz="2000" dirty="0" smtClean="0">
                <a:cs typeface="Arial" pitchFamily="34" charset="0"/>
              </a:rPr>
              <a:t> </a:t>
            </a:r>
          </a:p>
          <a:p>
            <a:r>
              <a:rPr lang="pt-BR" sz="2000" dirty="0" smtClean="0">
                <a:cs typeface="Arial" pitchFamily="34" charset="0"/>
              </a:rPr>
              <a:t>	Baixa proporção de cedidos formalmente (3%), número não determinado de bolsistas </a:t>
            </a:r>
          </a:p>
          <a:p>
            <a:r>
              <a:rPr lang="pt-BR" sz="2000" dirty="0" smtClean="0">
                <a:cs typeface="Arial" pitchFamily="34" charset="0"/>
              </a:rPr>
              <a:t>       </a:t>
            </a:r>
          </a:p>
          <a:p>
            <a:r>
              <a:rPr lang="pt-BR" sz="2000" dirty="0" smtClean="0">
                <a:cs typeface="Arial" pitchFamily="34" charset="0"/>
              </a:rPr>
              <a:t>	Quase 80% acima de 50 anos, 30% acima de 60 anos, ainda em 2014, 17% fora dos nossos</a:t>
            </a:r>
          </a:p>
          <a:p>
            <a:r>
              <a:rPr lang="pt-BR" sz="2000" dirty="0" smtClean="0">
                <a:cs typeface="Arial" pitchFamily="34" charset="0"/>
              </a:rPr>
              <a:t>	Grupos de Pesquisa, 50% fora dos credenciamentos em programas de </a:t>
            </a:r>
            <a:r>
              <a:rPr lang="pt-BR" sz="2000" dirty="0" err="1" smtClean="0">
                <a:cs typeface="Arial" pitchFamily="34" charset="0"/>
              </a:rPr>
              <a:t>strito</a:t>
            </a:r>
            <a:r>
              <a:rPr lang="pt-BR" sz="2000" dirty="0" smtClean="0">
                <a:cs typeface="Arial" pitchFamily="34" charset="0"/>
              </a:rPr>
              <a:t> senso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	Proporção variada nos departamentos (16,66% a 1,67%), traduzindo as diferentes missões,</a:t>
            </a:r>
          </a:p>
          <a:p>
            <a:endParaRPr lang="pt-BR" sz="2000" dirty="0"/>
          </a:p>
          <a:p>
            <a:r>
              <a:rPr lang="pt-BR" sz="2000" dirty="0" smtClean="0"/>
              <a:t>	92,67% são servidores ativos, aposentados cerca de 4%, tendendo a crescer</a:t>
            </a:r>
          </a:p>
          <a:p>
            <a:endParaRPr lang="pt-BR" sz="2000" dirty="0"/>
          </a:p>
          <a:p>
            <a:r>
              <a:rPr lang="pt-BR" sz="2000" dirty="0" smtClean="0"/>
              <a:t>	Cerca de 10% dos pesquisadores tem bolsa de produtividade do CNPq, cerca </a:t>
            </a:r>
          </a:p>
          <a:p>
            <a:r>
              <a:rPr lang="pt-BR" sz="2000" dirty="0" smtClean="0"/>
              <a:t>	da metade sendo bolsa tipo 2, quase 25% pós-doutorado</a:t>
            </a:r>
          </a:p>
          <a:p>
            <a:r>
              <a:rPr lang="pt-BR" sz="2000" dirty="0"/>
              <a:t> </a:t>
            </a:r>
            <a:endParaRPr lang="pt-BR" sz="20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9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49" y="778486"/>
            <a:ext cx="5960113" cy="371938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672" y="4655991"/>
            <a:ext cx="3367508" cy="175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99741" y="3373422"/>
            <a:ext cx="4361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GRUPOS DE PESQUISA</a:t>
            </a:r>
          </a:p>
          <a:p>
            <a:endParaRPr lang="pt-BR" b="1" dirty="0" smtClean="0"/>
          </a:p>
          <a:p>
            <a:r>
              <a:rPr lang="pt-BR" b="1" dirty="0" smtClean="0"/>
              <a:t>Mais Grupos no DGP</a:t>
            </a:r>
          </a:p>
          <a:p>
            <a:r>
              <a:rPr lang="pt-BR" b="1" dirty="0" smtClean="0"/>
              <a:t>Grupos maiores</a:t>
            </a:r>
          </a:p>
          <a:p>
            <a:r>
              <a:rPr lang="pt-BR" b="1" dirty="0" smtClean="0"/>
              <a:t>Grupos mais titulados</a:t>
            </a:r>
          </a:p>
          <a:p>
            <a:r>
              <a:rPr lang="pt-BR" b="1" dirty="0" smtClean="0"/>
              <a:t>Mais colaboração externa</a:t>
            </a:r>
          </a:p>
          <a:p>
            <a:r>
              <a:rPr lang="pt-BR" b="1" dirty="0" smtClean="0"/>
              <a:t>Muitas linhas de pesquisa</a:t>
            </a:r>
          </a:p>
          <a:p>
            <a:r>
              <a:rPr lang="pt-BR" b="1" dirty="0" smtClean="0"/>
              <a:t>Permanência no DGP após afastamento 	do pesquisador de suas atividades</a:t>
            </a:r>
          </a:p>
          <a:p>
            <a:endParaRPr lang="pt-BR" b="1" dirty="0" smtClean="0"/>
          </a:p>
          <a:p>
            <a:r>
              <a:rPr lang="pt-BR" b="1" dirty="0" smtClean="0"/>
              <a:t>Necessária revisão de critérios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2107" y="1000897"/>
            <a:ext cx="4646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LINHAS DE PESQUISA</a:t>
            </a:r>
          </a:p>
          <a:p>
            <a:r>
              <a:rPr lang="pt-BR" b="1" dirty="0" smtClean="0"/>
              <a:t>Mudanças em andamento</a:t>
            </a:r>
          </a:p>
          <a:p>
            <a:r>
              <a:rPr lang="pt-BR" b="1" dirty="0" smtClean="0"/>
              <a:t>Ainda desalinhadas com as linhas  	Fiocruz</a:t>
            </a:r>
          </a:p>
          <a:p>
            <a:r>
              <a:rPr lang="pt-BR" b="1" dirty="0" smtClean="0"/>
              <a:t>Ainda desatualizadas</a:t>
            </a:r>
          </a:p>
          <a:p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42436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33997"/>
              </p:ext>
            </p:extLst>
          </p:nvPr>
        </p:nvGraphicFramePr>
        <p:xfrm>
          <a:off x="2335428" y="424961"/>
          <a:ext cx="8584130" cy="543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30195" y="1210962"/>
            <a:ext cx="122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2011= 369</a:t>
            </a:r>
          </a:p>
          <a:p>
            <a:r>
              <a:rPr lang="pt-BR" dirty="0" smtClean="0"/>
              <a:t>2012= 468</a:t>
            </a:r>
          </a:p>
          <a:p>
            <a:r>
              <a:rPr lang="pt-BR" dirty="0" smtClean="0"/>
              <a:t>2013= 443</a:t>
            </a:r>
          </a:p>
        </p:txBody>
      </p:sp>
    </p:spTree>
    <p:extLst>
      <p:ext uri="{BB962C8B-B14F-4D97-AF65-F5344CB8AC3E}">
        <p14:creationId xmlns:p14="http://schemas.microsoft.com/office/powerpoint/2010/main" val="19601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9584" y="1563737"/>
            <a:ext cx="11542427" cy="670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2400" u="sng" dirty="0" smtClean="0"/>
              <a:t>PRODUTIVIDADE CIENTÍFICA DA ENSP</a:t>
            </a:r>
          </a:p>
          <a:p>
            <a:endParaRPr lang="pt-BR" sz="2800" u="sng" dirty="0" smtClean="0"/>
          </a:p>
          <a:p>
            <a:r>
              <a:rPr lang="pt-BR" b="1" dirty="0" smtClean="0"/>
              <a:t>Produção oscila pouco, relativa estabilização, variações sofrem impacto das mudanças de </a:t>
            </a:r>
            <a:r>
              <a:rPr lang="pt-BR" b="1" dirty="0" err="1" smtClean="0"/>
              <a:t>critériospara</a:t>
            </a:r>
            <a:r>
              <a:rPr lang="pt-BR" b="1" dirty="0" smtClean="0"/>
              <a:t> estabelecimento dos índices, e da mobilidade dos produtores</a:t>
            </a:r>
          </a:p>
          <a:p>
            <a:endParaRPr lang="pt-BR" b="1" dirty="0" smtClean="0"/>
          </a:p>
          <a:p>
            <a:r>
              <a:rPr lang="pt-BR" b="1" dirty="0" smtClean="0"/>
              <a:t>Artigos distribuídos em mais de 420 diferentes periódicos, 97% indexados (</a:t>
            </a:r>
            <a:r>
              <a:rPr lang="pt-BR" b="1" dirty="0" err="1" smtClean="0"/>
              <a:t>Scielo</a:t>
            </a:r>
            <a:r>
              <a:rPr lang="pt-BR" b="1" dirty="0" smtClean="0"/>
              <a:t>, </a:t>
            </a:r>
            <a:r>
              <a:rPr lang="pt-BR" b="1" dirty="0" err="1" smtClean="0"/>
              <a:t>Lilacs</a:t>
            </a:r>
            <a:r>
              <a:rPr lang="pt-BR" b="1" dirty="0" smtClean="0"/>
              <a:t>, </a:t>
            </a:r>
            <a:r>
              <a:rPr lang="pt-BR" b="1" dirty="0" err="1" smtClean="0"/>
              <a:t>PubMed</a:t>
            </a:r>
            <a:r>
              <a:rPr lang="pt-BR" b="1" dirty="0" smtClean="0"/>
              <a:t>, </a:t>
            </a:r>
            <a:r>
              <a:rPr lang="pt-BR" b="1" dirty="0" err="1" smtClean="0"/>
              <a:t>Scopus</a:t>
            </a:r>
            <a:r>
              <a:rPr lang="pt-BR" b="1" dirty="0" smtClean="0"/>
              <a:t>, e outros), sendo mais de 50% deles em INGLES  </a:t>
            </a:r>
          </a:p>
          <a:p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Pela classificação </a:t>
            </a:r>
            <a:r>
              <a:rPr lang="pt-BR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Qualis</a:t>
            </a: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anterior a 2014, a ENSP havia publicado 75</a:t>
            </a: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% dos </a:t>
            </a: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artigos em revistas </a:t>
            </a:r>
          </a:p>
          <a:p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A1, A2, B1 e B2, atestando a qualidade de nossa produção científica e o grau de internacionalização de nossos produtos, uma vez que uma parcela mínima das revistas são editadas no Brasil</a:t>
            </a:r>
          </a:p>
          <a:p>
            <a:endParaRPr lang="pt-BR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reclassificação dos periódicos </a:t>
            </a:r>
            <a:r>
              <a:rPr lang="pt-BR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Qualis</a:t>
            </a: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penalizou a ENSP severamente, reduzindo para menos de 60% nossa produção nos mesmos </a:t>
            </a:r>
            <a:r>
              <a:rPr lang="pt-BR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Qualis</a:t>
            </a: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em 2015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5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8972" y="64596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4250" y="897565"/>
          <a:ext cx="4445000" cy="4807077"/>
        </p:xfrm>
        <a:graphic>
          <a:graphicData uri="http://schemas.openxmlformats.org/drawingml/2006/table">
            <a:tbl>
              <a:tblPr/>
              <a:tblGrid>
                <a:gridCol w="4445000"/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PROJETO INOVA ENSP I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Estudo propositivo para implantação  de ações de vigilância em saúde nas atividades de coprocessamento de resíduos em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cimenteiras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no Brasil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Mudanças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Sócio-Ambientais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Saúde e Nutrição entre o Povo Indígena Xavante do Brasil Central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Avaliação dos riscos à saúde da exposição à agentes químicos: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desregulação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endócrina,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carcinogênese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 modulação do metabolismo de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xenobióticos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Condições de saúde de idosos institucionalizados: uma proposta de avaliação de necessidades e utilização da classificação internacional de funcionalidade, incapacidade e saúde para planejamento de ações de prevenção e reabilitação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Análise de políticas públicas e de saúde no Brasil 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É possível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previnir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 antecipação do fim?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Suicidio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idosos no Brasil e possibilidades de atuação do setor saúde.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Inquérito epidemiológico sobre as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conseqüências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da cesariana desnecessária no Brasil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71432" y="987084"/>
          <a:ext cx="4445000" cy="4416552"/>
        </p:xfrm>
        <a:graphic>
          <a:graphicData uri="http://schemas.openxmlformats.org/drawingml/2006/table">
            <a:tbl>
              <a:tblPr/>
              <a:tblGrid>
                <a:gridCol w="444500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Avaliação de experiências inovadoras no âmbito da organização e gestão da atenção em hospitais do SUS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Avanços para a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conta-satélite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saúde: características econômicas da produção de serviços de saúde privados e do consumo de serviços de saúde pelas famílias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Fortalecimento do sistema de saúde para o controle da tuberculose em população indígena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 impacto do acesso gratuito e  à terapia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antiretroviral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no Brasil: análise de sobrevida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Desigualdades sociais e tuberculose: distribuição espacial, fatores de risco e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farmacogenética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na perspectiva da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etnicidade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Qualidade de vida subsequente ao tratamento do câncer de colo uterino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Mudanças ambientais globais  e efeitos nos ecossistemas e na saúde na região do arco do desmatamento - Estudo de caso área da bacia do rio Madeira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Epidemiologia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genômica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do câncer de mama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526211" y="5622319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R$3.000.000,00</a:t>
            </a:r>
          </a:p>
          <a:p>
            <a:r>
              <a:rPr lang="pt-BR" dirty="0" smtClean="0"/>
              <a:t>15 projetos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7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72244" y="1046436"/>
          <a:ext cx="5471356" cy="4489392"/>
        </p:xfrm>
        <a:graphic>
          <a:graphicData uri="http://schemas.openxmlformats.org/drawingml/2006/table">
            <a:tbl>
              <a:tblPr/>
              <a:tblGrid>
                <a:gridCol w="5471356"/>
              </a:tblGrid>
              <a:tr h="534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PROJETOS INOVA ENSP II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Doença respiratória aguda e fatores associados em crianças Guarani menores de um ano de idade: um estudo em coorte de nascimentos indígenas no Sul e Sudeste do Brasil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Estudos sobre Origem e Evolução de Doenças- Desenvolvimento de Protocolos Aplicáveis em Material de Acervos e Coleções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Proteção social e política de saúde no Brasil: contexto internacional, política nacional e diversidade territorial.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Mortes violentas de jovens: um olhar compreensivo para uma tragédia humana e social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Malária, gravidez e alterações do metabolismo e cinética de fármacos.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Formação em nível de mestrado profissional e acadêmico no campo da saúde pública: estudo comparado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Avaliação de desempenho do programa de controle da tuberculose na atenção primária em quatro municípios brasileiros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 atendimento à urgência pré-hospitalar no Brasil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715303" y="1065662"/>
          <a:ext cx="4955059" cy="5152644"/>
        </p:xfrm>
        <a:graphic>
          <a:graphicData uri="http://schemas.openxmlformats.org/drawingml/2006/table">
            <a:tbl>
              <a:tblPr/>
              <a:tblGrid>
                <a:gridCol w="4955059"/>
              </a:tblGrid>
              <a:tr h="442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Vulnerabilidade e fragilidade: proposta de indicadores epidemiológicos para o monitoramento da saúde do idoso na atenção básica de saúde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Análise do uso dos serviços de saúde pela população de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Manguinhos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segundo tipo de financiamento: apontamentos para os dirigentes do TEIAS-Escola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Manguinhos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organizarem o sistema local de saúde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Olhares sobre a nova organização do trabalho docente universitário: desenvolvimento de tecnologias de pesquisa e intervenção em saúde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Bioprospecção do microbioma humano por novas drogas contra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Mycobacterium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tuberculosis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Saúde materno-infantil nas prisões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Novos modelos e arranjos de gestão em saúde: limites e possibilidades para a melhoria do cuidado nos hospitais do SUS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Avaliação da exposição ocupacional ao benzeno em postos de combustíveis no Município do Rio de Janeiro: uma abordagem integrada para as ações de vigilância em saúde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Desigualdades sociais e tuberculose: dinâmica de transmissão, condições de vida e interfaces entre biomedicina e medicina tradicional indígena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55305" y="712838"/>
          <a:ext cx="4673600" cy="3189732"/>
        </p:xfrm>
        <a:graphic>
          <a:graphicData uri="http://schemas.openxmlformats.org/drawingml/2006/table">
            <a:tbl>
              <a:tblPr/>
              <a:tblGrid>
                <a:gridCol w="46736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Estudo da redução do Hg(II) a mercúrio metálico por bactérias resistentes provenientes de sistemas aquáticos brasileiros e seu uso potencial para a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biorremediação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da contaminação mercurial, visando a proteção da saúde humana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Avaliação de impacto à saúde – a construção de uma ferramenta para a gestão socioambiental de projetos de desenvolvimento na Amazônia.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Agricultura, exposição à agrotóxicos e qualidade seminal em trabalhadores jovens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Avaliação da exposição a agrotóxicos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piretróides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na população da cidade do Rio de Janeiro: Construção de valores de referência como contribuição para a vigilância em saúde no país.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823740" y="4189163"/>
            <a:ext cx="8320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u="sng" dirty="0" smtClean="0"/>
              <a:t>Produtos destaque da pós-graduação em Saúde Pública, 2016:</a:t>
            </a:r>
          </a:p>
          <a:p>
            <a:endParaRPr lang="pt-BR" sz="1200" b="1" dirty="0" smtClean="0"/>
          </a:p>
          <a:p>
            <a:r>
              <a:rPr lang="pt-BR" sz="1200" b="1" u="sng" dirty="0" smtClean="0"/>
              <a:t>CADERNETAS DE SAÚDE E TRABALHO (INOVA II)</a:t>
            </a:r>
          </a:p>
          <a:p>
            <a:r>
              <a:rPr lang="pt-BR" sz="1200" b="1" u="sng" dirty="0" smtClean="0"/>
              <a:t>GUIA PRÁTICO – PROTOCOLOS PARA IDENTIFICAÇÃO DE DOENÇAS INFECTO-PARASITÁRIAS EM AMOSTRAS</a:t>
            </a:r>
          </a:p>
          <a:p>
            <a:r>
              <a:rPr lang="pt-BR" sz="1200" b="1" u="sng" dirty="0" smtClean="0"/>
              <a:t>	 DE ACERVOS E COLEÇÕES (INOVA II)</a:t>
            </a:r>
          </a:p>
          <a:p>
            <a:r>
              <a:rPr lang="pt-BR" sz="1200" b="1" dirty="0" smtClean="0"/>
              <a:t>JOGO EDUCATIVO VIGILÂNCIA SANITÁRIA NOS EVENTOS DE MASSA</a:t>
            </a:r>
          </a:p>
          <a:p>
            <a:r>
              <a:rPr lang="pt-BR" sz="1200" b="1" dirty="0" smtClean="0"/>
              <a:t>PENSANDO A SEGURANÇA PÚBLICA – EDIÇÃO ESPECIAL HOMICÍDIOS (RELATÓRIO)</a:t>
            </a:r>
          </a:p>
          <a:p>
            <a:r>
              <a:rPr lang="pt-BR" sz="1200" b="1" dirty="0" smtClean="0"/>
              <a:t>DESAFIOS DA REGIONALIZAÇÃO E CONFORMIDADE DE REDES DE ATENÇÃO EM CONTEXTO DE CRISE E DE </a:t>
            </a:r>
          </a:p>
          <a:p>
            <a:r>
              <a:rPr lang="pt-BR" sz="1200" b="1" dirty="0" smtClean="0"/>
              <a:t>	DESIGUALDADES TERRITORIAIS</a:t>
            </a:r>
            <a:endParaRPr lang="pt-BR" sz="1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95063" y="3151000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R$3.000.000,00</a:t>
            </a:r>
          </a:p>
          <a:p>
            <a:r>
              <a:rPr lang="pt-BR" dirty="0" smtClean="0"/>
              <a:t>21 projetos, 1 não executado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41248" y="613309"/>
            <a:ext cx="8302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b="1" u="sng" dirty="0" smtClean="0"/>
              <a:t>PESQUISAS NO ÂMBITO DO TEIAS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pt-BR" b="1" u="sng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b="1" u="sng" dirty="0" smtClean="0"/>
              <a:t>Reforço da institucionalização do </a:t>
            </a:r>
            <a:r>
              <a:rPr lang="pt-BR" b="1" u="sng" dirty="0"/>
              <a:t>projeto </a:t>
            </a:r>
            <a:r>
              <a:rPr lang="pt-BR" b="1" u="sng" dirty="0" smtClean="0"/>
              <a:t>Teias</a:t>
            </a:r>
            <a:r>
              <a:rPr lang="pt-BR" b="1" dirty="0" smtClean="0"/>
              <a:t>: </a:t>
            </a:r>
            <a:r>
              <a:rPr lang="pt-BR" dirty="0" smtClean="0"/>
              <a:t>Direção </a:t>
            </a:r>
            <a:r>
              <a:rPr lang="pt-BR" dirty="0"/>
              <a:t>da ENSP </a:t>
            </a:r>
            <a:r>
              <a:rPr lang="pt-BR" dirty="0" smtClean="0"/>
              <a:t>com participação ativa nas ações e no acompanhamento dos projetos de pesquisa, e investimento em avaliação continuada durante as pesquisas.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pt-BR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b="1" u="sng" dirty="0" smtClean="0"/>
              <a:t>Reforço às pesquisa em execução ou em condições de ser imediatamente executadas no território</a:t>
            </a:r>
            <a:r>
              <a:rPr lang="pt-BR" dirty="0" smtClean="0"/>
              <a:t>, ampliando integração ao projeto Teias de diferentes </a:t>
            </a:r>
            <a:r>
              <a:rPr lang="pt-BR" dirty="0"/>
              <a:t>Grupos de Pesquisa certificados pela ENSP, pela Fiocruz e cadastrados no </a:t>
            </a:r>
            <a:r>
              <a:rPr lang="pt-BR" dirty="0" smtClean="0"/>
              <a:t>CNPq que já atuassem no território Manguinhos, sem prejuízo da qualidade dos trabalhos.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pt-BR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b="1" u="sng" dirty="0" err="1" smtClean="0"/>
              <a:t>Re-articulação</a:t>
            </a:r>
            <a:r>
              <a:rPr lang="pt-BR" b="1" u="sng" dirty="0" smtClean="0"/>
              <a:t> às ações do PDTSP e à Rede Teias Manguinhos</a:t>
            </a:r>
            <a:r>
              <a:rPr lang="pt-BR" dirty="0" smtClean="0"/>
              <a:t>, ampliando a integração dos resultados, fortalecendo as proposta de ação em rede potencializando a Estratégia de Saúde da Família. Translação de resultados com aumento progressivo da integração entre a atividade acadêmica da ENSP e a comunidade, os profissionais e os gestores </a:t>
            </a:r>
            <a:r>
              <a:rPr lang="pt-BR" dirty="0"/>
              <a:t>n</a:t>
            </a:r>
            <a:r>
              <a:rPr lang="pt-BR" dirty="0" smtClean="0"/>
              <a:t>o município.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pt-BR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b="1" u="sng" dirty="0" err="1" smtClean="0"/>
              <a:t>Imponderamento</a:t>
            </a:r>
            <a:r>
              <a:rPr lang="pt-BR" b="1" u="sng" dirty="0" smtClean="0"/>
              <a:t> da comunidade </a:t>
            </a:r>
            <a:r>
              <a:rPr lang="pt-BR" dirty="0" smtClean="0"/>
              <a:t>do território de Manguinhos através da disseminação de informações e participação comunitária nos projetos (pesquisador cidadão).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8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8640" y="838200"/>
            <a:ext cx="107137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ENSP-060-LIV-09-14 (TEIAS 2013-2014)</a:t>
            </a:r>
          </a:p>
          <a:p>
            <a:endParaRPr lang="pt-BR" dirty="0" smtClean="0"/>
          </a:p>
          <a:p>
            <a:r>
              <a:rPr lang="pt-BR" b="1" dirty="0" smtClean="0"/>
              <a:t>Saldo na </a:t>
            </a:r>
            <a:r>
              <a:rPr lang="pt-BR" b="1" dirty="0" err="1" smtClean="0"/>
              <a:t>Fiotec</a:t>
            </a:r>
            <a:r>
              <a:rPr lang="pt-BR" b="1" dirty="0" smtClean="0"/>
              <a:t> em 19/08/2013: </a:t>
            </a:r>
            <a:r>
              <a:rPr lang="pt-BR" b="1" u="sng" dirty="0" smtClean="0"/>
              <a:t>R$479.197,89</a:t>
            </a:r>
          </a:p>
          <a:p>
            <a:r>
              <a:rPr lang="pt-BR" b="1" dirty="0" smtClean="0"/>
              <a:t>Nenhuma pesquisa em execução dentro deste </a:t>
            </a:r>
            <a:r>
              <a:rPr lang="pt-BR" b="1" dirty="0" err="1" smtClean="0"/>
              <a:t>sub-projeto</a:t>
            </a:r>
            <a:endParaRPr lang="pt-BR" b="1" dirty="0" smtClean="0"/>
          </a:p>
          <a:p>
            <a:endParaRPr lang="pt-BR" dirty="0"/>
          </a:p>
          <a:p>
            <a:r>
              <a:rPr lang="pt-BR" b="1" dirty="0" smtClean="0"/>
              <a:t>NOVA CHAMADA AOS PESQUISADORES DA ENSP </a:t>
            </a:r>
          </a:p>
          <a:p>
            <a:r>
              <a:rPr lang="pt-BR" b="1" dirty="0" smtClean="0"/>
              <a:t>Projetos de pesquisa em execução/imediatamente executáveis no território de Manguinhos</a:t>
            </a:r>
          </a:p>
          <a:p>
            <a:r>
              <a:rPr lang="pt-BR" b="1" dirty="0" smtClean="0"/>
              <a:t>Aprovados pelo </a:t>
            </a:r>
            <a:r>
              <a:rPr lang="pt-BR" b="1" dirty="0" err="1" smtClean="0"/>
              <a:t>Comite</a:t>
            </a:r>
            <a:r>
              <a:rPr lang="pt-BR" b="1" dirty="0" smtClean="0"/>
              <a:t> de Ética da ENSP</a:t>
            </a:r>
          </a:p>
          <a:p>
            <a:r>
              <a:rPr lang="pt-BR" b="1" dirty="0" smtClean="0"/>
              <a:t>Produtos aplicáveis ao território/estratégia de Saúde da Família</a:t>
            </a:r>
          </a:p>
          <a:p>
            <a:r>
              <a:rPr lang="pt-BR" b="1" dirty="0" smtClean="0"/>
              <a:t>Coordenação/participação de equipes da ENSP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87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9607" y="214099"/>
            <a:ext cx="10508103" cy="716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 PROJETOS </a:t>
            </a:r>
            <a:r>
              <a:rPr lang="pt-BR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SELECIONADOS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Avaliação da Qualidade de Informação em Sites de Saúde: o caso do Aleitamento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Materno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Investigação da Experiência de Adoecimento como Estratégia para Promover a Adesão ao Tratamento de Portadores de Tuberculose na Atenção Básica à Saúde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Vulnerabilidade e Fragilidade: Proposta de Indicadores Epidemiológicos para o Monitoramento em Saúde do Idoso na Atenção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Básica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Interdisciplinaridade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Interinstitucionalidade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 construção do Conhecimento em Saúde em Escolas Públicas do Município do Rio de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Avaliação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dos Usos e Influências dos Projetos de Pesquisa no Âmbito do Programa Território-Escola de Manguinhos </a:t>
            </a:r>
            <a:endParaRPr lang="pt-BR" sz="1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Rastreamento </a:t>
            </a: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Violência contra Idosos Dependentes na Região de Manguinhos, Rio de Janeiro </a:t>
            </a: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Perfil dos Pacientes com Infecção pelo HIV/AIDS Atendidos no CSGSF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Políticas Públicas e Moradia: uma Análise Participativa do PAC Manguinhos – RJ, na Perspectiva da Promoção da Saúde e da Justiça Ambiental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Estudo da Incidência de Dengue em uma População Infantil Associada aos Componentes Entomológicos da Vigilância Ativa nos casos Febris em Área Endêmica de Dengue no Rio de Janeiro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Criação e compatibilização de base de dados de uma coorte de Crianças e Adolescentes Residentes em Manguinhos: Digitação e Análise de dados </a:t>
            </a:r>
            <a:r>
              <a:rPr lang="pt-BR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Recordatórios</a:t>
            </a: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 de 24hs para Avaliação de Gastos com Alimentação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Proposta de Assistência Nutricional Pré-natal para Aplicação na Atenção Básica na Área de Manguinhos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131" y="862723"/>
            <a:ext cx="10315998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Uma </a:t>
            </a:r>
            <a:r>
              <a:rPr lang="en-US" sz="2400" b="1" u="sng" dirty="0" err="1" smtClean="0"/>
              <a:t>Escola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gerando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conhecimento</a:t>
            </a:r>
            <a:endParaRPr lang="en-US" sz="2400" b="1" u="sng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Criada na década de 1950 para prover a formação profissional em saúde, a ENSP é reconhecida por seus produtos científicos e tecnológicos, e também pelas diferentes contribuições que traz para a solução dos problemas da saúde pública e coletiva através suas pesquisas. Ao longo de seis décadas de atuação em saúde, a ENSP ostenta em sua linha do tempo diferentes momentos no que tange à pesquisa 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dirty="0" smtClean="0"/>
              <a:t>Desde a sua instalação no prédio atual em 1966, e dos mestrados que ativaram pesquisas pioneiras, a Escola avançou e foi definitivamente impulsionada por ações de fomento como da FINEP em 1976 (PEPPE, PESIS), da Organização </a:t>
            </a:r>
            <a:r>
              <a:rPr lang="pt-BR" sz="2000" dirty="0" err="1" smtClean="0"/>
              <a:t>Panamericana</a:t>
            </a:r>
            <a:r>
              <a:rPr lang="pt-BR" sz="2000" dirty="0" smtClean="0"/>
              <a:t> de Saúde – OPAS em 1981, do Programa de Apoio à Reforma Sanitária – PARES em 1984, entre outros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Ações como primeiro programa de Pesquisador Visitante (1986) beneficiaram a ENSP, reforçando o projeto de crescimento da Escola. Realizações como a primeira patente concedida para a ENSP em 1989 confirmaram a capacidade de dar respostas às questões da saúde </a:t>
            </a:r>
          </a:p>
          <a:p>
            <a:pPr algn="just"/>
            <a:endParaRPr lang="pt-BR" sz="2000" dirty="0" smtClean="0"/>
          </a:p>
          <a:p>
            <a:pPr algn="just"/>
            <a:endParaRPr lang="en-US" sz="2000" dirty="0" smtClean="0"/>
          </a:p>
          <a:p>
            <a:pPr algn="just"/>
            <a:endParaRPr lang="pt-BR" sz="2000" dirty="0" smtClean="0"/>
          </a:p>
          <a:p>
            <a:pPr algn="just"/>
            <a:endParaRPr lang="en-US" sz="2000" dirty="0" smtClean="0"/>
          </a:p>
          <a:p>
            <a:pPr algn="just"/>
            <a:endParaRPr lang="pt-BR" sz="2000" dirty="0" smtClean="0"/>
          </a:p>
          <a:p>
            <a:pPr algn="just"/>
            <a:endParaRPr lang="en-US" sz="2000" dirty="0" smtClean="0"/>
          </a:p>
          <a:p>
            <a:pPr algn="just"/>
            <a:endParaRPr lang="pt-BR" sz="20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7952" y="1124782"/>
            <a:ext cx="10326624" cy="275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PROJETOS </a:t>
            </a:r>
            <a:r>
              <a:rPr lang="pt-B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CO-SELECIONADOS (ENSP-PDTSP) </a:t>
            </a:r>
            <a:endParaRPr lang="pt-BR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Análise de Implementação do Programa Saúde na Escola em Manguinhos</a:t>
            </a: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Análise da Qualidade das Informações do Sistema de Informação de Atenção Básica (SIAB) em Manguinhos: Uma Perspectiva Comparativa com Inquérito de Saúde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Condições </a:t>
            </a:r>
            <a:r>
              <a:rPr lang="pt-BR" sz="1400" b="1" u="sng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Sócio-Ambientais</a:t>
            </a:r>
            <a:r>
              <a:rPr lang="pt-BR" sz="14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 Comunidade de Manguinhos/RJ: Destaque aos Aspectos Sanitários da Água e do Solo do </a:t>
            </a:r>
            <a:r>
              <a:rPr lang="pt-BR" sz="1400" b="1" u="sng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Peridomicílio</a:t>
            </a: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Diagnóstico </a:t>
            </a:r>
            <a:r>
              <a:rPr lang="pt-BR" sz="1400" b="1" u="sng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Sócio-Ambiental</a:t>
            </a:r>
            <a:r>
              <a:rPr lang="pt-BR" sz="14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Manguinhos</a:t>
            </a: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projeto Qualidade da Água Consumida e Ocorrência de Doenças de Veiculação Hídrica no Território de Manguinhos - RJ 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54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00200" y="1505397"/>
            <a:ext cx="7543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ENSP-046-PPE-14-2-3 (TEIAS 2015-2016)</a:t>
            </a:r>
          </a:p>
          <a:p>
            <a:endParaRPr lang="pt-BR" dirty="0"/>
          </a:p>
          <a:p>
            <a:r>
              <a:rPr lang="pt-BR" b="1" dirty="0"/>
              <a:t>Disponibilizado : </a:t>
            </a:r>
            <a:r>
              <a:rPr lang="pt-BR" b="1" u="sng" dirty="0"/>
              <a:t>R$642.000.00</a:t>
            </a:r>
          </a:p>
          <a:p>
            <a:r>
              <a:rPr lang="pt-BR" b="1" dirty="0"/>
              <a:t>Total executado: 540.331,00 (84</a:t>
            </a:r>
            <a:r>
              <a:rPr lang="pt-BR" b="1" dirty="0" smtClean="0"/>
              <a:t>%)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NOVA CHAMADA AOS PESQUISADORES DA ENSP </a:t>
            </a:r>
          </a:p>
          <a:p>
            <a:r>
              <a:rPr lang="pt-BR" b="1" dirty="0"/>
              <a:t>Projetos de pesquisa </a:t>
            </a:r>
            <a:r>
              <a:rPr lang="pt-BR" b="1" dirty="0" smtClean="0"/>
              <a:t>execução </a:t>
            </a:r>
            <a:r>
              <a:rPr lang="pt-BR" b="1" dirty="0"/>
              <a:t>no território de Manguinhos</a:t>
            </a:r>
          </a:p>
          <a:p>
            <a:r>
              <a:rPr lang="pt-BR" b="1" dirty="0"/>
              <a:t>Aprovados pelo </a:t>
            </a:r>
            <a:r>
              <a:rPr lang="pt-BR" b="1" dirty="0" smtClean="0"/>
              <a:t>Comitê </a:t>
            </a:r>
            <a:r>
              <a:rPr lang="pt-BR" b="1" dirty="0"/>
              <a:t>de Ética da ENSP</a:t>
            </a:r>
          </a:p>
          <a:p>
            <a:r>
              <a:rPr lang="pt-BR" b="1" dirty="0"/>
              <a:t>Produtos aplicáveis ao território/estratégia de Saúde da Família</a:t>
            </a:r>
          </a:p>
          <a:p>
            <a:r>
              <a:rPr lang="pt-BR" b="1" dirty="0"/>
              <a:t>Coordenação/participação de equipes da ENSP</a:t>
            </a:r>
          </a:p>
        </p:txBody>
      </p:sp>
    </p:spTree>
    <p:extLst>
      <p:ext uri="{BB962C8B-B14F-4D97-AF65-F5344CB8AC3E}">
        <p14:creationId xmlns:p14="http://schemas.microsoft.com/office/powerpoint/2010/main" val="22024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9607" y="214099"/>
            <a:ext cx="10508103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PROJETOS </a:t>
            </a:r>
            <a:r>
              <a:rPr lang="pt-BR" sz="1600" b="1" u="sng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SELECIONADOS</a:t>
            </a:r>
            <a:endParaRPr lang="pt-BR" sz="1600" u="sng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45386"/>
              </p:ext>
            </p:extLst>
          </p:nvPr>
        </p:nvGraphicFramePr>
        <p:xfrm>
          <a:off x="808892" y="726832"/>
          <a:ext cx="8499230" cy="538586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8499230"/>
              </a:tblGrid>
              <a:tr h="57443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i="0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Articular pontes entre pesquisa-serviços de saúde-políticas públicas-comunidade.  Uma experiência de mediação e translação do conhecimento para o problema da tuberculose no CSEGSF da ENSP.</a:t>
                      </a:r>
                    </a:p>
                  </a:txBody>
                  <a:tcPr marL="29946" marR="29946" marT="0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Proposta de Assistência Nutricional Pré-natal para aplicação na atenção básica na área de Manguinhos - o acompanhamento das mulheres no primeiro ano pós-parto.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9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Vida e Juventude - Construindo </a:t>
                      </a:r>
                      <a:r>
                        <a:rPr lang="pt-BR" sz="10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Pontes.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Fragilidade em Idosos: comparação entre duas propostas de avaliação na atenção primária de saúde.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Brincando e aprendendo com o NASF: investigando caminhos para consolidar políticas públicas </a:t>
                      </a:r>
                      <a:r>
                        <a:rPr lang="pt-BR" sz="1000" b="0" dirty="0" err="1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intersetoriais</a:t>
                      </a: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Violência e saúde na estratégia de saúde da família de Manguinhos: uma investigação preliminar.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Vigilância popular em saúde, produção e circulação compartilhadas de conhecimento.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Avaliação da efetividade de ações inovadoras para a prevenção, controle e vigilância de tuberculose no território de Manguinhos.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5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Abordagem integrada para o controle das doenças transmitidas pelo Aedes Aegypti em Manguinhos: apoio à implementação e monitoramento.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Mortalidade e incidência de declínio funcional em idosos residentes em uma </a:t>
                      </a:r>
                      <a:r>
                        <a:rPr lang="pt-BR" sz="10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pt-BR" sz="10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de vulnerabilidade socioambiental ao longo de cinco anos.</a:t>
                      </a:r>
                      <a:endParaRPr lang="pt-BR" sz="10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6" marR="2994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1792" y="743712"/>
            <a:ext cx="91683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RESULTADOS alcançados</a:t>
            </a:r>
          </a:p>
          <a:p>
            <a:endParaRPr lang="pt-BR" sz="3200" dirty="0"/>
          </a:p>
          <a:p>
            <a:r>
              <a:rPr lang="pt-BR" b="1" u="sng" dirty="0" smtClean="0"/>
              <a:t>Incremento de conhecimentos sobre os problemas de saúde e a atenção básica no território de Manguinhos</a:t>
            </a:r>
          </a:p>
          <a:p>
            <a:endParaRPr lang="pt-BR" b="1" u="sng" dirty="0"/>
          </a:p>
          <a:p>
            <a:r>
              <a:rPr lang="pt-BR" b="1" u="sng" dirty="0" smtClean="0"/>
              <a:t>Conclusão de pesquisas e execução de produtos de interesse local</a:t>
            </a:r>
          </a:p>
          <a:p>
            <a:endParaRPr lang="pt-BR" b="1" u="sng" dirty="0"/>
          </a:p>
          <a:p>
            <a:r>
              <a:rPr lang="pt-BR" b="1" u="sng" dirty="0" err="1" smtClean="0"/>
              <a:t>Imponderamento</a:t>
            </a:r>
            <a:r>
              <a:rPr lang="pt-BR" b="1" u="sng" dirty="0" smtClean="0"/>
              <a:t> dos serviços básicos de saúde na região e contribuições para reforço à Estratégia de Saúde da Família</a:t>
            </a:r>
          </a:p>
          <a:p>
            <a:endParaRPr lang="pt-BR" b="1" u="sng" dirty="0"/>
          </a:p>
          <a:p>
            <a:r>
              <a:rPr lang="pt-BR" b="1" u="sng" dirty="0" smtClean="0"/>
              <a:t>Introdução de conteúdos relevantes na formação de profissionais de saúde atuando na atenção básica dentro e fora do território</a:t>
            </a:r>
          </a:p>
          <a:p>
            <a:endParaRPr lang="pt-BR" b="1" u="sng" dirty="0"/>
          </a:p>
          <a:p>
            <a:r>
              <a:rPr lang="pt-BR" b="1" u="sng" dirty="0" smtClean="0"/>
              <a:t>Melhorias em programas específicos de atendimento desenvolvidos no CSGSF e clínica Vitor </a:t>
            </a:r>
            <a:r>
              <a:rPr lang="pt-BR" b="1" u="sng" dirty="0" err="1" smtClean="0"/>
              <a:t>Valla</a:t>
            </a:r>
            <a:endParaRPr lang="pt-BR" b="1" u="sng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6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076195"/>
              </p:ext>
            </p:extLst>
          </p:nvPr>
        </p:nvGraphicFramePr>
        <p:xfrm>
          <a:off x="1296035" y="732155"/>
          <a:ext cx="3809365" cy="380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5667166" imgH="5667298" progId="AcroExch.Document.11">
                  <p:embed/>
                </p:oleObj>
              </mc:Choice>
              <mc:Fallback>
                <p:oleObj name="Acrobat Document" r:id="rId3" imgW="5667166" imgH="56672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6035" y="732155"/>
                        <a:ext cx="3809365" cy="380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160833"/>
              </p:ext>
            </p:extLst>
          </p:nvPr>
        </p:nvGraphicFramePr>
        <p:xfrm>
          <a:off x="5304155" y="2179955"/>
          <a:ext cx="3977005" cy="39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5" imgW="5667166" imgH="5667298" progId="AcroExch.Document.11">
                  <p:embed/>
                </p:oleObj>
              </mc:Choice>
              <mc:Fallback>
                <p:oleObj name="Acrobat Document" r:id="rId5" imgW="5667166" imgH="56672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4155" y="2179955"/>
                        <a:ext cx="3977005" cy="3977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6603" y="984738"/>
            <a:ext cx="101362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CEP</a:t>
            </a:r>
          </a:p>
          <a:p>
            <a:endParaRPr lang="pt-BR" sz="3600" b="1" dirty="0" smtClean="0"/>
          </a:p>
          <a:p>
            <a:r>
              <a:rPr lang="pt-BR" dirty="0" smtClean="0"/>
              <a:t>Duas mudanças de gestão, manutenção dos apoios para realização das reuniões</a:t>
            </a:r>
          </a:p>
          <a:p>
            <a:endParaRPr lang="pt-BR" dirty="0" smtClean="0"/>
          </a:p>
          <a:p>
            <a:r>
              <a:rPr lang="pt-BR" dirty="0" smtClean="0"/>
              <a:t>Total de 72 reuniões realizadas (44 ordinárias, 28 extraordinárias)</a:t>
            </a:r>
          </a:p>
          <a:p>
            <a:r>
              <a:rPr lang="pt-BR" dirty="0" smtClean="0"/>
              <a:t>Total de 1640 pareceres consubstanciados emitidos (505,em 2014; 544, em 2015; 591,em  2016) </a:t>
            </a:r>
          </a:p>
          <a:p>
            <a:endParaRPr lang="pt-BR" dirty="0" smtClean="0"/>
          </a:p>
          <a:p>
            <a:r>
              <a:rPr lang="pt-BR" dirty="0" smtClean="0"/>
              <a:t>Participação em atividades formativas, do ensino,eventos, atividades relacionadas a comissões </a:t>
            </a:r>
          </a:p>
          <a:p>
            <a:r>
              <a:rPr lang="pt-BR" dirty="0" smtClean="0"/>
              <a:t>e discussões temáticas, processos de seleção e apoio aos projetos de pesquisa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759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363405" y="86909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NIT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853" y="1387781"/>
            <a:ext cx="11136574" cy="4351338"/>
          </a:xfrm>
        </p:spPr>
        <p:txBody>
          <a:bodyPr>
            <a:normAutofit/>
          </a:bodyPr>
          <a:lstStyle/>
          <a:p>
            <a:pPr lvl="1"/>
            <a:endParaRPr lang="pt-BR" sz="1800" dirty="0" smtClean="0"/>
          </a:p>
          <a:p>
            <a:pPr lvl="1">
              <a:buNone/>
            </a:pPr>
            <a:r>
              <a:rPr lang="pt-BR" sz="1800" dirty="0" smtClean="0"/>
              <a:t>Estímulo a inovação, proteção intelectual, licenciamento das criações e acesso/uso da informação tecnológica como ferramenta de inovação;</a:t>
            </a:r>
          </a:p>
          <a:p>
            <a:pPr lvl="1">
              <a:buNone/>
            </a:pPr>
            <a:r>
              <a:rPr lang="pt-BR" sz="1800" dirty="0"/>
              <a:t>A</a:t>
            </a:r>
            <a:r>
              <a:rPr lang="pt-BR" sz="1800" dirty="0" smtClean="0"/>
              <a:t>ssessoria em propriedade intelectual e política de acesso aberto;</a:t>
            </a:r>
          </a:p>
          <a:p>
            <a:pPr lvl="1">
              <a:buNone/>
            </a:pPr>
            <a:r>
              <a:rPr lang="pt-BR" sz="1800" dirty="0" smtClean="0"/>
              <a:t>Atuação junto ao processo de proteção de criações intelectuais e ao processo de formalização das pesquisas colaborativas;</a:t>
            </a:r>
          </a:p>
          <a:p>
            <a:pPr lvl="1">
              <a:buNone/>
            </a:pPr>
            <a:r>
              <a:rPr lang="pt-BR" sz="1800" dirty="0" smtClean="0"/>
              <a:t>Articulação com os demais </a:t>
            </a:r>
            <a:r>
              <a:rPr lang="pt-BR" sz="1800" dirty="0" err="1" smtClean="0"/>
              <a:t>NITs</a:t>
            </a:r>
            <a:r>
              <a:rPr lang="pt-BR" sz="1800" dirty="0" smtClean="0"/>
              <a:t> no processo de inovação na Fiocruz;</a:t>
            </a:r>
          </a:p>
          <a:p>
            <a:pPr lvl="1">
              <a:buNone/>
            </a:pPr>
            <a:r>
              <a:rPr lang="pt-BR" sz="1800" dirty="0" smtClean="0"/>
              <a:t>Prospecção de projetos de pesquisa com potencial de inovação em saúde. </a:t>
            </a:r>
          </a:p>
        </p:txBody>
      </p:sp>
    </p:spTree>
    <p:extLst>
      <p:ext uri="{BB962C8B-B14F-4D97-AF65-F5344CB8AC3E}">
        <p14:creationId xmlns:p14="http://schemas.microsoft.com/office/powerpoint/2010/main" val="7054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38535"/>
              </p:ext>
            </p:extLst>
          </p:nvPr>
        </p:nvGraphicFramePr>
        <p:xfrm>
          <a:off x="378871" y="828554"/>
          <a:ext cx="11410680" cy="166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578"/>
                <a:gridCol w="1026017"/>
                <a:gridCol w="1026017"/>
                <a:gridCol w="1026017"/>
                <a:gridCol w="1026017"/>
                <a:gridCol w="1026017"/>
                <a:gridCol w="1026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Participação em eventos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/>
                </a:tc>
              </a:tr>
              <a:tr h="549874">
                <a:tc>
                  <a:txBody>
                    <a:bodyPr/>
                    <a:lstStyle/>
                    <a:p>
                      <a:r>
                        <a:rPr lang="pt-BR" dirty="0" smtClean="0"/>
                        <a:t>Capacitação dos membros do NIT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Capacitação oferecida pelo</a:t>
                      </a:r>
                      <a:r>
                        <a:rPr lang="pt-BR" baseline="0" dirty="0" smtClean="0"/>
                        <a:t> NIT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389123" y="393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ATIVIDADES RELACIONADAS A CAPACITAÇÃO E EVENTOS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44552" y="2869584"/>
            <a:ext cx="332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ATIVIDADES TÉCNICAS DO NIT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37035"/>
              </p:ext>
            </p:extLst>
          </p:nvPr>
        </p:nvGraphicFramePr>
        <p:xfrm>
          <a:off x="324281" y="3356965"/>
          <a:ext cx="1141068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578"/>
                <a:gridCol w="1026017"/>
                <a:gridCol w="1026017"/>
                <a:gridCol w="1026017"/>
                <a:gridCol w="1026017"/>
                <a:gridCol w="1026017"/>
                <a:gridCol w="1026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Notificações de Invenção (NI) encaminhadas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Subsídio ao registro de programa de computador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Subsídio à formalização de cessão de direitos autorais patrimoniais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Subsídio à solicitação de autorização prévia de acesso ao Patrimônio Genético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Participação em Grupos de Estudo/Trabalho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Subsídio ao </a:t>
                      </a:r>
                      <a:r>
                        <a:rPr lang="pt-BR" dirty="0" err="1" smtClean="0"/>
                        <a:t>Naac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7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180920"/>
              </p:ext>
            </p:extLst>
          </p:nvPr>
        </p:nvGraphicFramePr>
        <p:xfrm>
          <a:off x="390660" y="732220"/>
          <a:ext cx="114106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578"/>
                <a:gridCol w="1026017"/>
                <a:gridCol w="1026017"/>
                <a:gridCol w="1026017"/>
                <a:gridCol w="1026017"/>
                <a:gridCol w="1026017"/>
                <a:gridCol w="1026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Encaminhamento/atualização de projetos ao Portfólio de Inovação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Orientação aos pesquisadores sobre PI e inovação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Participação em Grupos de Estudo do Sistema </a:t>
                      </a:r>
                      <a:r>
                        <a:rPr lang="pt-BR" dirty="0" err="1" smtClean="0"/>
                        <a:t>Gestec</a:t>
                      </a:r>
                      <a:r>
                        <a:rPr lang="pt-BR" dirty="0" smtClean="0"/>
                        <a:t>–NIT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058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OUTRAS ATIVIDADES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7378" y="3433676"/>
            <a:ext cx="119372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Estudo de Viabilidade Técnica e Econômica (atividades em desenvolvimento desde 2015)	</a:t>
            </a:r>
          </a:p>
          <a:p>
            <a:pPr algn="just"/>
            <a:r>
              <a:rPr lang="pt-BR" dirty="0" smtClean="0"/>
              <a:t>	A competência para a realização do Estudo de Viabilidade Técnica e Econômica está em desenvolvimento conjunto entre o Sistema </a:t>
            </a:r>
            <a:r>
              <a:rPr lang="pt-BR" dirty="0" err="1" smtClean="0"/>
              <a:t>Gestec</a:t>
            </a:r>
            <a:r>
              <a:rPr lang="pt-BR" dirty="0" smtClean="0"/>
              <a:t>-NIT e a organização </a:t>
            </a:r>
            <a:r>
              <a:rPr lang="pt-BR" dirty="0" err="1" smtClean="0"/>
              <a:t>Wylinka</a:t>
            </a:r>
            <a:r>
              <a:rPr lang="pt-BR" dirty="0" smtClean="0"/>
              <a:t> (provedora da metodologia). Este processo possibilitou a escolha de uma tecnologia de cada unidade da Fiocruz para de forma concomitante: capacitar os </a:t>
            </a:r>
            <a:r>
              <a:rPr lang="pt-BR" dirty="0" err="1" smtClean="0"/>
              <a:t>NITs</a:t>
            </a:r>
            <a:r>
              <a:rPr lang="pt-BR" dirty="0" smtClean="0"/>
              <a:t>, implementar a nova competência técnica no Sistema </a:t>
            </a:r>
            <a:r>
              <a:rPr lang="pt-BR" dirty="0" err="1" smtClean="0"/>
              <a:t>Gestec</a:t>
            </a:r>
            <a:r>
              <a:rPr lang="pt-BR" dirty="0" smtClean="0"/>
              <a:t>-NIT e realizar a promoção das tecnologias.</a:t>
            </a:r>
          </a:p>
          <a:p>
            <a:pPr algn="just"/>
            <a:r>
              <a:rPr lang="pt-BR" dirty="0" smtClean="0"/>
              <a:t>	Na ENSP, a partir de projetos do Portfólio de Inovação e projetos identificados pelo NIT com potencial de inovação, foi selecionada a tecnologia de Telhados e Paredes Verdes do pesquisador Renato </a:t>
            </a:r>
            <a:r>
              <a:rPr lang="pt-BR" dirty="0" err="1" smtClean="0"/>
              <a:t>Castiglia</a:t>
            </a:r>
            <a:r>
              <a:rPr lang="pt-BR" dirty="0" smtClean="0"/>
              <a:t> (DSSA).</a:t>
            </a:r>
          </a:p>
          <a:p>
            <a:pPr algn="just"/>
            <a:r>
              <a:rPr lang="pt-BR" dirty="0" smtClean="0"/>
              <a:t>	Atualmente, este processo encontra-se na etapa de prospecção de parcerias internas na Fiocruz para a construção de um projeto piloto, tendo passado pelas etapas de seleção das tecnologias e avaliação técnica e econômica da tecnologia escolhida. As unidades que demonstraram interesse até o momento foram o ICTB, INI e IFF e já foi solicitado o apoio da Dirac para a construção do projeto piloto.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61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7109" y="324703"/>
            <a:ext cx="83140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NAAC – NÚCLEO DE ACESSO ABERTO AO CONHECIMENTO</a:t>
            </a:r>
          </a:p>
          <a:p>
            <a:endParaRPr lang="pt-BR" dirty="0"/>
          </a:p>
          <a:p>
            <a:pPr lvl="0"/>
            <a:r>
              <a:rPr lang="pt-BR" u="sng" dirty="0" smtClean="0"/>
              <a:t>Reuniões regulares permitiram ajustar a equipe, rotinas e fluxos, discussões conceituais</a:t>
            </a:r>
            <a:r>
              <a:rPr lang="pt-BR" dirty="0" smtClean="0"/>
              <a:t> com a presença de convidados definindo encaminhamentos sobre os seguintes temas: quem publica, que produtos devem ser publicados, prioridade , atribuições, padronização digital, direitos de autor e  propriedade, metadados, entrada de produtos acadêmicos, produção discente, acesso aberto, fluxos operacionais para </a:t>
            </a:r>
            <a:r>
              <a:rPr lang="pt-BR" dirty="0" err="1" smtClean="0"/>
              <a:t>disponibiliIzar</a:t>
            </a:r>
            <a:r>
              <a:rPr lang="pt-BR" dirty="0" smtClean="0"/>
              <a:t> acesso,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Ajustes de procedimentos, a </a:t>
            </a:r>
            <a:r>
              <a:rPr lang="pt-BR" u="sng" dirty="0" smtClean="0"/>
              <a:t>interoperabilidade entre os sistemas </a:t>
            </a:r>
            <a:r>
              <a:rPr lang="pt-BR" dirty="0" smtClean="0"/>
              <a:t>do repositório de produção da ENSP (</a:t>
            </a:r>
            <a:r>
              <a:rPr lang="pt-BR" dirty="0" err="1" smtClean="0"/>
              <a:t>Drupal</a:t>
            </a:r>
            <a:r>
              <a:rPr lang="pt-BR" dirty="0" smtClean="0"/>
              <a:t>) e do repositório Arca (</a:t>
            </a:r>
            <a:r>
              <a:rPr lang="pt-BR" dirty="0" err="1" smtClean="0"/>
              <a:t>DSpace</a:t>
            </a:r>
            <a:r>
              <a:rPr lang="pt-BR" dirty="0" smtClean="0"/>
              <a:t>), e o esforço das equipes de TI da CCI/ENSP e do Arca/ICICT: </a:t>
            </a:r>
            <a:r>
              <a:rPr lang="pt-BR" u="sng" dirty="0" smtClean="0"/>
              <a:t>transferência </a:t>
            </a:r>
            <a:r>
              <a:rPr lang="pt-BR" u="sng" dirty="0" smtClean="0"/>
              <a:t>de mais de 700 artigos </a:t>
            </a:r>
            <a:r>
              <a:rPr lang="pt-BR" u="sng" dirty="0" smtClean="0"/>
              <a:t>disponibilizados pelo Repositório da ENSP,</a:t>
            </a:r>
            <a:r>
              <a:rPr lang="pt-BR" dirty="0" smtClean="0"/>
              <a:t> primeiros livros e melhoria rotinas para disponibilização de teses e dissertações</a:t>
            </a:r>
          </a:p>
          <a:p>
            <a:endParaRPr lang="pt-BR" dirty="0" smtClean="0"/>
          </a:p>
          <a:p>
            <a:r>
              <a:rPr lang="pt-BR" dirty="0" smtClean="0"/>
              <a:t>A comunidade ENSP </a:t>
            </a:r>
            <a:r>
              <a:rPr lang="pt-BR" dirty="0"/>
              <a:t>no Arca </a:t>
            </a:r>
            <a:r>
              <a:rPr lang="pt-BR" dirty="0" smtClean="0"/>
              <a:t>que já possuía </a:t>
            </a:r>
            <a:r>
              <a:rPr lang="pt-BR" dirty="0"/>
              <a:t>mais de 1.500 documentos publicados, divididos em 1.095 dissertações de mestrado, 473 teses de doutorado e 38 artigos de </a:t>
            </a:r>
            <a:r>
              <a:rPr lang="pt-BR" dirty="0" smtClean="0"/>
              <a:t>periódicos, passa a </a:t>
            </a:r>
            <a:r>
              <a:rPr lang="pt-BR" u="sng" dirty="0" smtClean="0"/>
              <a:t>crescer com a produção científica</a:t>
            </a:r>
            <a:r>
              <a:rPr lang="pt-BR" dirty="0" smtClean="0"/>
              <a:t> mais regularmente 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3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130" y="1060245"/>
            <a:ext cx="1184369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dirty="0" smtClean="0"/>
              <a:t>Gestão da pesquisa na ENSP</a:t>
            </a:r>
          </a:p>
          <a:p>
            <a:endParaRPr lang="pt-BR" sz="2800" u="sng" dirty="0" smtClean="0"/>
          </a:p>
          <a:p>
            <a:r>
              <a:rPr lang="pt-BR" sz="2000" dirty="0" smtClean="0"/>
              <a:t>Em 1990 o Regimento da ENSP passou a prever em seu Art. 23 uma Coordenação de Pesquisas, </a:t>
            </a:r>
          </a:p>
          <a:p>
            <a:r>
              <a:rPr lang="pt-BR" sz="2000" dirty="0" smtClean="0"/>
              <a:t>em 1997 foi constituído o primeiro Comitê de Ética em Pesquisa na ENSP, e em 1997/1998 foi criada  </a:t>
            </a:r>
          </a:p>
          <a:p>
            <a:r>
              <a:rPr lang="pt-BR" sz="2000" dirty="0" smtClean="0"/>
              <a:t>a ENSPTEC, viabilizando a captação e uso de recursos potencializando também a pesquisa </a:t>
            </a:r>
          </a:p>
          <a:p>
            <a:endParaRPr lang="pt-BR" dirty="0" smtClean="0"/>
          </a:p>
          <a:p>
            <a:r>
              <a:rPr lang="pt-BR" sz="2000" dirty="0" smtClean="0"/>
              <a:t>Em 2007, o V Congresso Interno na sua Plenária Extraordinária (27/09/2007), aprovou a criação</a:t>
            </a:r>
          </a:p>
          <a:p>
            <a:r>
              <a:rPr lang="pt-BR" sz="2000" dirty="0" smtClean="0"/>
              <a:t>da Vice-Direção de Pesquisa e Desenvolvimento Tecnológico, contando com o apoio deliberativo de</a:t>
            </a:r>
          </a:p>
          <a:p>
            <a:r>
              <a:rPr lang="en-US" sz="2000" dirty="0" smtClean="0"/>
              <a:t>um </a:t>
            </a:r>
            <a:r>
              <a:rPr lang="en-US" sz="2000" dirty="0" err="1" smtClean="0"/>
              <a:t>Colegiado</a:t>
            </a:r>
            <a:r>
              <a:rPr lang="en-US" sz="2000" dirty="0" smtClean="0"/>
              <a:t> de </a:t>
            </a:r>
            <a:r>
              <a:rPr lang="en-US" sz="2000" dirty="0" err="1" smtClean="0"/>
              <a:t>Pesquisa</a:t>
            </a:r>
            <a:r>
              <a:rPr lang="en-US" sz="2000" dirty="0" smtClean="0"/>
              <a:t>. </a:t>
            </a:r>
            <a:r>
              <a:rPr lang="en-US" sz="2000" dirty="0" err="1" smtClean="0"/>
              <a:t>Esta</a:t>
            </a:r>
            <a:r>
              <a:rPr lang="en-US" sz="2000" dirty="0" smtClean="0"/>
              <a:t> Vice-</a:t>
            </a:r>
            <a:r>
              <a:rPr lang="en-US" sz="2000" dirty="0" err="1" smtClean="0"/>
              <a:t>Direção</a:t>
            </a:r>
            <a:r>
              <a:rPr lang="en-US" sz="2000" dirty="0" smtClean="0"/>
              <a:t> </a:t>
            </a:r>
            <a:r>
              <a:rPr lang="en-US" sz="2000" dirty="0" err="1" smtClean="0"/>
              <a:t>atuou</a:t>
            </a:r>
            <a:r>
              <a:rPr lang="en-US" sz="2000" dirty="0" smtClean="0"/>
              <a:t> </a:t>
            </a:r>
            <a:r>
              <a:rPr lang="en-US" sz="2000" dirty="0" err="1" smtClean="0"/>
              <a:t>fortalecendo</a:t>
            </a:r>
            <a:r>
              <a:rPr lang="en-US" sz="2000" dirty="0" smtClean="0"/>
              <a:t> a </a:t>
            </a:r>
            <a:r>
              <a:rPr lang="en-US" sz="2000" dirty="0" err="1" smtClean="0"/>
              <a:t>pesquisa</a:t>
            </a:r>
            <a:r>
              <a:rPr lang="en-US" sz="2000" dirty="0" smtClean="0"/>
              <a:t>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programas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de </a:t>
            </a:r>
            <a:r>
              <a:rPr lang="en-US" sz="2000" dirty="0" err="1" smtClean="0"/>
              <a:t>fomento</a:t>
            </a:r>
            <a:r>
              <a:rPr lang="en-US" sz="2000" dirty="0" smtClean="0"/>
              <a:t> a </a:t>
            </a:r>
            <a:r>
              <a:rPr lang="en-US" sz="2000" dirty="0" err="1" smtClean="0"/>
              <a:t>partir</a:t>
            </a:r>
            <a:r>
              <a:rPr lang="en-US" sz="2000" dirty="0" smtClean="0"/>
              <a:t>, </a:t>
            </a:r>
            <a:r>
              <a:rPr lang="en-US" sz="2000" dirty="0" err="1" smtClean="0"/>
              <a:t>principalmente</a:t>
            </a:r>
            <a:r>
              <a:rPr lang="en-US" sz="2000" dirty="0" smtClean="0"/>
              <a:t>, de 2009. Este </a:t>
            </a:r>
            <a:r>
              <a:rPr lang="en-US" sz="2000" dirty="0" err="1" smtClean="0"/>
              <a:t>período</a:t>
            </a:r>
            <a:r>
              <a:rPr lang="en-US" sz="2000" dirty="0" smtClean="0"/>
              <a:t> </a:t>
            </a:r>
            <a:r>
              <a:rPr lang="en-US" sz="2000" dirty="0" err="1" smtClean="0"/>
              <a:t>ofereceu</a:t>
            </a:r>
            <a:r>
              <a:rPr lang="en-US" sz="2000" dirty="0" smtClean="0"/>
              <a:t>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disponibilidade</a:t>
            </a:r>
            <a:r>
              <a:rPr lang="en-US" sz="2000" dirty="0" smtClean="0"/>
              <a:t> de</a:t>
            </a:r>
          </a:p>
          <a:p>
            <a:r>
              <a:rPr lang="en-US" sz="2000" dirty="0" err="1" smtClean="0"/>
              <a:t>recursos</a:t>
            </a:r>
            <a:r>
              <a:rPr lang="en-US" sz="2000" dirty="0" smtClean="0"/>
              <a:t> e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estímulo</a:t>
            </a:r>
            <a:r>
              <a:rPr lang="en-US" sz="2000" dirty="0" smtClean="0"/>
              <a:t> à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 </a:t>
            </a:r>
            <a:r>
              <a:rPr lang="en-US" sz="2000" dirty="0" err="1" smtClean="0"/>
              <a:t>acadêmica</a:t>
            </a:r>
            <a:r>
              <a:rPr lang="en-US" sz="2000" dirty="0" smtClean="0"/>
              <a:t>, </a:t>
            </a:r>
            <a:r>
              <a:rPr lang="en-US" sz="2000" dirty="0" err="1" smtClean="0"/>
              <a:t>incluindo</a:t>
            </a:r>
            <a:r>
              <a:rPr lang="en-US" sz="2000" dirty="0" smtClean="0"/>
              <a:t> </a:t>
            </a:r>
            <a:r>
              <a:rPr lang="en-US" sz="2000" dirty="0" err="1" smtClean="0"/>
              <a:t>fomento</a:t>
            </a:r>
            <a:r>
              <a:rPr lang="en-US" sz="2000" dirty="0" smtClean="0"/>
              <a:t> a </a:t>
            </a:r>
            <a:r>
              <a:rPr lang="en-US" sz="2000" dirty="0" err="1" smtClean="0"/>
              <a:t>abertura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programas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institucionais</a:t>
            </a:r>
            <a:r>
              <a:rPr lang="en-US" sz="2000" dirty="0" smtClean="0"/>
              <a:t> para a </a:t>
            </a:r>
            <a:r>
              <a:rPr lang="en-US" sz="2000" dirty="0" err="1" smtClean="0"/>
              <a:t>pesquisa</a:t>
            </a:r>
            <a:endParaRPr lang="en-US" sz="2000" dirty="0" smtClean="0"/>
          </a:p>
          <a:p>
            <a:endParaRPr lang="en-US" sz="2000" dirty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047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7447" y="617816"/>
            <a:ext cx="1002864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DIFICULDADES, DESAFIOS </a:t>
            </a:r>
          </a:p>
          <a:p>
            <a:endParaRPr lang="pt-BR" sz="2400" b="1" u="sng" dirty="0" smtClean="0"/>
          </a:p>
          <a:p>
            <a:r>
              <a:rPr lang="pt-BR" b="1" dirty="0" smtClean="0"/>
              <a:t>Agravamento do </a:t>
            </a:r>
            <a:r>
              <a:rPr lang="pt-BR" b="1" dirty="0" err="1" smtClean="0"/>
              <a:t>desfinanciamento</a:t>
            </a:r>
            <a:r>
              <a:rPr lang="pt-BR" b="1" dirty="0" smtClean="0"/>
              <a:t>, local e sistêmico,incluindo a redução dos programas de</a:t>
            </a:r>
          </a:p>
          <a:p>
            <a:r>
              <a:rPr lang="pt-BR" b="1" dirty="0" smtClean="0"/>
              <a:t>	bolsas (PV, PIBIC, PIBIT) e fomento através das agências </a:t>
            </a:r>
          </a:p>
          <a:p>
            <a:r>
              <a:rPr lang="pt-BR" b="1" dirty="0" smtClean="0"/>
              <a:t>Mudanças de prioridade e políticas públicas (SMS, MS, </a:t>
            </a:r>
            <a:r>
              <a:rPr lang="pt-BR" b="1" dirty="0" smtClean="0"/>
              <a:t>outros)</a:t>
            </a:r>
            <a:endParaRPr lang="pt-BR" b="1" dirty="0" smtClean="0"/>
          </a:p>
          <a:p>
            <a:r>
              <a:rPr lang="pt-BR" b="1" dirty="0" smtClean="0"/>
              <a:t>Degradação das condições materiais de trabalho</a:t>
            </a:r>
          </a:p>
          <a:p>
            <a:r>
              <a:rPr lang="pt-BR" b="1" dirty="0" smtClean="0"/>
              <a:t>Desestímulo à produção pelas hierarquias acadêmicas</a:t>
            </a:r>
          </a:p>
          <a:p>
            <a:r>
              <a:rPr lang="pt-BR" b="1" dirty="0" smtClean="0"/>
              <a:t>Inexistência de suporte técnico e equipes</a:t>
            </a:r>
          </a:p>
          <a:p>
            <a:r>
              <a:rPr lang="pt-BR" b="1" dirty="0" smtClean="0"/>
              <a:t>Necessidade crescente de apoio administrativo para a gestão de pesquisa</a:t>
            </a:r>
          </a:p>
          <a:p>
            <a:r>
              <a:rPr lang="pt-BR" b="1" dirty="0" smtClean="0"/>
              <a:t>Exigências para a produção qualificada (critérios </a:t>
            </a:r>
            <a:r>
              <a:rPr lang="pt-BR" b="1" dirty="0" smtClean="0"/>
              <a:t>CAPES) </a:t>
            </a:r>
            <a:r>
              <a:rPr lang="pt-BR" b="1" dirty="0" smtClean="0"/>
              <a:t>a custo elevado</a:t>
            </a:r>
          </a:p>
          <a:p>
            <a:endParaRPr lang="pt-BR" b="1" dirty="0" smtClean="0"/>
          </a:p>
          <a:p>
            <a:r>
              <a:rPr lang="pt-BR" b="1" dirty="0" smtClean="0"/>
              <a:t>Necessidade de mudança da cultura individual (solidariedade, capacidade de atuar</a:t>
            </a:r>
          </a:p>
          <a:p>
            <a:r>
              <a:rPr lang="pt-BR" b="1" dirty="0" smtClean="0"/>
              <a:t>	na diversidade, integração, priorização)</a:t>
            </a:r>
          </a:p>
          <a:p>
            <a:r>
              <a:rPr lang="pt-BR" b="1" dirty="0" smtClean="0"/>
              <a:t>Dificuldade de estabelecimento de prioridades e projetos institucionais</a:t>
            </a:r>
          </a:p>
          <a:p>
            <a:r>
              <a:rPr lang="pt-BR" b="1" dirty="0" smtClean="0"/>
              <a:t>Desenvolvimento de sistemas e melhor fluxo da informação na gestão</a:t>
            </a:r>
          </a:p>
          <a:p>
            <a:endParaRPr lang="pt-BR" b="1" dirty="0" smtClean="0"/>
          </a:p>
          <a:p>
            <a:r>
              <a:rPr lang="pt-BR" b="1" dirty="0" smtClean="0"/>
              <a:t>IMPORTÂNCIA DA CONTINUIDADE INSTITUCIONAL</a:t>
            </a:r>
          </a:p>
          <a:p>
            <a:endParaRPr lang="pt-BR" b="1" dirty="0" smtClean="0"/>
          </a:p>
          <a:p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9895" y="735837"/>
            <a:ext cx="9774599" cy="695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dirty="0" smtClean="0">
                <a:latin typeface="+mj-lt"/>
              </a:rPr>
              <a:t>Gestão da pesquisa na ENSP: 2013-2017, desafios e demandas</a:t>
            </a:r>
          </a:p>
          <a:p>
            <a:endParaRPr lang="pt-BR" sz="2400" dirty="0" smtClean="0">
              <a:latin typeface="+mj-lt"/>
            </a:endParaRPr>
          </a:p>
          <a:p>
            <a:endParaRPr lang="pt-BR" sz="1600" dirty="0" smtClean="0"/>
          </a:p>
          <a:p>
            <a:r>
              <a:rPr lang="pt-BR" sz="2000" dirty="0" smtClean="0"/>
              <a:t>Produção de informação para a gestão da pesquisa, alinhando com os propósitos do</a:t>
            </a:r>
          </a:p>
          <a:p>
            <a:r>
              <a:rPr lang="pt-BR" sz="2000" dirty="0" smtClean="0"/>
              <a:t>	Observatório da </a:t>
            </a:r>
            <a:r>
              <a:rPr lang="pt-BR" sz="2000" dirty="0"/>
              <a:t>F</a:t>
            </a:r>
            <a:r>
              <a:rPr lang="pt-BR" sz="2000" dirty="0" smtClean="0"/>
              <a:t>iocruz</a:t>
            </a:r>
          </a:p>
          <a:p>
            <a:endParaRPr lang="pt-BR" sz="2000" dirty="0" smtClean="0"/>
          </a:p>
          <a:p>
            <a:r>
              <a:rPr lang="pt-BR" sz="2000" dirty="0" smtClean="0"/>
              <a:t>Provisionamento de recursos e manutenção do fomento à pesquisa assegurando </a:t>
            </a:r>
          </a:p>
          <a:p>
            <a:r>
              <a:rPr lang="pt-BR" sz="2000" dirty="0" smtClean="0"/>
              <a:t>	produtividade nesta área fim </a:t>
            </a:r>
          </a:p>
          <a:p>
            <a:endParaRPr lang="pt-BR" sz="2000" dirty="0" smtClean="0"/>
          </a:p>
          <a:p>
            <a:r>
              <a:rPr lang="pt-BR" sz="2000" dirty="0" smtClean="0"/>
              <a:t>Adequação ao crescente controle externo no que tange a pesquisa e seus produtos</a:t>
            </a:r>
          </a:p>
          <a:p>
            <a:endParaRPr lang="pt-BR" sz="2000" dirty="0" smtClean="0"/>
          </a:p>
          <a:p>
            <a:r>
              <a:rPr lang="pt-BR" sz="2000" dirty="0" smtClean="0"/>
              <a:t>Reconhecimento e potencialização da produção tecnológica enquanto inovação, </a:t>
            </a:r>
          </a:p>
          <a:p>
            <a:r>
              <a:rPr lang="pt-BR" sz="2000" dirty="0" smtClean="0"/>
              <a:t>	formação profissional e exposta ao SUS</a:t>
            </a:r>
          </a:p>
          <a:p>
            <a:endParaRPr lang="pt-BR" sz="2000" dirty="0"/>
          </a:p>
          <a:p>
            <a:r>
              <a:rPr lang="pt-BR" sz="2000" dirty="0" smtClean="0"/>
              <a:t>Transparência e coletivização das informações científicas e de gestão </a:t>
            </a:r>
          </a:p>
          <a:p>
            <a:endParaRPr lang="pt-BR" sz="2000" dirty="0" smtClean="0"/>
          </a:p>
          <a:p>
            <a:r>
              <a:rPr lang="pt-BR" sz="2000" dirty="0" smtClean="0"/>
              <a:t>Melhorias na integração com outros departamentos e área de gestão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462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578" y="1262168"/>
            <a:ext cx="1031599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Ao longo do período 2013 a 2016, a ENSP manteve suas pesquisas em diferentes modalidades e temas, dando continuidade à produção científica e tecnológica, apesar do progressivo </a:t>
            </a:r>
            <a:r>
              <a:rPr lang="pt-BR" sz="2000" dirty="0" err="1" smtClean="0"/>
              <a:t>desfinanciamento</a:t>
            </a:r>
            <a:r>
              <a:rPr lang="pt-BR" sz="2000" dirty="0" smtClean="0"/>
              <a:t>/contingenciamento que obrigou a racionalizar cada vez mais recursos e oportunidades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 conjunto de profissionais envolvidos em pesquisa é grande e complexo, desempenhando distintos papéis e funções em Departamentos, Centros e </a:t>
            </a:r>
            <a:r>
              <a:rPr lang="pt-BR" sz="2000" dirty="0"/>
              <a:t>N</a:t>
            </a:r>
            <a:r>
              <a:rPr lang="pt-BR" sz="2000" dirty="0" smtClean="0"/>
              <a:t>úcleos acadêmicos, atuando concomitantemente ou alternativamente em pesquisa, ensino, cooperação e serviços 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Um MODELO expressa diferentes dimensões de produtores e produtos da ENSP. A VDPI assumiu a complexidade e as múltiplas dimensões da pesquisa na ENSP, e também a multiplicidade de seus produtos tanto científicos como tecnológicos</a:t>
            </a:r>
          </a:p>
          <a:p>
            <a:pPr algn="just"/>
            <a:endParaRPr lang="pt-BR" sz="20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73662" y="4864608"/>
            <a:ext cx="83880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u="sng" dirty="0"/>
              <a:t> </a:t>
            </a:r>
            <a:r>
              <a:rPr lang="pt-BR" sz="1400" u="sng" dirty="0" smtClean="0"/>
              <a:t> </a:t>
            </a:r>
            <a:r>
              <a:rPr lang="pt-BR" sz="1200" u="sng" dirty="0" smtClean="0"/>
              <a:t>INFORMAÇÃO – PROD ACADÊMICO – PROD APLICADO – PROD DIVULGAÇÂO - TECNOLOGIA – INOVAÇÃO       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1200" dirty="0" smtClean="0"/>
              <a:t>AULA - CONFERENCIA – SEMINÁRIO </a:t>
            </a:r>
          </a:p>
          <a:p>
            <a:pPr algn="ctr"/>
            <a:r>
              <a:rPr lang="pt-BR" sz="1200" dirty="0" smtClean="0"/>
              <a:t>LIVRO – ARTIGO INDEX – ARTIGO N/INDEX – CAPÍTULO – RESENHA – EDITORIAL – PREFÁCIO/POSTFACIO – CARTA –  MÉTODO  MODELO - MANUAL CARTILHA  - CD – FILME – KIT -  SOFTWARE – PROCESSO </a:t>
            </a:r>
            <a:r>
              <a:rPr lang="pt-BR" sz="2000" dirty="0" smtClean="0"/>
              <a:t>	</a:t>
            </a:r>
          </a:p>
          <a:p>
            <a:r>
              <a:rPr lang="pt-BR" sz="1600" b="1" dirty="0" smtClean="0"/>
              <a:t>	</a:t>
            </a:r>
            <a:r>
              <a:rPr lang="pt-BR" sz="1600" b="1" dirty="0"/>
              <a:t>	 </a:t>
            </a:r>
            <a:r>
              <a:rPr lang="pt-BR" sz="1600" b="1" dirty="0" smtClean="0"/>
              <a:t>        	      			RESULTADO (conhecimento)</a:t>
            </a:r>
            <a:endParaRPr lang="pt-BR" sz="1600" b="1" dirty="0"/>
          </a:p>
          <a:p>
            <a:r>
              <a:rPr lang="pt-BR" sz="2000" dirty="0" smtClean="0"/>
              <a:t>		</a:t>
            </a:r>
            <a:r>
              <a:rPr lang="pt-BR" sz="2000" dirty="0"/>
              <a:t>	</a:t>
            </a:r>
            <a:r>
              <a:rPr lang="pt-BR" sz="2000" dirty="0" smtClean="0"/>
              <a:t>               			</a:t>
            </a:r>
            <a:r>
              <a:rPr lang="pt-BR" sz="2400" b="1" dirty="0" smtClean="0"/>
              <a:t>PESQUISA 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 rot="18833160">
            <a:off x="-314470" y="1124636"/>
            <a:ext cx="71478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u="sng" dirty="0" smtClean="0"/>
          </a:p>
          <a:p>
            <a:endParaRPr lang="pt-BR" sz="1400" u="sng" dirty="0"/>
          </a:p>
          <a:p>
            <a:endParaRPr lang="pt-BR" sz="1400" u="sng" dirty="0" smtClean="0"/>
          </a:p>
          <a:p>
            <a:pPr algn="ctr"/>
            <a:r>
              <a:rPr lang="pt-BR" sz="2400" b="1" dirty="0" smtClean="0"/>
              <a:t>ENSINO </a:t>
            </a:r>
          </a:p>
          <a:p>
            <a:pPr algn="ctr"/>
            <a:r>
              <a:rPr lang="pt-BR" sz="1600" b="1" dirty="0" smtClean="0"/>
              <a:t>EGRESSO (recurso humano)</a:t>
            </a:r>
          </a:p>
          <a:p>
            <a:pPr algn="ctr"/>
            <a:r>
              <a:rPr lang="pt-BR" sz="1200" dirty="0" smtClean="0"/>
              <a:t>MESTRADO ACADEMICO – MESTRADO PROFISSIONAL – DOUTORADO – PÓS-DOUTORADO</a:t>
            </a:r>
          </a:p>
          <a:p>
            <a:pPr algn="ctr"/>
            <a:r>
              <a:rPr lang="pt-BR" sz="1200" dirty="0" smtClean="0"/>
              <a:t>RESIDENCIA – ESPECIALIZAÇÃO - INICIAÇÃO CIENTÍFICA – INICIAÇÃO TECNOLÓGICA  </a:t>
            </a:r>
          </a:p>
          <a:p>
            <a:pPr algn="ctr"/>
            <a:r>
              <a:rPr lang="pt-BR" sz="1200" dirty="0" smtClean="0"/>
              <a:t>APERFEIÇOAMENTO – EAD/ATI – TÉCNICOS – ATUALIZAÇÃO  	</a:t>
            </a:r>
          </a:p>
          <a:p>
            <a:pPr algn="ctr"/>
            <a:endParaRPr lang="pt-BR" sz="1200" u="sng" dirty="0" smtClean="0"/>
          </a:p>
          <a:p>
            <a:pPr algn="ctr"/>
            <a:r>
              <a:rPr lang="pt-BR" sz="1200" u="sng" dirty="0" smtClean="0"/>
              <a:t>PESQUISADOR - PROFESSOR – MULTIPLICADOR – PROFISSIONAL ATENÇÃO BÁSICA 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2800" b="1" dirty="0" smtClean="0"/>
              <a:t>		</a:t>
            </a:r>
            <a:r>
              <a:rPr lang="pt-BR" sz="3600" dirty="0" smtClean="0"/>
              <a:t>			</a:t>
            </a:r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 rot="2525907">
            <a:off x="5047488" y="1809601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SERVIÇO/COOPERAÇÃO </a:t>
            </a:r>
          </a:p>
          <a:p>
            <a:pPr algn="ctr"/>
            <a:r>
              <a:rPr lang="pt-BR" sz="1600" b="1" dirty="0" smtClean="0"/>
              <a:t>AÇÃO (intervenção na realidade)</a:t>
            </a:r>
          </a:p>
          <a:p>
            <a:pPr algn="ctr"/>
            <a:r>
              <a:rPr lang="pt-BR" sz="1200" dirty="0" smtClean="0"/>
              <a:t>MODELO DE GESTÃO – PESQUISAÇÃO – TRANSLAÇÃO – AVALIAÇÃO</a:t>
            </a:r>
          </a:p>
          <a:p>
            <a:pPr algn="ctr"/>
            <a:r>
              <a:rPr lang="pt-BR" sz="1200" dirty="0" smtClean="0"/>
              <a:t>QUALIFICAÇÃO DE PESSOAL – PROCESSO DE TRABALHO – TOMADA DE DECISÃO </a:t>
            </a:r>
          </a:p>
          <a:p>
            <a:pPr algn="ctr"/>
            <a:r>
              <a:rPr lang="pt-BR" sz="1200" dirty="0" smtClean="0"/>
              <a:t>PLANEJAMENTO – POLÍTICAS – ECONOMIA – CONTROLE SONDIÇÕES DE SAÚDE </a:t>
            </a:r>
          </a:p>
          <a:p>
            <a:pPr algn="ctr"/>
            <a:endParaRPr lang="pt-BR" sz="1200" u="sng" dirty="0" smtClean="0"/>
          </a:p>
          <a:p>
            <a:pPr algn="ctr"/>
            <a:r>
              <a:rPr lang="pt-BR" sz="1200" u="sng" dirty="0" smtClean="0"/>
              <a:t>PROFISSIONAL DE SAÚDE – SERVIÇOS DE SAÚDE – POLÍTICAS DE SAÚDE – GESTÃO EM SAÚDE</a:t>
            </a:r>
          </a:p>
          <a:p>
            <a:r>
              <a:rPr lang="pt-BR" sz="1200" dirty="0" smtClean="0"/>
              <a:t>	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20768" y="3182112"/>
            <a:ext cx="2219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SAÚDE PÚBLICA</a:t>
            </a:r>
            <a:endParaRPr lang="pt-BR" sz="2400" b="1" dirty="0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5447400" y="1170432"/>
            <a:ext cx="136536" cy="170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5583936" y="1182624"/>
            <a:ext cx="97536" cy="9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/>
          <p:cNvSpPr/>
          <p:nvPr/>
        </p:nvSpPr>
        <p:spPr>
          <a:xfrm>
            <a:off x="429144" y="222025"/>
            <a:ext cx="10802112" cy="6442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smtClean="0"/>
              <a:t>LEIS</a:t>
            </a:r>
            <a:endParaRPr lang="pt-BR" b="1" dirty="0" smtClean="0"/>
          </a:p>
        </p:txBody>
      </p:sp>
      <p:sp>
        <p:nvSpPr>
          <p:cNvPr id="46" name="Elipse 45"/>
          <p:cNvSpPr/>
          <p:nvPr/>
        </p:nvSpPr>
        <p:spPr>
          <a:xfrm>
            <a:off x="4328160" y="2622674"/>
            <a:ext cx="2779776" cy="13779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reto 53"/>
          <p:cNvCxnSpPr/>
          <p:nvPr/>
        </p:nvCxnSpPr>
        <p:spPr>
          <a:xfrm flipH="1">
            <a:off x="1816608" y="4864608"/>
            <a:ext cx="195072" cy="231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/>
          <p:cNvSpPr/>
          <p:nvPr/>
        </p:nvSpPr>
        <p:spPr>
          <a:xfrm>
            <a:off x="5246403" y="6572750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AMBIENTE </a:t>
            </a:r>
          </a:p>
        </p:txBody>
      </p:sp>
      <p:sp>
        <p:nvSpPr>
          <p:cNvPr id="57" name="Retângulo 56"/>
          <p:cNvSpPr/>
          <p:nvPr/>
        </p:nvSpPr>
        <p:spPr>
          <a:xfrm rot="19192481">
            <a:off x="744244" y="1354574"/>
            <a:ext cx="107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CULTURA</a:t>
            </a:r>
          </a:p>
        </p:txBody>
      </p:sp>
      <p:sp>
        <p:nvSpPr>
          <p:cNvPr id="58" name="Retângulo 57"/>
          <p:cNvSpPr/>
          <p:nvPr/>
        </p:nvSpPr>
        <p:spPr>
          <a:xfrm rot="974066">
            <a:off x="2984287" y="6304526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ÉTICA </a:t>
            </a:r>
          </a:p>
        </p:txBody>
      </p:sp>
      <p:sp>
        <p:nvSpPr>
          <p:cNvPr id="59" name="Retângulo 58"/>
          <p:cNvSpPr/>
          <p:nvPr/>
        </p:nvSpPr>
        <p:spPr>
          <a:xfrm rot="18805893">
            <a:off x="10300367" y="504875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LEIS</a:t>
            </a:r>
          </a:p>
        </p:txBody>
      </p:sp>
      <p:sp>
        <p:nvSpPr>
          <p:cNvPr id="60" name="Retângulo 59"/>
          <p:cNvSpPr/>
          <p:nvPr/>
        </p:nvSpPr>
        <p:spPr>
          <a:xfrm rot="982430">
            <a:off x="7682522" y="20852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POLÍTICAS</a:t>
            </a:r>
          </a:p>
        </p:txBody>
      </p:sp>
      <p:sp>
        <p:nvSpPr>
          <p:cNvPr id="61" name="Retângulo 60"/>
          <p:cNvSpPr/>
          <p:nvPr/>
        </p:nvSpPr>
        <p:spPr>
          <a:xfrm rot="2801886">
            <a:off x="10151058" y="1452110"/>
            <a:ext cx="93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GESTÃO</a:t>
            </a:r>
          </a:p>
        </p:txBody>
      </p:sp>
      <p:sp>
        <p:nvSpPr>
          <p:cNvPr id="62" name="Retângulo 61"/>
          <p:cNvSpPr/>
          <p:nvPr/>
        </p:nvSpPr>
        <p:spPr>
          <a:xfrm rot="20331133">
            <a:off x="8155390" y="6158222"/>
            <a:ext cx="119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RECURSOS</a:t>
            </a:r>
          </a:p>
        </p:txBody>
      </p:sp>
      <p:sp>
        <p:nvSpPr>
          <p:cNvPr id="63" name="Retângulo 62"/>
          <p:cNvSpPr/>
          <p:nvPr/>
        </p:nvSpPr>
        <p:spPr>
          <a:xfrm rot="5593239">
            <a:off x="-177572" y="3244334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TEMPO</a:t>
            </a:r>
          </a:p>
        </p:txBody>
      </p:sp>
      <p:sp>
        <p:nvSpPr>
          <p:cNvPr id="64" name="Retângulo 63"/>
          <p:cNvSpPr/>
          <p:nvPr/>
        </p:nvSpPr>
        <p:spPr>
          <a:xfrm rot="20427461">
            <a:off x="2855809" y="232910"/>
            <a:ext cx="109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HISTÓRIA</a:t>
            </a:r>
          </a:p>
        </p:txBody>
      </p:sp>
      <p:sp>
        <p:nvSpPr>
          <p:cNvPr id="65" name="Retângulo 64"/>
          <p:cNvSpPr/>
          <p:nvPr/>
        </p:nvSpPr>
        <p:spPr>
          <a:xfrm rot="16200000">
            <a:off x="10998558" y="3354062"/>
            <a:ext cx="92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ESPAÇO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5076975" y="-96274"/>
            <a:ext cx="128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SOCIEDADE</a:t>
            </a:r>
          </a:p>
        </p:txBody>
      </p:sp>
      <p:sp>
        <p:nvSpPr>
          <p:cNvPr id="67" name="Retângulo 66"/>
          <p:cNvSpPr/>
          <p:nvPr/>
        </p:nvSpPr>
        <p:spPr>
          <a:xfrm rot="2309147">
            <a:off x="1117478" y="547547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IDEIAS</a:t>
            </a:r>
          </a:p>
        </p:txBody>
      </p:sp>
      <p:sp>
        <p:nvSpPr>
          <p:cNvPr id="68" name="Seta em curva para a direita 67"/>
          <p:cNvSpPr/>
          <p:nvPr/>
        </p:nvSpPr>
        <p:spPr>
          <a:xfrm rot="17498973">
            <a:off x="3954516" y="3028976"/>
            <a:ext cx="439816" cy="11307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9" name="Seta em curva para a direita 68"/>
          <p:cNvSpPr/>
          <p:nvPr/>
        </p:nvSpPr>
        <p:spPr>
          <a:xfrm rot="3087750">
            <a:off x="6410324" y="2307461"/>
            <a:ext cx="402109" cy="1069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0" name="Seta em curva para a esquerda 69"/>
          <p:cNvSpPr/>
          <p:nvPr/>
        </p:nvSpPr>
        <p:spPr>
          <a:xfrm rot="11317548" flipH="1">
            <a:off x="5657246" y="3767378"/>
            <a:ext cx="519206" cy="11819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639" y="435596"/>
            <a:ext cx="1026608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err="1" smtClean="0">
                <a:cs typeface="Arial" pitchFamily="34" charset="0"/>
              </a:rPr>
              <a:t>Nescessário</a:t>
            </a:r>
            <a:r>
              <a:rPr lang="pt-BR" sz="2000" b="1" u="sng" dirty="0" smtClean="0">
                <a:cs typeface="Arial" pitchFamily="34" charset="0"/>
              </a:rPr>
              <a:t> conhecer:</a:t>
            </a:r>
          </a:p>
          <a:p>
            <a:r>
              <a:rPr lang="pt-BR" sz="2000" b="1" u="sng" dirty="0" smtClean="0">
                <a:cs typeface="Arial" pitchFamily="34" charset="0"/>
              </a:rPr>
              <a:t>Produtores</a:t>
            </a:r>
            <a:r>
              <a:rPr lang="pt-BR" sz="2000" b="1" u="sng" dirty="0" smtClean="0">
                <a:cs typeface="Arial" pitchFamily="34" charset="0"/>
              </a:rPr>
              <a:t>: pesquisadores da ENSP</a:t>
            </a:r>
            <a:r>
              <a:rPr lang="pt-BR" sz="2000" b="1" dirty="0" smtClean="0">
                <a:cs typeface="Arial" pitchFamily="34" charset="0"/>
              </a:rPr>
              <a:t>? </a:t>
            </a:r>
          </a:p>
          <a:p>
            <a:r>
              <a:rPr lang="pt-BR" sz="2000" dirty="0" smtClean="0">
                <a:cs typeface="Arial" pitchFamily="34" charset="0"/>
              </a:rPr>
              <a:t>Produtores de serviço, cooperação, pesquisa?</a:t>
            </a:r>
          </a:p>
          <a:p>
            <a:r>
              <a:rPr lang="pt-BR" sz="2000" dirty="0" smtClean="0">
                <a:cs typeface="Arial" pitchFamily="34" charset="0"/>
              </a:rPr>
              <a:t>Também professores, orientadores, tutores, credenciados permanentes, colaboradores?</a:t>
            </a:r>
            <a:endParaRPr lang="pt-BR" sz="2000" dirty="0">
              <a:cs typeface="Arial" pitchFamily="34" charset="0"/>
            </a:endParaRPr>
          </a:p>
          <a:p>
            <a:r>
              <a:rPr lang="pt-BR" sz="2000" dirty="0" smtClean="0">
                <a:cs typeface="Arial" pitchFamily="34" charset="0"/>
              </a:rPr>
              <a:t>Organizados em equipes </a:t>
            </a:r>
            <a:r>
              <a:rPr lang="pt-BR" sz="2000" dirty="0">
                <a:cs typeface="Arial" pitchFamily="34" charset="0"/>
              </a:rPr>
              <a:t>- Grupos de Pesquisa – </a:t>
            </a:r>
            <a:r>
              <a:rPr lang="pt-BR" sz="2000" dirty="0" smtClean="0">
                <a:cs typeface="Arial" pitchFamily="34" charset="0"/>
              </a:rPr>
              <a:t>Redes?</a:t>
            </a:r>
          </a:p>
          <a:p>
            <a:r>
              <a:rPr lang="pt-BR" sz="2000" dirty="0" smtClean="0">
                <a:cs typeface="Arial" pitchFamily="34" charset="0"/>
              </a:rPr>
              <a:t>Localização em </a:t>
            </a:r>
            <a:r>
              <a:rPr lang="pt-BR" sz="2000" dirty="0" err="1" smtClean="0">
                <a:cs typeface="Arial" pitchFamily="34" charset="0"/>
              </a:rPr>
              <a:t>sub-unidades</a:t>
            </a:r>
            <a:r>
              <a:rPr lang="pt-BR" sz="2000" dirty="0" smtClean="0">
                <a:cs typeface="Arial" pitchFamily="34" charset="0"/>
              </a:rPr>
              <a:t>, laboratórios, serviços, plataformas?  </a:t>
            </a:r>
          </a:p>
          <a:p>
            <a:r>
              <a:rPr lang="pt-BR" sz="2000" dirty="0" smtClean="0">
                <a:cs typeface="Arial" pitchFamily="34" charset="0"/>
              </a:rPr>
              <a:t>Servidores, cedidos, visitantes, contratados, bolsistas?</a:t>
            </a:r>
            <a:endParaRPr lang="pt-BR" sz="2000" dirty="0">
              <a:cs typeface="Arial" pitchFamily="34" charset="0"/>
            </a:endParaRPr>
          </a:p>
          <a:p>
            <a:endParaRPr lang="pt-BR" sz="2000" b="1" dirty="0" smtClean="0">
              <a:cs typeface="Arial" pitchFamily="34" charset="0"/>
            </a:endParaRPr>
          </a:p>
          <a:p>
            <a:r>
              <a:rPr lang="pt-BR" sz="2000" b="1" dirty="0">
                <a:cs typeface="Arial" pitchFamily="34" charset="0"/>
              </a:rPr>
              <a:t>	</a:t>
            </a:r>
            <a:r>
              <a:rPr lang="pt-BR" sz="2000" b="1" u="sng" dirty="0" smtClean="0">
                <a:cs typeface="Arial" pitchFamily="34" charset="0"/>
              </a:rPr>
              <a:t>Temas de trabalho?</a:t>
            </a:r>
          </a:p>
          <a:p>
            <a:r>
              <a:rPr lang="pt-BR" sz="2000" dirty="0" smtClean="0">
                <a:cs typeface="Arial" pitchFamily="34" charset="0"/>
              </a:rPr>
              <a:t>Áreas </a:t>
            </a:r>
            <a:r>
              <a:rPr lang="pt-BR" sz="2000" dirty="0">
                <a:cs typeface="Arial" pitchFamily="34" charset="0"/>
              </a:rPr>
              <a:t>de </a:t>
            </a:r>
            <a:r>
              <a:rPr lang="pt-BR" sz="2000" dirty="0" smtClean="0">
                <a:cs typeface="Arial" pitchFamily="34" charset="0"/>
              </a:rPr>
              <a:t>conhecimento, Linhas de Pesquisa, Projetos de Pesquisa</a:t>
            </a:r>
            <a:endParaRPr lang="pt-BR" sz="2000" dirty="0">
              <a:cs typeface="Arial" pitchFamily="34" charset="0"/>
            </a:endParaRPr>
          </a:p>
          <a:p>
            <a:endParaRPr lang="pt-BR" sz="2000" b="1" dirty="0" smtClean="0">
              <a:cs typeface="Arial" pitchFamily="34" charset="0"/>
            </a:endParaRPr>
          </a:p>
          <a:p>
            <a:r>
              <a:rPr lang="pt-BR" sz="2000" b="1" dirty="0">
                <a:cs typeface="Arial" pitchFamily="34" charset="0"/>
              </a:rPr>
              <a:t>	</a:t>
            </a:r>
            <a:r>
              <a:rPr lang="pt-BR" sz="2000" b="1" u="sng" dirty="0" smtClean="0">
                <a:cs typeface="Arial" pitchFamily="34" charset="0"/>
              </a:rPr>
              <a:t>Produtos?</a:t>
            </a:r>
            <a:r>
              <a:rPr lang="pt-BR" sz="2000" b="1" dirty="0" smtClean="0">
                <a:cs typeface="Arial" pitchFamily="34" charset="0"/>
              </a:rPr>
              <a:t> </a:t>
            </a:r>
          </a:p>
          <a:p>
            <a:r>
              <a:rPr lang="pt-BR" sz="2000" dirty="0" smtClean="0">
                <a:cs typeface="Arial" pitchFamily="34" charset="0"/>
              </a:rPr>
              <a:t>Científicos, tecnológicos, aplicados ou não, de inovação ou com potencial inovador,</a:t>
            </a:r>
          </a:p>
          <a:p>
            <a:r>
              <a:rPr lang="pt-BR" sz="2000" dirty="0" smtClean="0">
                <a:cs typeface="Arial" pitchFamily="34" charset="0"/>
              </a:rPr>
              <a:t>                         tangíveis e intangíveis</a:t>
            </a:r>
          </a:p>
          <a:p>
            <a:endParaRPr lang="pt-BR" sz="2000" u="sng" dirty="0">
              <a:cs typeface="Arial" pitchFamily="34" charset="0"/>
            </a:endParaRPr>
          </a:p>
          <a:p>
            <a:endParaRPr lang="pt-BR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33120" y="299072"/>
            <a:ext cx="107899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Principais realizações : 2013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Produção sistemática anual de indicadores, censos demográfico e de produtividade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Reuniões colegiadas mensais, elaboração e publicação das ATAS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Programa complementar de atividades de apoio ao PIBIC/PIBIT (culturais e científicas)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>
              <a:latin typeface="+mj-lt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Conclusão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e prestação de contas do INOVA I e 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implementação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dos projetos INOVA II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Revisão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do programa PIBIC e seus resultados na ENSP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err="1" smtClean="0">
                <a:latin typeface="+mj-lt"/>
                <a:ea typeface="Calibri" pitchFamily="34" charset="0"/>
                <a:cs typeface="Times New Roman" pitchFamily="18" charset="0"/>
              </a:rPr>
              <a:t>Re-estruturação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funcional da 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VDPDT ,nova instalação CEP, criação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formal do NIT da ENSP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Implementação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do programa de pesquisas TEIAS I, em cooperação com a VPPLR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Revisão das linhas de Pesquisa da Fiocruz e da ENSP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Contratação do </a:t>
            </a:r>
            <a:r>
              <a:rPr lang="pt-BR" sz="2000" dirty="0" smtClean="0">
                <a:latin typeface="+mj-lt"/>
                <a:ea typeface="Calibri" pitchFamily="34" charset="0"/>
                <a:cs typeface="Times New Roman" pitchFamily="18" charset="0"/>
              </a:rPr>
              <a:t>EPHORUS para </a:t>
            </a:r>
            <a:r>
              <a:rPr lang="pt-BR" sz="2000" dirty="0">
                <a:latin typeface="+mj-lt"/>
                <a:ea typeface="Calibri" pitchFamily="34" charset="0"/>
                <a:cs typeface="Times New Roman" pitchFamily="18" charset="0"/>
              </a:rPr>
              <a:t>controle de plágio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3061</TotalTime>
  <Words>4180</Words>
  <Application>Microsoft Office PowerPoint</Application>
  <PresentationFormat>Widescreen</PresentationFormat>
  <Paragraphs>634</Paragraphs>
  <Slides>40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Facetado</vt:lpstr>
      <vt:lpstr>Acrobat Document</vt:lpstr>
      <vt:lpstr>A PESQUISA NA ENSP   Balanço e Perspectivas  gestão 2013-2017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NIT</vt:lpstr>
      <vt:lpstr>ATIVIDADES RELACIONADAS A CAPACITAÇÃO E EVENTOS</vt:lpstr>
      <vt:lpstr>OUTRAS ATIVIDADES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Pesquisas 2013/2014:  TEIAS Manguinhos</dc:title>
  <dc:creator>Sheila Maria Ferraz Mendonça de Souza</dc:creator>
  <cp:lastModifiedBy>Sheila Maria Ferraz Mendonça de Souza</cp:lastModifiedBy>
  <cp:revision>527</cp:revision>
  <cp:lastPrinted>2014-11-24T13:21:05Z</cp:lastPrinted>
  <dcterms:created xsi:type="dcterms:W3CDTF">2013-12-04T08:24:02Z</dcterms:created>
  <dcterms:modified xsi:type="dcterms:W3CDTF">2017-04-03T17:31:09Z</dcterms:modified>
</cp:coreProperties>
</file>