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47"/>
  </p:notesMasterIdLst>
  <p:sldIdLst>
    <p:sldId id="256" r:id="rId2"/>
    <p:sldId id="361" r:id="rId3"/>
    <p:sldId id="398" r:id="rId4"/>
    <p:sldId id="358" r:id="rId5"/>
    <p:sldId id="510" r:id="rId6"/>
    <p:sldId id="475" r:id="rId7"/>
    <p:sldId id="399" r:id="rId8"/>
    <p:sldId id="411" r:id="rId9"/>
    <p:sldId id="293" r:id="rId10"/>
    <p:sldId id="440" r:id="rId11"/>
    <p:sldId id="297" r:id="rId12"/>
    <p:sldId id="441" r:id="rId13"/>
    <p:sldId id="340" r:id="rId14"/>
    <p:sldId id="369" r:id="rId15"/>
    <p:sldId id="468" r:id="rId16"/>
    <p:sldId id="470" r:id="rId17"/>
    <p:sldId id="466" r:id="rId18"/>
    <p:sldId id="461" r:id="rId19"/>
    <p:sldId id="462" r:id="rId20"/>
    <p:sldId id="463" r:id="rId21"/>
    <p:sldId id="464" r:id="rId22"/>
    <p:sldId id="478" r:id="rId23"/>
    <p:sldId id="486" r:id="rId24"/>
    <p:sldId id="492" r:id="rId25"/>
    <p:sldId id="489" r:id="rId26"/>
    <p:sldId id="490" r:id="rId27"/>
    <p:sldId id="479" r:id="rId28"/>
    <p:sldId id="473" r:id="rId29"/>
    <p:sldId id="495" r:id="rId30"/>
    <p:sldId id="383" r:id="rId31"/>
    <p:sldId id="497" r:id="rId32"/>
    <p:sldId id="498" r:id="rId33"/>
    <p:sldId id="499" r:id="rId34"/>
    <p:sldId id="505" r:id="rId35"/>
    <p:sldId id="481" r:id="rId36"/>
    <p:sldId id="506" r:id="rId37"/>
    <p:sldId id="507" r:id="rId38"/>
    <p:sldId id="504" r:id="rId39"/>
    <p:sldId id="508" r:id="rId40"/>
    <p:sldId id="509" r:id="rId41"/>
    <p:sldId id="496" r:id="rId42"/>
    <p:sldId id="500" r:id="rId43"/>
    <p:sldId id="501" r:id="rId44"/>
    <p:sldId id="502" r:id="rId45"/>
    <p:sldId id="488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937"/>
    <a:srgbClr val="C7E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3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cap="all" baseline="0">
                <a:effectLst/>
              </a:rPr>
              <a:t>despesas executadas - vdal 2015</a:t>
            </a:r>
            <a:endParaRPr lang="pt-BR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AB1089-B24D-4177-81F7-51D45F657D2B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DDE0D8-4092-4046-AD78-D381B9F32B0A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45,39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427A4B-A0E7-4D5F-ACCC-46D8241D6E1A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0,88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54C5C9-B6F6-44B9-BE8B-773E6DA66047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2,55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C69DCC-E578-4542-85A1-C2008F7AED40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0,59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Plan1!$A$18:$A$25</c:f>
              <c:strCache>
                <c:ptCount val="8"/>
                <c:pt idx="0">
                  <c:v>PERMANENTE</c:v>
                </c:pt>
                <c:pt idx="1">
                  <c:v>DIÁRIAS</c:v>
                </c:pt>
                <c:pt idx="2">
                  <c:v>PASSAGENS</c:v>
                </c:pt>
                <c:pt idx="3">
                  <c:v>TERCERIZAÇÃO</c:v>
                </c:pt>
                <c:pt idx="4">
                  <c:v>P. F.</c:v>
                </c:pt>
                <c:pt idx="5">
                  <c:v>Serv.Graficos</c:v>
                </c:pt>
                <c:pt idx="6">
                  <c:v>Mat. Consumo</c:v>
                </c:pt>
                <c:pt idx="7">
                  <c:v>P.J.</c:v>
                </c:pt>
              </c:strCache>
            </c:strRef>
          </c:cat>
          <c:val>
            <c:numRef>
              <c:f>Plan1!$D$18:$D$25</c:f>
              <c:numCache>
                <c:formatCode>0%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ysClr val="windowText" lastClr="000000"/>
                </a:solidFill>
              </a:rPr>
              <a:t>despesas</a:t>
            </a:r>
            <a:r>
              <a:rPr lang="pt-BR" baseline="0">
                <a:solidFill>
                  <a:sysClr val="windowText" lastClr="000000"/>
                </a:solidFill>
              </a:rPr>
              <a:t> executadas - vdal 2016</a:t>
            </a:r>
            <a:endParaRPr lang="pt-BR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3859973753280839"/>
          <c:y val="0.2321029539731885"/>
          <c:w val="0.53113407699037618"/>
          <c:h val="0.693726042283851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C11843-C598-48C3-B184-023A40FE2886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64,8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E3F15B-C628-4C43-89E0-7BEA0B74802C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0,23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34DE74-D04C-4235-85FE-D7A2606FF5B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0,72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F975AA-0F61-458A-904B-34733A8FE17F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1,58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5D3C545-E0B2-459B-A32E-974F6E3684D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0,31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6162DB-BBEF-4A5D-BB2A-DBD9A1BB5728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en-US" baseline="0"/>
                      <a:t>
32,26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Plan1!$A$4:$A$12</c:f>
              <c:strCache>
                <c:ptCount val="9"/>
                <c:pt idx="0">
                  <c:v>CONSUMO</c:v>
                </c:pt>
                <c:pt idx="1">
                  <c:v>PERMANENTE</c:v>
                </c:pt>
                <c:pt idx="2">
                  <c:v>DIÁRIAS</c:v>
                </c:pt>
                <c:pt idx="3">
                  <c:v>PASSAGENS</c:v>
                </c:pt>
                <c:pt idx="4">
                  <c:v>HP</c:v>
                </c:pt>
                <c:pt idx="5">
                  <c:v>CORREIOS</c:v>
                </c:pt>
                <c:pt idx="6">
                  <c:v>TELEFONIA</c:v>
                </c:pt>
                <c:pt idx="7">
                  <c:v>TERCERIZAÇÃO</c:v>
                </c:pt>
                <c:pt idx="8">
                  <c:v>P. F.</c:v>
                </c:pt>
              </c:strCache>
            </c:strRef>
          </c:cat>
          <c:val>
            <c:numRef>
              <c:f>Plan1!$D$4:$D$12</c:f>
              <c:numCache>
                <c:formatCode>0%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1.9495375000000001</c:v>
                </c:pt>
                <c:pt idx="4">
                  <c:v>1</c:v>
                </c:pt>
                <c:pt idx="5">
                  <c:v>0.67500000000000004</c:v>
                </c:pt>
                <c:pt idx="6">
                  <c:v>0</c:v>
                </c:pt>
                <c:pt idx="7">
                  <c:v>1.0778052510455989</c:v>
                </c:pt>
                <c:pt idx="8">
                  <c:v>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1552D-6F26-4EBC-AC35-C3C5CEECDB3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34CC1-EFAD-477B-8167-DAE2A0776FB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56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365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913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439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583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50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32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05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40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8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60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52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4CC1-EFAD-477B-8167-DAE2A0776FB6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94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65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59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246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363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894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6767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53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713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b="1" smtClean="0">
                <a:solidFill>
                  <a:srgbClr val="B870B8"/>
                </a:solidFill>
                <a:latin typeface="Rockwell" pitchFamily="18" charset="0"/>
              </a:rPr>
              <a:t>+</a:t>
            </a:r>
          </a:p>
        </p:txBody>
      </p:sp>
      <p:sp>
        <p:nvSpPr>
          <p:cNvPr id="6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5BA7-D4E7-4C99-9855-14FE0E57BC58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9344-750A-4F8A-A538-55C97082C9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7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075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09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14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83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104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41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62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9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DD8E-8978-408E-AE6C-EBF0BC7FBA08}" type="datetimeFigureOut">
              <a:rPr lang="pt-BR" smtClean="0"/>
              <a:pPr/>
              <a:t>23/03/2017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41A299-E371-4409-8742-D7470E963B7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49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1396"/>
            <a:ext cx="8643998" cy="1588"/>
          </a:xfrm>
          <a:prstGeom prst="line">
            <a:avLst/>
          </a:prstGeom>
          <a:ln w="63500">
            <a:noFill/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Rua Leopoldo Bulhões, 1480 – 3º Andar, Sala 315. Manguinhos. Rio de Janeiro/RJ</a:t>
            </a:r>
          </a:p>
          <a:p>
            <a:r>
              <a:rPr lang="pt-BR" sz="1500" b="1" dirty="0" smtClean="0"/>
              <a:t>CEP.:  21.041-210	Telefone: (21)2598-2942	</a:t>
            </a:r>
            <a:r>
              <a:rPr lang="pt-BR" sz="1500" b="1" dirty="0" err="1" smtClean="0"/>
              <a:t>e-mail:vdal@ensp.fiocruz.br</a:t>
            </a:r>
            <a:endParaRPr lang="pt-BR" sz="15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0375" y="2669138"/>
            <a:ext cx="825502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BALANÇO E PERSPECTIVAS DA VICE DIREÇÃO DE AMBULATORIO E LABORATORIO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2013-2017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 smtClean="0">
                <a:latin typeface="Calibri" pitchFamily="34" charset="0"/>
                <a:cs typeface="Times New Roman" pitchFamily="18" charset="0"/>
              </a:rPr>
              <a:t>     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ush Script MT" pitchFamily="66" charset="0"/>
              <a:cs typeface="Arial" pitchFamily="34" charset="0"/>
            </a:endParaRPr>
          </a:p>
        </p:txBody>
      </p:sp>
      <p:sp>
        <p:nvSpPr>
          <p:cNvPr id="24578" name="AutoShape 2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4580" name="AutoShape 4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-2547" y="19972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0160" y="40990"/>
            <a:ext cx="1018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err="1" smtClean="0">
                <a:solidFill>
                  <a:schemeClr val="bg1"/>
                </a:solidFill>
              </a:rPr>
              <a:t>Ensino,Pesquisa,Serviços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061057" y="580363"/>
            <a:ext cx="808522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Análise de determinantes sociais e biológicos de endemias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Saúde, trabalho e ambiente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Impactos ambientais globais sobre a saúde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Atenção primária em saúde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Toxicologia e saúde ambiental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Saneamento e Saúde Ambiental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/>
              <a:t>TB e outras </a:t>
            </a:r>
            <a:r>
              <a:rPr lang="pt-BR" dirty="0" err="1" smtClean="0"/>
              <a:t>micobactérias</a:t>
            </a:r>
            <a:endParaRPr lang="pt-BR" dirty="0" smtClean="0">
              <a:latin typeface="Calibri" panose="020F0502020204030204" pitchFamily="34" charset="0"/>
            </a:endParaRP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Exposição a Agentes Químicos, Físicos e Biológicos e </a:t>
            </a:r>
          </a:p>
          <a:p>
            <a:pPr algn="r">
              <a:lnSpc>
                <a:spcPts val="3000"/>
              </a:lnSpc>
            </a:pPr>
            <a:r>
              <a:rPr lang="pt-BR" dirty="0" smtClean="0">
                <a:latin typeface="Calibri" panose="020F0502020204030204" pitchFamily="34" charset="0"/>
              </a:rPr>
              <a:t>Efeitos Associados na Saúde Humana e Animal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Exposições Ambientais e Avaliação dos</a:t>
            </a:r>
          </a:p>
          <a:p>
            <a:pPr algn="r">
              <a:lnSpc>
                <a:spcPts val="3000"/>
              </a:lnSpc>
            </a:pPr>
            <a:r>
              <a:rPr lang="pt-BR" dirty="0" smtClean="0">
                <a:latin typeface="Calibri" panose="020F0502020204030204" pitchFamily="34" charset="0"/>
              </a:rPr>
              <a:t> Efeitos no Ciclo de Vida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Avaliação do Impacto sobre a </a:t>
            </a:r>
          </a:p>
          <a:p>
            <a:pPr algn="r">
              <a:lnSpc>
                <a:spcPts val="3000"/>
              </a:lnSpc>
            </a:pPr>
            <a:r>
              <a:rPr lang="pt-BR" dirty="0" smtClean="0">
                <a:latin typeface="Calibri" panose="020F0502020204030204" pitchFamily="34" charset="0"/>
              </a:rPr>
              <a:t>Saúde dos Ecossistemas</a:t>
            </a: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err="1" smtClean="0">
                <a:latin typeface="Calibri" panose="020F0502020204030204" pitchFamily="34" charset="0"/>
              </a:rPr>
              <a:t>Paleopatologia</a:t>
            </a:r>
            <a:r>
              <a:rPr lang="pt-BR" dirty="0" smtClean="0">
                <a:latin typeface="Calibri" panose="020F0502020204030204" pitchFamily="34" charset="0"/>
              </a:rPr>
              <a:t>, </a:t>
            </a:r>
            <a:r>
              <a:rPr lang="pt-BR" dirty="0" err="1" smtClean="0">
                <a:latin typeface="Calibri" panose="020F0502020204030204" pitchFamily="34" charset="0"/>
              </a:rPr>
              <a:t>Palioparasitologia</a:t>
            </a:r>
            <a:r>
              <a:rPr lang="pt-BR" dirty="0" smtClean="0">
                <a:latin typeface="Calibri" panose="020F0502020204030204" pitchFamily="34" charset="0"/>
              </a:rPr>
              <a:t> e </a:t>
            </a:r>
          </a:p>
          <a:p>
            <a:pPr algn="r">
              <a:lnSpc>
                <a:spcPts val="3000"/>
              </a:lnSpc>
            </a:pPr>
            <a:r>
              <a:rPr lang="pt-BR" dirty="0" err="1" smtClean="0">
                <a:latin typeface="Calibri" panose="020F0502020204030204" pitchFamily="34" charset="0"/>
              </a:rPr>
              <a:t>Palioepidemiologia</a:t>
            </a:r>
            <a:endParaRPr lang="pt-BR" dirty="0" smtClean="0">
              <a:latin typeface="Calibri" panose="020F0502020204030204" pitchFamily="34" charset="0"/>
            </a:endParaRPr>
          </a:p>
          <a:p>
            <a:pPr marL="285750" indent="-285750" algn="r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latin typeface="Calibri" panose="020F0502020204030204" pitchFamily="34" charset="0"/>
              </a:rPr>
              <a:t>Patologia Clínica Ambiental e do Trabalho</a:t>
            </a:r>
            <a:endParaRPr lang="pt-BR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87" y="4986509"/>
            <a:ext cx="2631025" cy="1841718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0" y="3345360"/>
            <a:ext cx="2401503" cy="1596999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0" y="4959106"/>
            <a:ext cx="2533577" cy="1900183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512" y="2916087"/>
            <a:ext cx="1425911" cy="207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57158" y="1700808"/>
            <a:ext cx="835824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AMBULATÓRIOS :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Centro </a:t>
            </a:r>
            <a:r>
              <a:rPr lang="pt-BR" sz="2000" b="1" dirty="0">
                <a:solidFill>
                  <a:srgbClr val="FF0000"/>
                </a:solidFill>
              </a:rPr>
              <a:t>de Saúde Escola Germano Sinval Faria (CSEGSF),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</a:p>
          <a:p>
            <a:r>
              <a:rPr lang="pt-BR" dirty="0"/>
              <a:t>Criado em 1967 com a finalidade de atender prioritariamente a população moradora no Complexo de Manguinhos, no município de Rio de Janeiro, onde está localizado, e ser </a:t>
            </a:r>
            <a:r>
              <a:rPr lang="pt-BR" u="sng" dirty="0"/>
              <a:t>campo de ensino e pesquisa para ENSP/Fiocruz</a:t>
            </a:r>
            <a:r>
              <a:rPr lang="pt-BR" dirty="0"/>
              <a:t>. Num período de 50 anos experimentou diversas configurações organizacionais que se transformaram por influência do movimento sanitário e da criação do </a:t>
            </a:r>
            <a:r>
              <a:rPr lang="pt-BR" dirty="0" smtClean="0"/>
              <a:t>SUS</a:t>
            </a: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8725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57158" y="1700808"/>
            <a:ext cx="835824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AMBULATÓRIOS :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pt-BR" b="1" dirty="0">
                <a:solidFill>
                  <a:srgbClr val="FF0000"/>
                </a:solidFill>
              </a:rPr>
              <a:t>Centro de Referência Prof. Hélio Fraga</a:t>
            </a:r>
          </a:p>
          <a:p>
            <a:r>
              <a:rPr lang="pt-BR" dirty="0"/>
              <a:t>Ambulatório de Pesquisa Germano </a:t>
            </a:r>
            <a:r>
              <a:rPr lang="pt-BR" dirty="0" err="1"/>
              <a:t>Gerhardt</a:t>
            </a:r>
            <a:r>
              <a:rPr lang="pt-BR" dirty="0"/>
              <a:t> (APGG/ENSP/FIOCRIZ)é uma unidade de referência terciária para tuberculose, prestando assistência multidisciplinar aos pacientes portadores de tuberculose multirresistente, casos mais graves da referida doença e de outras </a:t>
            </a:r>
            <a:r>
              <a:rPr lang="pt-BR" dirty="0" err="1"/>
              <a:t>micobacterioses</a:t>
            </a:r>
            <a:r>
              <a:rPr lang="pt-BR" dirty="0"/>
              <a:t> para o Município do Rio de Janeiro, Baixada Fluminense e outras regiões do estado.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10212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01361" y="1672269"/>
            <a:ext cx="87154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b="1" dirty="0">
                <a:solidFill>
                  <a:srgbClr val="FF0000"/>
                </a:solidFill>
              </a:rPr>
              <a:t>Centro de </a:t>
            </a:r>
            <a:r>
              <a:rPr lang="pt-BR" sz="2000" b="1" dirty="0" smtClean="0">
                <a:solidFill>
                  <a:srgbClr val="FF0000"/>
                </a:solidFill>
              </a:rPr>
              <a:t>Estudos da saúde do trabalhador e Ecologia Humana CESTEH</a:t>
            </a:r>
            <a:endParaRPr lang="pt-BR" sz="2000" dirty="0" smtClean="0">
              <a:solidFill>
                <a:srgbClr val="FF0000"/>
              </a:solidFill>
            </a:endParaRPr>
          </a:p>
          <a:p>
            <a:pPr algn="just">
              <a:buClr>
                <a:srgbClr val="AAAAB8"/>
              </a:buClr>
              <a:defRPr/>
            </a:pPr>
            <a:r>
              <a:rPr lang="pt-BR" altLang="pt-BR" dirty="0"/>
              <a:t>Criado em 1986, como centro de referência para o SUS, na área de saúde do trabalhador e toxicologia;</a:t>
            </a:r>
          </a:p>
          <a:p>
            <a:pPr algn="just">
              <a:buClr>
                <a:srgbClr val="AAAAB8"/>
              </a:buClr>
              <a:defRPr/>
            </a:pPr>
            <a:r>
              <a:rPr lang="pt-BR" altLang="pt-BR" dirty="0"/>
              <a:t>Oferece serviços de elucidação diagnóstica visando à saúde do trabalhador, integrando a rede nacional e loco - regional de atenção à saúde do trabalhador</a:t>
            </a:r>
            <a:r>
              <a:rPr lang="pt-BR" dirty="0"/>
              <a:t> </a:t>
            </a:r>
          </a:p>
          <a:p>
            <a:pPr algn="just">
              <a:buClr>
                <a:srgbClr val="AAAAB8"/>
              </a:buClr>
              <a:defRPr/>
            </a:pPr>
            <a:endParaRPr lang="pt-BR" dirty="0"/>
          </a:p>
          <a:p>
            <a:pPr algn="just">
              <a:buClr>
                <a:srgbClr val="AAAAB8"/>
              </a:buClr>
              <a:defRPr/>
            </a:pPr>
            <a:r>
              <a:rPr lang="pt-BR" altLang="pt-BR" dirty="0"/>
              <a:t>Promover e cuidar da saúde do trabalhador, como referência para o diagnóstico neste campo, e desenvolver ensino, pesquisa e tecnologia em saúde do trabalhador e meio ambiente.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36202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69375" y="6808311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79512" y="1700808"/>
            <a:ext cx="8784976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0" y="2571744"/>
            <a:ext cx="80010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i="1" dirty="0">
                <a:solidFill>
                  <a:srgbClr val="FF0000"/>
                </a:solidFill>
              </a:rPr>
              <a:t>Maior visibilidade e </a:t>
            </a:r>
            <a:r>
              <a:rPr lang="pt-BR" sz="2400" b="1" i="1" dirty="0" smtClean="0">
                <a:solidFill>
                  <a:srgbClr val="FF0000"/>
                </a:solidFill>
              </a:rPr>
              <a:t>transparência</a:t>
            </a:r>
          </a:p>
          <a:p>
            <a:endParaRPr lang="pt-BR" sz="2400" b="1" dirty="0" smtClean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Criação de espaço específico no site </a:t>
            </a:r>
            <a:r>
              <a:rPr lang="pt-BR" sz="2400" b="1" dirty="0" err="1" smtClean="0">
                <a:solidFill>
                  <a:srgbClr val="FF0000"/>
                </a:solidFill>
              </a:rPr>
              <a:t>Ensp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pt-BR" dirty="0" smtClean="0"/>
              <a:t> - </a:t>
            </a:r>
            <a:r>
              <a:rPr lang="pt-BR" sz="2000" dirty="0" smtClean="0"/>
              <a:t>Atribuições  da Vice Direção</a:t>
            </a:r>
          </a:p>
          <a:p>
            <a:r>
              <a:rPr lang="pt-BR" sz="2000" dirty="0" smtClean="0"/>
              <a:t> - Espaço </a:t>
            </a:r>
            <a:r>
              <a:rPr lang="pt-BR" sz="2000" dirty="0"/>
              <a:t>específico com o perfil dos </a:t>
            </a:r>
            <a:endParaRPr lang="pt-BR" sz="2000" dirty="0" smtClean="0"/>
          </a:p>
          <a:p>
            <a:r>
              <a:rPr lang="pt-BR" sz="2000" dirty="0" smtClean="0"/>
              <a:t> ambulatórios e laboratórios;</a:t>
            </a:r>
          </a:p>
          <a:p>
            <a:pPr>
              <a:buFontTx/>
              <a:buChar char="-"/>
            </a:pPr>
            <a:r>
              <a:rPr lang="pt-BR" sz="2000" dirty="0" smtClean="0"/>
              <a:t> Reuniões técnicas (Atas do GT-LAB, GT-QUALI e reuniões da VD);</a:t>
            </a:r>
          </a:p>
          <a:p>
            <a:pPr>
              <a:buFontTx/>
              <a:buChar char="-"/>
            </a:pPr>
            <a:r>
              <a:rPr lang="pt-BR" sz="2000" dirty="0" smtClean="0"/>
              <a:t> Documentos e políticas institucionais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9714" y="1620451"/>
            <a:ext cx="3665424" cy="206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99852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45333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06043" y="1141469"/>
            <a:ext cx="85951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 smtClean="0">
                <a:solidFill>
                  <a:srgbClr val="FF0000"/>
                </a:solidFill>
              </a:rPr>
              <a:t>Modelo de Gestão- Gestão Coletiva </a:t>
            </a:r>
          </a:p>
          <a:p>
            <a:endParaRPr lang="pt-BR" sz="2000" b="1" i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Gestão do Projeto Teias sob Coordenação do  CSEGSF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000" dirty="0" smtClean="0"/>
              <a:t>Articulação </a:t>
            </a:r>
            <a:r>
              <a:rPr lang="pt-BR" sz="2000" dirty="0"/>
              <a:t>para o desenvolvimento de novo modelo de gerenciamento/governança do projeto Teias Escola Manguinhos – Secretaria Municipal de Saúde e Defesa Civil (SMSDC)/</a:t>
            </a:r>
            <a:r>
              <a:rPr lang="pt-BR" sz="2000" dirty="0" err="1" smtClean="0"/>
              <a:t>Fiocruz,Fiotec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smtClean="0"/>
              <a:t>CSEGSF/ENSP</a:t>
            </a:r>
          </a:p>
          <a:p>
            <a:endParaRPr lang="pt-BR" sz="2000" dirty="0"/>
          </a:p>
          <a:p>
            <a:pPr algn="ctr"/>
            <a:r>
              <a:rPr lang="pt-BR" sz="2000" dirty="0"/>
              <a:t>Termo de Acordo de Cooperação Técnica – </a:t>
            </a:r>
            <a:r>
              <a:rPr lang="pt-BR" sz="2000" dirty="0" err="1"/>
              <a:t>Ensp</a:t>
            </a:r>
            <a:r>
              <a:rPr lang="pt-BR" sz="2000" dirty="0"/>
              <a:t> e </a:t>
            </a:r>
            <a:r>
              <a:rPr lang="pt-BR" sz="2000" dirty="0" err="1"/>
              <a:t>Fiotec</a:t>
            </a:r>
            <a:r>
              <a:rPr lang="pt-BR" sz="2000" dirty="0"/>
              <a:t> </a:t>
            </a:r>
            <a:r>
              <a:rPr lang="pt-BR" sz="2000" dirty="0" smtClean="0"/>
              <a:t>72- 2015 m Aditivo ao Termo </a:t>
            </a:r>
            <a:r>
              <a:rPr lang="pt-BR" sz="2000" dirty="0"/>
              <a:t>– 1 dez 2016 a 30 </a:t>
            </a:r>
            <a:r>
              <a:rPr lang="pt-BR" sz="2000" dirty="0" err="1"/>
              <a:t>nov</a:t>
            </a:r>
            <a:r>
              <a:rPr lang="pt-BR" sz="2000" dirty="0"/>
              <a:t> 2018</a:t>
            </a:r>
          </a:p>
          <a:p>
            <a:endParaRPr lang="pt-BR" sz="2000" dirty="0"/>
          </a:p>
          <a:p>
            <a:r>
              <a:rPr lang="pt-BR" sz="2000" dirty="0"/>
              <a:t>Integração ao Colegiado do </a:t>
            </a:r>
            <a:r>
              <a:rPr lang="pt-BR" sz="2000" dirty="0" smtClean="0"/>
              <a:t>CSGESF</a:t>
            </a:r>
          </a:p>
          <a:p>
            <a:endParaRPr lang="pt-BR" sz="2000" dirty="0"/>
          </a:p>
          <a:p>
            <a:r>
              <a:rPr lang="pt-BR" sz="2000" b="1" dirty="0">
                <a:solidFill>
                  <a:srgbClr val="FF0000"/>
                </a:solidFill>
              </a:rPr>
              <a:t>Gestão participativa – reuniões mensais do CGI (Conselho Gestor Interinstitucional) – </a:t>
            </a:r>
            <a:r>
              <a:rPr lang="pt-BR" sz="2000" b="1" dirty="0" smtClean="0">
                <a:solidFill>
                  <a:srgbClr val="FF0000"/>
                </a:solidFill>
              </a:rPr>
              <a:t>monitoramento das ações institucionais no território e prestação </a:t>
            </a:r>
            <a:r>
              <a:rPr lang="pt-BR" sz="2000" b="1" dirty="0">
                <a:solidFill>
                  <a:srgbClr val="FF0000"/>
                </a:solidFill>
              </a:rPr>
              <a:t>de contas do Teias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27330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85720" y="1399060"/>
            <a:ext cx="87154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Mapeamento da capacidade instalada dos ambulatórios da Escola e identificação das lacunas para melhoria da </a:t>
            </a:r>
            <a:r>
              <a:rPr lang="pt-BR" sz="1600" dirty="0" smtClean="0"/>
              <a:t>atenção que </a:t>
            </a:r>
            <a:r>
              <a:rPr lang="pt-BR" sz="1600" dirty="0"/>
              <a:t>acarretam </a:t>
            </a:r>
            <a:r>
              <a:rPr lang="pt-BR" sz="1600" dirty="0" smtClean="0"/>
              <a:t>a necessidade </a:t>
            </a:r>
            <a:r>
              <a:rPr lang="pt-BR" sz="1600" dirty="0"/>
              <a:t>de ampliação das parcerias entre as unidades da Fiocruz e a rede de referência do SUS. </a:t>
            </a:r>
          </a:p>
          <a:p>
            <a:endParaRPr lang="pt-BR" sz="1600" dirty="0"/>
          </a:p>
          <a:p>
            <a:r>
              <a:rPr lang="pt-BR" sz="1600" dirty="0" smtClean="0"/>
              <a:t>Oficina </a:t>
            </a:r>
            <a:r>
              <a:rPr lang="pt-BR" sz="1600" dirty="0"/>
              <a:t>de trabalho com CRPHF, CSEGSF e </a:t>
            </a:r>
            <a:r>
              <a:rPr lang="pt-BR" sz="1600" dirty="0" err="1"/>
              <a:t>Cesteh</a:t>
            </a:r>
            <a:r>
              <a:rPr lang="pt-BR" sz="1600" dirty="0"/>
              <a:t> que pactuou proposta de elaboração de projeto para controle da tuberculose em Manguinhos. </a:t>
            </a:r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Realização do diagnóstico de tuberculose (cultura e </a:t>
            </a:r>
            <a:r>
              <a:rPr lang="pt-BR" sz="1600" dirty="0" err="1" smtClean="0"/>
              <a:t>baciloscopia</a:t>
            </a:r>
            <a:r>
              <a:rPr lang="pt-BR" sz="1600" dirty="0" smtClean="0"/>
              <a:t>) no CSEGSF, agilizando o acesso aos resultados.</a:t>
            </a:r>
          </a:p>
          <a:p>
            <a:endParaRPr lang="pt-BR" sz="1600" dirty="0"/>
          </a:p>
          <a:p>
            <a:r>
              <a:rPr lang="pt-BR" sz="1600" dirty="0"/>
              <a:t>M</a:t>
            </a:r>
            <a:r>
              <a:rPr lang="pt-BR" sz="1600" dirty="0" smtClean="0"/>
              <a:t>aior integração entre </a:t>
            </a:r>
            <a:r>
              <a:rPr lang="pt-BR" sz="1600" dirty="0" err="1" smtClean="0"/>
              <a:t>Cesteh</a:t>
            </a:r>
            <a:r>
              <a:rPr lang="pt-BR" sz="1600" dirty="0" smtClean="0"/>
              <a:t> e CSEGSF na realização de exames laboratoriais</a:t>
            </a:r>
            <a:r>
              <a:rPr lang="pt-BR" sz="1600" dirty="0"/>
              <a:t>, substituindo a referência específica do Instituto Nacional de Infectologia Evandro Chagas (INI</a:t>
            </a:r>
            <a:r>
              <a:rPr lang="pt-BR" sz="1600" dirty="0" smtClean="0"/>
              <a:t>) </a:t>
            </a:r>
          </a:p>
          <a:p>
            <a:endParaRPr lang="pt-BR" sz="1600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23967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01361" y="1672269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1560" y="1214345"/>
            <a:ext cx="76037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Carta </a:t>
            </a:r>
            <a:r>
              <a:rPr lang="pt-BR" dirty="0"/>
              <a:t>de Serviço da Fiocruz; integração no Comitê de Qualidade da Escola. </a:t>
            </a:r>
            <a:r>
              <a:rPr lang="pt-BR" b="1" dirty="0"/>
              <a:t>Cuidado ao paciente </a:t>
            </a:r>
            <a:endParaRPr lang="pt-BR" b="1" dirty="0" smtClean="0"/>
          </a:p>
          <a:p>
            <a:endParaRPr lang="pt-BR" dirty="0"/>
          </a:p>
          <a:p>
            <a:r>
              <a:rPr lang="pt-BR" dirty="0" smtClean="0"/>
              <a:t>Representação </a:t>
            </a:r>
            <a:r>
              <a:rPr lang="pt-BR" dirty="0"/>
              <a:t>na Câmara Técnica de Atenção e no GT de Referência e </a:t>
            </a:r>
            <a:r>
              <a:rPr lang="pt-BR" dirty="0" err="1"/>
              <a:t>Contrarreferência</a:t>
            </a:r>
            <a:r>
              <a:rPr lang="pt-BR" dirty="0"/>
              <a:t> da Fiocruz;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Relatoria </a:t>
            </a:r>
            <a:r>
              <a:rPr lang="pt-BR" dirty="0"/>
              <a:t>do termo de referência de organização da rede interna de atenção da Fiocruz;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Monitoramento do desempenho dos pactos internos da rede de atenção na Fiocruz;</a:t>
            </a:r>
          </a:p>
          <a:p>
            <a:endParaRPr lang="pt-BR" dirty="0"/>
          </a:p>
          <a:p>
            <a:r>
              <a:rPr lang="pt-BR" dirty="0"/>
              <a:t>I</a:t>
            </a:r>
            <a:r>
              <a:rPr lang="pt-BR" dirty="0" smtClean="0"/>
              <a:t>nterlocução </a:t>
            </a:r>
            <a:r>
              <a:rPr lang="pt-BR" dirty="0"/>
              <a:t>com a VPAAPS para a necessidade de estruturação da rede de referência externa;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Organização de Termo de Parceria  INI e </a:t>
            </a:r>
            <a:r>
              <a:rPr lang="pt-BR" dirty="0" err="1" smtClean="0"/>
              <a:t>Ensp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80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56836" y="1360764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“ O  Processo de Acreditação como aprendizagem Institucional – Estratégias  para garantir os avanços e a melhoria continuada  !!! </a:t>
            </a:r>
            <a:endParaRPr lang="pt-BR" sz="24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01361" y="1672269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pic>
        <p:nvPicPr>
          <p:cNvPr id="11" name="Imagem 24" descr="C:\Users\cherques\AppData\Local\Temp\Certificado 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953" y="3645024"/>
            <a:ext cx="3512245" cy="234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 descr="OUTORGA ACREDITAÇÃ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36" y="2372740"/>
            <a:ext cx="2258032" cy="346895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5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Política para certificação e </a:t>
            </a:r>
            <a:r>
              <a:rPr lang="pt-BR" b="1" u="sng" dirty="0" err="1" smtClean="0"/>
              <a:t>recertificação</a:t>
            </a:r>
            <a:r>
              <a:rPr lang="pt-BR" b="1" u="sng" dirty="0" smtClean="0"/>
              <a:t> dos Ambulatórios  </a:t>
            </a:r>
          </a:p>
          <a:p>
            <a:endParaRPr lang="pt-BR" b="1" u="sng" dirty="0" smtClean="0"/>
          </a:p>
          <a:p>
            <a:r>
              <a:rPr lang="pt-BR" dirty="0" smtClean="0"/>
              <a:t>Viabilização</a:t>
            </a:r>
            <a:r>
              <a:rPr lang="pt-BR" dirty="0"/>
              <a:t>, com a Vice-Presidência de Ambiente, Atenção e Promoção da Saúde (VPAAPS/Fiocruz), de consultoria específica para o Centro de Referência Professor Hélio Fraga (CRPHF) com vistas à preparação do processo de acreditação;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Garantia </a:t>
            </a:r>
            <a:r>
              <a:rPr lang="pt-BR" dirty="0"/>
              <a:t>de suporte financeiro ao processo da avaliação do </a:t>
            </a:r>
            <a:r>
              <a:rPr lang="pt-BR" dirty="0" err="1"/>
              <a:t>Cesteh</a:t>
            </a:r>
            <a:r>
              <a:rPr lang="pt-BR" dirty="0"/>
              <a:t> pela </a:t>
            </a:r>
            <a:r>
              <a:rPr lang="pt-BR" i="1" dirty="0"/>
              <a:t>Joint </a:t>
            </a:r>
            <a:r>
              <a:rPr lang="pt-BR" i="1" dirty="0" err="1"/>
              <a:t>Commission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dirty="0"/>
              <a:t> (JCI) e do CSEGSF pela VPAAPS; </a:t>
            </a:r>
          </a:p>
          <a:p>
            <a:endParaRPr lang="pt-BR" dirty="0" smtClean="0"/>
          </a:p>
          <a:p>
            <a:r>
              <a:rPr lang="pt-BR" dirty="0" smtClean="0"/>
              <a:t>Monitoramento </a:t>
            </a:r>
            <a:r>
              <a:rPr lang="pt-BR" dirty="0"/>
              <a:t>e suporte na visita de avaliação da JCI ao </a:t>
            </a:r>
            <a:r>
              <a:rPr lang="pt-BR" dirty="0" err="1" smtClean="0"/>
              <a:t>Cesteh</a:t>
            </a: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Coordenação de Serviços Ambulatoriais e Laboratoriais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2758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/>
              <a:t>Vice Direção de Ambulatório e Laboratório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139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365220" y="180200"/>
            <a:ext cx="4934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</a:t>
            </a:r>
            <a:r>
              <a:rPr lang="pt-BR" sz="1500" dirty="0"/>
              <a:t>Nacional de Saúde Pública Sergio Arouca</a:t>
            </a:r>
          </a:p>
          <a:p>
            <a:pPr algn="just"/>
            <a:r>
              <a:rPr lang="pt-BR" sz="1500" dirty="0"/>
              <a:t>Vice Direção de Ambulatório e </a:t>
            </a:r>
            <a:r>
              <a:rPr lang="pt-BR" sz="1500" dirty="0" smtClean="0"/>
              <a:t>Laboratório</a:t>
            </a:r>
            <a:endParaRPr lang="pt-BR" sz="15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578" name="AutoShape 2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80" name="AutoShape 4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Espaço Reservado para Texto 2"/>
          <p:cNvSpPr>
            <a:spLocks noGrp="1"/>
          </p:cNvSpPr>
          <p:nvPr/>
        </p:nvSpPr>
        <p:spPr bwMode="auto">
          <a:xfrm>
            <a:off x="0" y="1714488"/>
            <a:ext cx="8956035" cy="407196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 smtClean="0"/>
              <a:t>ENSP - Instituição </a:t>
            </a:r>
            <a:r>
              <a:rPr lang="pt-BR" sz="1600" b="1" dirty="0"/>
              <a:t>de referência para a saúde pública </a:t>
            </a:r>
            <a:r>
              <a:rPr lang="pt-BR" sz="1600" b="1" dirty="0" smtClean="0"/>
              <a:t>brasileira</a:t>
            </a:r>
          </a:p>
          <a:p>
            <a:pPr marL="0" indent="0" algn="ctr">
              <a:buNone/>
            </a:pPr>
            <a:endParaRPr lang="pt-BR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1600" dirty="0" smtClean="0"/>
              <a:t>ENSP </a:t>
            </a:r>
            <a:r>
              <a:rPr lang="pt-BR" sz="1600" dirty="0"/>
              <a:t>assume papel central no constante aperfeiçoamento do Sistema Único de Saúde (SUS), mediante a qualificação da rede de atenção à saúde e a ampliação do acesso da população aos serviços e insumos de saúde, resultando na interação estratégica das atividades de ensino, pesquisa, atenção em saúde e desenvolvimento de tecnologias. </a:t>
            </a: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b="1" dirty="0" smtClean="0"/>
              <a:t>Desafios: </a:t>
            </a:r>
          </a:p>
          <a:p>
            <a:pPr marL="0" indent="0">
              <a:buNone/>
            </a:pPr>
            <a:r>
              <a:rPr lang="pt-BR" sz="1600" dirty="0" smtClean="0"/>
              <a:t>Resistência para mantermos uma politica PÚBLICA de saúde e consolidação do SUS;</a:t>
            </a:r>
          </a:p>
          <a:p>
            <a:pPr marL="0" indent="0">
              <a:buNone/>
            </a:pPr>
            <a:r>
              <a:rPr lang="pt-BR" sz="1600" dirty="0" smtClean="0"/>
              <a:t>Modelo </a:t>
            </a:r>
            <a:r>
              <a:rPr lang="pt-BR" sz="1600" dirty="0"/>
              <a:t>de atenção à saúde</a:t>
            </a:r>
            <a:r>
              <a:rPr lang="pt-BR" sz="1600" dirty="0" smtClean="0"/>
              <a:t>;</a:t>
            </a:r>
          </a:p>
          <a:p>
            <a:pPr marL="0" indent="0">
              <a:buNone/>
            </a:pPr>
            <a:r>
              <a:rPr lang="pt-BR" sz="1600" dirty="0" smtClean="0"/>
              <a:t>Ciência e tecnologia;</a:t>
            </a:r>
          </a:p>
          <a:p>
            <a:pPr marL="0" indent="0">
              <a:buNone/>
            </a:pPr>
            <a:r>
              <a:rPr lang="pt-BR" sz="1600" dirty="0" smtClean="0"/>
              <a:t>Ampliação </a:t>
            </a:r>
            <a:r>
              <a:rPr lang="pt-BR" sz="1600" dirty="0"/>
              <a:t>das vigilâncias sanitária, ambiental e de saúde do trabalhador</a:t>
            </a:r>
            <a:r>
              <a:rPr lang="pt-BR" sz="1600" dirty="0" smtClean="0"/>
              <a:t>;</a:t>
            </a:r>
          </a:p>
          <a:p>
            <a:pPr marL="0" indent="0">
              <a:buNone/>
            </a:pPr>
            <a:r>
              <a:rPr lang="pt-BR" sz="1600" dirty="0" smtClean="0"/>
              <a:t>Formação </a:t>
            </a:r>
            <a:r>
              <a:rPr lang="pt-BR" sz="1600" dirty="0"/>
              <a:t>e a qualificação permanentes de quadros profissionais; </a:t>
            </a: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Fortalecimento </a:t>
            </a:r>
            <a:r>
              <a:rPr lang="pt-BR" sz="1600" dirty="0"/>
              <a:t>das instâncias de participação e controle social</a:t>
            </a:r>
            <a:endParaRPr lang="pt-BR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919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78718" y="1128874"/>
            <a:ext cx="866528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Política para certificação e </a:t>
            </a:r>
            <a:r>
              <a:rPr lang="pt-BR" b="1" u="sng" dirty="0" err="1" smtClean="0"/>
              <a:t>recertificação</a:t>
            </a:r>
            <a:r>
              <a:rPr lang="pt-BR" b="1" u="sng" dirty="0" smtClean="0"/>
              <a:t> dos Ambulatórios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Monitoramento (auditoria interna) integrado/ compartilhado  com os Centros – melhoria continuada evidenciada por Plano de Ação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Rotina de Visitas Prediais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Cronograma de reuniões estabelecido no inicio do ano com pauta comum entre os diversos grupos . Devem </a:t>
            </a:r>
            <a:r>
              <a:rPr lang="pt-BR" dirty="0"/>
              <a:t>ser tratadas questões práticas, reforçando a necessidade da formação das parcerias para todas as situações: capacitações, equipamentos de uso comum, manutenções e </a:t>
            </a:r>
            <a:r>
              <a:rPr lang="pt-BR" dirty="0" smtClean="0"/>
              <a:t>outros.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VDDIG/ENSP – articular/fortalecer  para estruturar </a:t>
            </a:r>
            <a:r>
              <a:rPr lang="pt-BR" b="1" dirty="0" smtClean="0">
                <a:solidFill>
                  <a:srgbClr val="FF0000"/>
                </a:solidFill>
              </a:rPr>
              <a:t>como lócus da Qualidade- SGT, QUALIDADE, INFRA ESTRUTURA, Biossegurança. </a:t>
            </a:r>
            <a:r>
              <a:rPr lang="pt-BR" dirty="0" smtClean="0"/>
              <a:t>Orçamento específico na LOA e Fundo Institucional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Harmonização </a:t>
            </a:r>
            <a:r>
              <a:rPr lang="pt-BR" dirty="0"/>
              <a:t>dos indicadores adotados pelos </a:t>
            </a:r>
            <a:r>
              <a:rPr lang="pt-BR" dirty="0" smtClean="0"/>
              <a:t>Centros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Ações integradas com outras Unidades da Fiocruz –articulação com VPAAPS/FIOCRUZ.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Articulação com a DIRAC para efetivação das melhorias necessárias ao processo de acreditação.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9425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Política para certificação e </a:t>
            </a:r>
            <a:r>
              <a:rPr lang="pt-BR" b="1" u="sng" dirty="0" err="1" smtClean="0"/>
              <a:t>recertificação</a:t>
            </a:r>
            <a:r>
              <a:rPr lang="pt-BR" b="1" u="sng" dirty="0" smtClean="0"/>
              <a:t> dos Ambulatórios  </a:t>
            </a:r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err="1" smtClean="0"/>
              <a:t>Recertificação</a:t>
            </a:r>
            <a:r>
              <a:rPr lang="pt-BR" dirty="0" smtClean="0"/>
              <a:t> do </a:t>
            </a:r>
            <a:r>
              <a:rPr lang="pt-BR" dirty="0" err="1" smtClean="0"/>
              <a:t>Cesteh</a:t>
            </a:r>
            <a:r>
              <a:rPr lang="pt-BR" dirty="0" smtClean="0"/>
              <a:t> em 2015. Primeira outorga foi em 2011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CSEGSF </a:t>
            </a:r>
            <a:r>
              <a:rPr lang="pt-BR" dirty="0" smtClean="0"/>
              <a:t>– </a:t>
            </a:r>
            <a:r>
              <a:rPr lang="pt-BR" smtClean="0"/>
              <a:t>desligamento do </a:t>
            </a:r>
            <a:r>
              <a:rPr lang="pt-BR" dirty="0" smtClean="0"/>
              <a:t>processo de acreditação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CRPHF – duas visitas do CBA em 2016 , perspectiva de visita de certificação em 2017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Formação de novos auditores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3348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2" name="Retângulo 1"/>
          <p:cNvSpPr/>
          <p:nvPr/>
        </p:nvSpPr>
        <p:spPr>
          <a:xfrm>
            <a:off x="1187624" y="1772816"/>
            <a:ext cx="69127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Implantação </a:t>
            </a:r>
            <a:r>
              <a:rPr lang="pt-BR" sz="1400" dirty="0"/>
              <a:t>e aprimoramento do Sistema Gerenciador de Ambiente Laboratorial (GAL); treinamento do GAL oferecido a todos os </a:t>
            </a:r>
            <a:r>
              <a:rPr lang="pt-BR" sz="1400" dirty="0" smtClean="0"/>
              <a:t>laboratórios</a:t>
            </a:r>
          </a:p>
          <a:p>
            <a:endParaRPr lang="pt-BR" sz="1400" dirty="0"/>
          </a:p>
          <a:p>
            <a:r>
              <a:rPr lang="pt-BR" sz="1400" dirty="0" smtClean="0"/>
              <a:t>Integração </a:t>
            </a:r>
            <a:r>
              <a:rPr lang="pt-BR" sz="1400" dirty="0"/>
              <a:t>ao GT de Vigilância em Saúde da Fiocruz e revisão, com outros representantes da ENSP e de outras unidades, do documento de referência da área, ampliando o enfoque da vigilância inicialmente traçado pela Presidência da </a:t>
            </a:r>
            <a:r>
              <a:rPr lang="pt-BR" sz="1400" dirty="0" smtClean="0"/>
              <a:t>Fiocruz</a:t>
            </a:r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Representação na Câmara Técnica de Laboratórios de Referência da Fiocruz, protagonizando a ampliação do conceito de referência para além de atuação em agravos específicos e reforçando o papel da referência na vigilância em saúde no seu </a:t>
            </a:r>
            <a:r>
              <a:rPr lang="pt-BR" sz="1400" dirty="0" smtClean="0"/>
              <a:t>escopo</a:t>
            </a:r>
          </a:p>
          <a:p>
            <a:endParaRPr lang="pt-BR" sz="1400" dirty="0"/>
          </a:p>
          <a:p>
            <a:r>
              <a:rPr lang="pt-BR" sz="1400" dirty="0" smtClean="0"/>
              <a:t>Mapeamento do parque tecnológico da </a:t>
            </a:r>
            <a:r>
              <a:rPr lang="pt-BR" sz="1400" dirty="0" err="1" smtClean="0"/>
              <a:t>Ensp</a:t>
            </a:r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r>
              <a:rPr lang="pt-BR" sz="1400" dirty="0" smtClean="0"/>
              <a:t>Estabelecimento </a:t>
            </a:r>
            <a:r>
              <a:rPr lang="pt-BR" sz="1400" dirty="0"/>
              <a:t>de diretriz para organização dos laboratórios no uso de </a:t>
            </a:r>
            <a:r>
              <a:rPr lang="pt-BR" sz="1400" dirty="0" smtClean="0"/>
              <a:t>plataformas no Colegiado.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852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162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3" name="Retângulo 2"/>
          <p:cNvSpPr/>
          <p:nvPr/>
        </p:nvSpPr>
        <p:spPr>
          <a:xfrm>
            <a:off x="611560" y="1849690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Comissão </a:t>
            </a:r>
            <a:r>
              <a:rPr lang="pt-BR" b="1" dirty="0"/>
              <a:t>Interna para Prevenção de Acidentes do Trabalho da empresa </a:t>
            </a:r>
            <a:r>
              <a:rPr lang="pt-BR" b="1" dirty="0" smtClean="0"/>
              <a:t>Espaço :</a:t>
            </a:r>
            <a:r>
              <a:rPr lang="pt-BR" dirty="0" smtClean="0"/>
              <a:t>  Acompanhar as </a:t>
            </a:r>
            <a:r>
              <a:rPr lang="pt-BR" dirty="0"/>
              <a:t>condições de Segurança e Saúde no Trabalho na ENSP, conforme determinado na CLT e NR do Ministério do Trabalho </a:t>
            </a:r>
            <a:r>
              <a:rPr lang="pt-BR" dirty="0" smtClean="0"/>
              <a:t>e</a:t>
            </a:r>
            <a:r>
              <a:rPr lang="pt-BR" dirty="0"/>
              <a:t> Emprego</a:t>
            </a:r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</a:p>
          <a:p>
            <a:r>
              <a:rPr lang="pt-BR" b="1" dirty="0" smtClean="0"/>
              <a:t>Mapa </a:t>
            </a:r>
            <a:r>
              <a:rPr lang="pt-BR" b="1" dirty="0"/>
              <a:t>de riscos ambientais dos </a:t>
            </a:r>
            <a:r>
              <a:rPr lang="pt-BR" b="1" dirty="0" smtClean="0"/>
              <a:t>laboratórios</a:t>
            </a:r>
            <a:r>
              <a:rPr lang="pt-BR" dirty="0" smtClean="0"/>
              <a:t>:</a:t>
            </a:r>
          </a:p>
          <a:p>
            <a:r>
              <a:rPr lang="pt-BR" dirty="0" smtClean="0"/>
              <a:t>Levantar </a:t>
            </a:r>
            <a:r>
              <a:rPr lang="pt-BR" dirty="0"/>
              <a:t>riscos químicos, físicos, biológicos, ergonômicos e de acidentes dos laboratórios para sinalizar os mesmos aos trabalhadores</a:t>
            </a:r>
          </a:p>
          <a:p>
            <a:r>
              <a:rPr lang="pt-BR" dirty="0"/>
              <a:t>Inspeção nos laboratórios utilizando levantamento da gestão sustentável e conhecimento dos trabalhadores</a:t>
            </a:r>
          </a:p>
        </p:txBody>
      </p:sp>
    </p:spTree>
    <p:extLst>
      <p:ext uri="{BB962C8B-B14F-4D97-AF65-F5344CB8AC3E}">
        <p14:creationId xmlns:p14="http://schemas.microsoft.com/office/powerpoint/2010/main" val="18059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162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2" name="Retângulo 1"/>
          <p:cNvSpPr/>
          <p:nvPr/>
        </p:nvSpPr>
        <p:spPr>
          <a:xfrm>
            <a:off x="971600" y="1700808"/>
            <a:ext cx="58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Insalubridade </a:t>
            </a:r>
            <a:r>
              <a:rPr lang="pt-BR" b="1" dirty="0"/>
              <a:t>e </a:t>
            </a:r>
            <a:r>
              <a:rPr lang="pt-BR" b="1" dirty="0" smtClean="0"/>
              <a:t>periculosidade:</a:t>
            </a:r>
          </a:p>
          <a:p>
            <a:endParaRPr lang="pt-BR" dirty="0" smtClean="0"/>
          </a:p>
          <a:p>
            <a:r>
              <a:rPr lang="pt-BR" dirty="0" smtClean="0"/>
              <a:t>Elaboração </a:t>
            </a:r>
            <a:r>
              <a:rPr lang="pt-BR" dirty="0"/>
              <a:t>de novos laudos conforme ON-06/2013 MPOG, iniciando por ambulatórios e depois laboratórios, para resolver problemas dos adicionais e posteriormente solicitar exames </a:t>
            </a:r>
            <a:r>
              <a:rPr lang="pt-BR" dirty="0" smtClean="0"/>
              <a:t>periódicos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2"/>
                </a:solidFill>
              </a:rPr>
              <a:t>Centros da ENSP visitados e Servidores com pendência tiveram enquadramento, mas não tivemos acesso aos laudos e enquadramentos</a:t>
            </a:r>
          </a:p>
        </p:txBody>
      </p:sp>
    </p:spTree>
    <p:extLst>
      <p:ext uri="{BB962C8B-B14F-4D97-AF65-F5344CB8AC3E}">
        <p14:creationId xmlns:p14="http://schemas.microsoft.com/office/powerpoint/2010/main" val="11637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69375" y="6808311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79512" y="170080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/>
              <a:t> </a:t>
            </a: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11" name="Retângulo 10"/>
          <p:cNvSpPr/>
          <p:nvPr/>
        </p:nvSpPr>
        <p:spPr>
          <a:xfrm>
            <a:off x="291763" y="2100918"/>
            <a:ext cx="856047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u="sng" dirty="0" smtClean="0"/>
              <a:t>Implementar Política da Qualidade (PGQ), Biossegurança e de Sustentabilidade Ambiental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 smtClean="0"/>
              <a:t> Articular e avanço com o </a:t>
            </a:r>
            <a:r>
              <a:rPr lang="pt-BR" b="1" dirty="0" smtClean="0"/>
              <a:t>Serviço de Gestão da Qualidade</a:t>
            </a:r>
            <a:r>
              <a:rPr lang="pt-BR" dirty="0" smtClean="0"/>
              <a:t> e </a:t>
            </a:r>
            <a:r>
              <a:rPr lang="pt-BR" u="sng" dirty="0" smtClean="0"/>
              <a:t>integrad</a:t>
            </a:r>
            <a:r>
              <a:rPr lang="pt-BR" dirty="0" smtClean="0"/>
              <a:t>o com Biossegurança e Gestão Sustentável da Escola;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Comitê de  Qualidade 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 smtClean="0"/>
              <a:t> Harmonização e posterior disponibilização de documentos/formulários institucionais, apresentações, bem como todo e qualquer informação no âmbito dos ambulatórios e laboratórios de acordo com a identidade institucional (CCI). Estes serão disponibilizados no sitio institucional, com vistas a promover a </a:t>
            </a:r>
            <a:r>
              <a:rPr lang="pt-BR" dirty="0" err="1" smtClean="0"/>
              <a:t>capilarização</a:t>
            </a:r>
            <a:r>
              <a:rPr lang="pt-BR" dirty="0" smtClean="0"/>
              <a:t> deste procedimento para toda a estrutura organizacional da Escola.</a:t>
            </a:r>
          </a:p>
        </p:txBody>
      </p:sp>
    </p:spTree>
    <p:extLst>
      <p:ext uri="{BB962C8B-B14F-4D97-AF65-F5344CB8AC3E}">
        <p14:creationId xmlns:p14="http://schemas.microsoft.com/office/powerpoint/2010/main" val="23536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69375" y="6808311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79512" y="170080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/>
              <a:t> </a:t>
            </a: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2" name="Retângulo 1"/>
          <p:cNvSpPr/>
          <p:nvPr/>
        </p:nvSpPr>
        <p:spPr>
          <a:xfrm>
            <a:off x="827584" y="2100918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 err="1" smtClean="0"/>
              <a:t>Pactuação</a:t>
            </a:r>
            <a:r>
              <a:rPr lang="pt-BR" b="1" dirty="0" smtClean="0"/>
              <a:t> de Planos da Qualidade:</a:t>
            </a:r>
          </a:p>
          <a:p>
            <a:pPr lvl="0" algn="ctr"/>
            <a:endParaRPr lang="pt-BR" b="1" dirty="0" smtClean="0"/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Auditorias Internas da Acreditação</a:t>
            </a:r>
          </a:p>
          <a:p>
            <a:pPr lvl="0"/>
            <a:endParaRPr lang="pt-BR" dirty="0" smtClean="0">
              <a:solidFill>
                <a:srgbClr val="FF0000"/>
              </a:solidFill>
            </a:endParaRPr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Benchmarking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err="1">
                <a:solidFill>
                  <a:srgbClr val="FF0000"/>
                </a:solidFill>
              </a:rPr>
              <a:t>biobanco</a:t>
            </a:r>
            <a:r>
              <a:rPr lang="pt-BR" dirty="0">
                <a:solidFill>
                  <a:srgbClr val="FF0000"/>
                </a:solidFill>
              </a:rPr>
              <a:t> a fim de propor modelo para a ENSP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pt-BR" dirty="0">
              <a:solidFill>
                <a:srgbClr val="FF0000"/>
              </a:solidFill>
            </a:endParaRPr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Indicadores </a:t>
            </a:r>
            <a:r>
              <a:rPr lang="pt-BR" dirty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Desempenho CCISA- </a:t>
            </a:r>
            <a:r>
              <a:rPr lang="pt-BR" dirty="0" err="1" smtClean="0">
                <a:solidFill>
                  <a:srgbClr val="FF0000"/>
                </a:solidFill>
              </a:rPr>
              <a:t>Cesteh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lvl="0"/>
            <a:endParaRPr lang="pt-BR" dirty="0" smtClean="0">
              <a:solidFill>
                <a:srgbClr val="FF0000"/>
              </a:solidFill>
            </a:endParaRPr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Gestão de equipamentos </a:t>
            </a:r>
          </a:p>
          <a:p>
            <a:pPr lvl="0"/>
            <a:endParaRPr lang="pt-BR" dirty="0" smtClean="0">
              <a:solidFill>
                <a:srgbClr val="FF0000"/>
              </a:solidFill>
            </a:endParaRPr>
          </a:p>
          <a:p>
            <a:pPr lvl="0"/>
            <a:endParaRPr lang="pt-BR" dirty="0">
              <a:solidFill>
                <a:srgbClr val="FF0000"/>
              </a:solidFill>
            </a:endParaRPr>
          </a:p>
          <a:p>
            <a:pPr lvl="0"/>
            <a:endParaRPr lang="pt-BR" dirty="0" smtClean="0">
              <a:solidFill>
                <a:srgbClr val="FF0000"/>
              </a:solidFill>
            </a:endParaRPr>
          </a:p>
          <a:p>
            <a:pPr lvl="0"/>
            <a:endParaRPr lang="pt-BR" dirty="0" smtClean="0">
              <a:solidFill>
                <a:srgbClr val="FF0000"/>
              </a:solidFill>
            </a:endParaRPr>
          </a:p>
          <a:p>
            <a:pPr lvl="0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16180" y="1214345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pt-BR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rgbClr val="FF0000"/>
                </a:solidFill>
              </a:rPr>
              <a:t>Reorganização </a:t>
            </a:r>
            <a:r>
              <a:rPr lang="pt-BR" b="1" dirty="0">
                <a:solidFill>
                  <a:srgbClr val="FF0000"/>
                </a:solidFill>
              </a:rPr>
              <a:t>da Central de Esterilização </a:t>
            </a:r>
            <a:r>
              <a:rPr lang="pt-BR" b="1" dirty="0" smtClean="0">
                <a:solidFill>
                  <a:srgbClr val="FF0000"/>
                </a:solidFill>
              </a:rPr>
              <a:t>– 2014 – Portaria especifica em 2016 , estabelecendo este dispositivo como um serviço multiusuário</a:t>
            </a:r>
            <a:r>
              <a:rPr lang="pt-B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dirty="0" smtClean="0"/>
              <a:t>Produtos:  Padronização do </a:t>
            </a:r>
            <a:r>
              <a:rPr lang="pt-BR" dirty="0"/>
              <a:t>procedimento de descontaminação dos resíduos gerados pelos ambulatórios e laboratórios da </a:t>
            </a:r>
            <a:r>
              <a:rPr lang="pt-BR" dirty="0" smtClean="0"/>
              <a:t>ENSP para atender </a:t>
            </a:r>
            <a:r>
              <a:rPr lang="pt-BR" dirty="0"/>
              <a:t>as normativas e disposições </a:t>
            </a:r>
            <a:r>
              <a:rPr lang="pt-BR" dirty="0" smtClean="0"/>
              <a:t>legais, mapeamos este processo, reforma realizada, aquisição de equipamento . </a:t>
            </a:r>
            <a:r>
              <a:rPr lang="pt-BR" b="1" dirty="0" smtClean="0">
                <a:solidFill>
                  <a:srgbClr val="92D050"/>
                </a:solidFill>
              </a:rPr>
              <a:t>Aguarda Dirac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b="1" dirty="0">
              <a:solidFill>
                <a:srgbClr val="92D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b="1" dirty="0" smtClean="0"/>
              <a:t>Orçamento LOA 2017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b="1" dirty="0">
              <a:solidFill>
                <a:srgbClr val="92D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 smtClean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21445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78718" y="3772439"/>
            <a:ext cx="85224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2" name="Retângulo 1"/>
          <p:cNvSpPr/>
          <p:nvPr/>
        </p:nvSpPr>
        <p:spPr>
          <a:xfrm>
            <a:off x="755576" y="1556792"/>
            <a:ext cx="77048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Comissão </a:t>
            </a:r>
            <a:r>
              <a:rPr lang="pt-BR" b="1" dirty="0">
                <a:solidFill>
                  <a:srgbClr val="FF0000"/>
                </a:solidFill>
              </a:rPr>
              <a:t>de Estruturação da Rede de Plataformas Tecnológicas da </a:t>
            </a:r>
            <a:r>
              <a:rPr lang="pt-BR" b="1" dirty="0" err="1">
                <a:solidFill>
                  <a:srgbClr val="FF0000"/>
                </a:solidFill>
              </a:rPr>
              <a:t>Ensp</a:t>
            </a:r>
            <a:r>
              <a:rPr lang="pt-BR" b="1" dirty="0">
                <a:solidFill>
                  <a:srgbClr val="FF0000"/>
                </a:solidFill>
              </a:rPr>
              <a:t> –outubro </a:t>
            </a:r>
            <a:r>
              <a:rPr lang="pt-BR" b="1" dirty="0" smtClean="0">
                <a:solidFill>
                  <a:srgbClr val="FF0000"/>
                </a:solidFill>
              </a:rPr>
              <a:t>2015 (</a:t>
            </a:r>
            <a:r>
              <a:rPr lang="pt-BR" b="1" dirty="0">
                <a:solidFill>
                  <a:srgbClr val="FF0000"/>
                </a:solidFill>
              </a:rPr>
              <a:t>CERPT/ENSP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pt-BR" b="1" dirty="0" smtClean="0"/>
          </a:p>
          <a:p>
            <a:r>
              <a:rPr lang="pt-BR" dirty="0" smtClean="0"/>
              <a:t>Definir </a:t>
            </a:r>
            <a:r>
              <a:rPr lang="pt-BR" dirty="0"/>
              <a:t>critérios e propor requisitos para estruturação, finalidade, utilização, quantidade e tipos das plataformas tecnológicas na ENSP; propor diretrizes para aquisição de equipamentos para o parque tecnológico; e pactuar normas e procedimentos para instituição e funcionamento de um Comitê Gestor da Rede de Plataformas na ENSP.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Resultado : promoção </a:t>
            </a:r>
            <a:r>
              <a:rPr lang="pt-BR" dirty="0"/>
              <a:t>do acesso às análises (simples e/ou complexas), uso compartilhado de equipamentos ou conjuntos de equipamentos na Escola e a racionalização do uso dos equipamentos na instituição, visando à boa continuidade de serviços/pesquisas prestados, além da otimização dos custos de manutenção e insumos.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Orçamento na LOA da VDAL em 2017</a:t>
            </a:r>
          </a:p>
          <a:p>
            <a:endParaRPr lang="pt-BR" dirty="0"/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Comissão </a:t>
            </a:r>
            <a:r>
              <a:rPr lang="pt-BR" b="1" dirty="0">
                <a:solidFill>
                  <a:srgbClr val="FF0000"/>
                </a:solidFill>
              </a:rPr>
              <a:t>de Usuários da Rede de Plataformas Analíticas da </a:t>
            </a:r>
            <a:r>
              <a:rPr lang="pt-BR" b="1" dirty="0" err="1">
                <a:solidFill>
                  <a:srgbClr val="FF0000"/>
                </a:solidFill>
              </a:rPr>
              <a:t>Ensp</a:t>
            </a:r>
            <a:r>
              <a:rPr lang="pt-BR" b="1" dirty="0">
                <a:solidFill>
                  <a:srgbClr val="FF0000"/>
                </a:solidFill>
              </a:rPr>
              <a:t> – </a:t>
            </a:r>
            <a:r>
              <a:rPr lang="pt-BR" b="1" dirty="0" smtClean="0">
                <a:solidFill>
                  <a:srgbClr val="FF0000"/>
                </a:solidFill>
              </a:rPr>
              <a:t>007/</a:t>
            </a:r>
            <a:r>
              <a:rPr lang="pt-BR" b="1" dirty="0" err="1" smtClean="0">
                <a:solidFill>
                  <a:srgbClr val="FF0000"/>
                </a:solidFill>
              </a:rPr>
              <a:t>Fev</a:t>
            </a:r>
            <a:r>
              <a:rPr lang="pt-BR" b="1" dirty="0" smtClean="0">
                <a:solidFill>
                  <a:srgbClr val="FF0000"/>
                </a:solidFill>
              </a:rPr>
              <a:t> 2017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21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78718" y="3772439"/>
            <a:ext cx="85224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1772816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Sensibilizar a comunidade da ENSP acerca dos modelos (</a:t>
            </a:r>
            <a:r>
              <a:rPr lang="pt-BR" dirty="0">
                <a:solidFill>
                  <a:srgbClr val="FF0000"/>
                </a:solidFill>
              </a:rPr>
              <a:t>BIOBANCO/BIORREPOSITORIO), </a:t>
            </a:r>
            <a:r>
              <a:rPr lang="pt-BR" dirty="0"/>
              <a:t>sob a </a:t>
            </a:r>
            <a:r>
              <a:rPr lang="pt-BR" dirty="0" smtClean="0"/>
              <a:t>égide </a:t>
            </a:r>
            <a:r>
              <a:rPr lang="pt-BR" dirty="0"/>
              <a:t>conceitual e </a:t>
            </a:r>
            <a:r>
              <a:rPr lang="pt-BR" dirty="0" smtClean="0"/>
              <a:t>normativa. </a:t>
            </a:r>
            <a:r>
              <a:rPr lang="pt-BR" dirty="0"/>
              <a:t>Ausência de política ENSP de coleta e armazenagem de amostras de origem humana, para fins de Pesquisa;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Seminário: </a:t>
            </a:r>
          </a:p>
          <a:p>
            <a:pPr algn="just"/>
            <a:r>
              <a:rPr lang="pt-BR" dirty="0" smtClean="0"/>
              <a:t>Apresentar </a:t>
            </a:r>
            <a:r>
              <a:rPr lang="pt-BR" dirty="0"/>
              <a:t>o olhar da segurança e/ou qualidade do armazenamento da Amostra sob o olhar da ética em pesquisa (CEP). Demonstrar as experiências exitosas de instituição externa (INCA) e unidades da Fiocruz (IOC e </a:t>
            </a:r>
            <a:r>
              <a:rPr lang="pt-BR" dirty="0" err="1"/>
              <a:t>Biomanguinhos</a:t>
            </a:r>
            <a:r>
              <a:rPr lang="pt-BR" dirty="0"/>
              <a:t>). </a:t>
            </a:r>
          </a:p>
          <a:p>
            <a:pPr algn="just"/>
            <a:r>
              <a:rPr lang="pt-BR" dirty="0"/>
              <a:t>Ao final deste processo, debater qual a Diretriz ENSP para este procedimento.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/>
              <a:t>Vice Direção de Ambulatório e Laboratório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139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365220" y="180200"/>
            <a:ext cx="4934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</a:t>
            </a:r>
            <a:r>
              <a:rPr lang="pt-BR" sz="1500" dirty="0"/>
              <a:t>Nacional de Saúde Pública Sergio Arouca</a:t>
            </a:r>
          </a:p>
          <a:p>
            <a:pPr algn="just"/>
            <a:r>
              <a:rPr lang="pt-BR" sz="1500" dirty="0"/>
              <a:t>Vice Direção de Ambulatório e </a:t>
            </a:r>
            <a:r>
              <a:rPr lang="pt-BR" sz="1500" dirty="0" smtClean="0"/>
              <a:t>Laboratório</a:t>
            </a:r>
            <a:endParaRPr lang="pt-BR" sz="15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578" name="AutoShape 2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80" name="AutoShape 4" descr="data:image/png;base64,iVBORw0KGgoAAAANSUhEUgAAALwAAAELCAMAAABULxzgAAAAeFBMVEX///8AAABGRkbl5eW+vr5WVlbIyMhdXV2Xl5f5+fm0tLTv7+99fX1iYmL29vYWFhYcHBwrKytubm6kpKR3d3eLi4uFhYWdnZ1QUFDW1tZoaGjr6+sYGBiurq7Q0NC7u7s4ODje3t4uLi4lJSVISEgMDAw8PDyQkJAAYumlAAAKbElEQVR4nO2d55qqMBCGjR1RdO1lUdFV7/8Oj2TSi5QFspwn3y8lhZcwSSYhkE7Hpt42tIY1qPMrKJGqi46Vk5QQQqsSqboIVU5SXAlCuxLJbn8C/ozQpniqYI5QVD1MUV1QGesNEUJJ9TBFtUJoXzzV6Q1/qB6mqDYIXYunetcUNKwapbi2CN2Lpxq+4ePqYYpqgMpUvck71bgGmoJ6t3moeGf5rillGqmq9XhjnAqnetcUtK6BpqBQqXZj9E71UwNNMaVtHroUTZVazR8w+ifGKGo3COS4j50ARUHz7RF4x33sFCiexVKFBL5XD1RejYFiUDDZDKcq4VZUKmIARWts8heshthNQavpRNDarBxX2DD1DtCiUEN/+UFUg35dYNmKrwzjeM6Z5jJHou6OfMuVRIG6eUw4GCFVLryE8KphZPeYp7uW6D0caNz0DwYKNMtIFJoSIXQrM3fyCxnZERp9TnXjNnZcHp/sX7MNvlCE++VyxqE+GvCUxtrBACAcswONUBPtyUnvE7DX3oZifGj76N06ciuJaP0tPiIoLeKOiWOhE62/9lQDiPCSDq7h4LImUoO+4YzyCHqfYQGJGZMka6zF6cP51JbxCx992FK9IFhtWSJTQdQoMNSrepjYtK3LvFpuDFSXon5padkgR2pFEBXaamaSVVcqlfVsYE4WFzMx364OLYuGnjUAo2F2FQr325zqbLUO6Kwacu7BIdvqAdGnhgMu2dQFd3FIQ9OuOxt88PgAf7DaFFxyQ+PZ2NathJ9K/mQLDButsGC9X7aAmyXZAodOtOOxLbtaRExbN9KtrSZjHS2QC5sV1iPoSjU/NqOvvCBjNwBXjPKOIn8t4smqFjCydUOgAJkwiY9ndSoqF52tkzHJJdkHFsSdl+d4yEC4wTnXvcnqyf23O/TGCarVpxaqFg1N8OBgzT8k21vhG51BuFvhPw3oYIZSftgPxjZVowadigblQUfL6WmF19txojAkczby5QH8OgpFxyxCj8fD0gCNB6PRQGrRlu8je7N3EXTfOakzqXb4OIjM9ssmyjaGVKmEg6T6mHy1nVZxZvbIxG1a8ANDdL/bbT6V8Y5/ZcALZ2BzE7q/w2bp2GhiTY8Ymmg6KcpvVJ9B1gTfo3MT6D5+ydqycyA4MD6yA99q5PGMhbEmsK8fqhL+tEQ16DpU4S9mjAz4rTkVhecTWNXq9BGe39JfwXf/LvwhCuXQKIwOjcOPglDDCJNMeNN4qSfB0+nXL1SJFiZ442x2WAE8bWrizuGyG/9Oq2GUUPiwCfiITHraBmQF9SLsUmtTGzwznGoeVsGcAOuSaocndbaS2UsyumO+Q/3wMGqxunhFBPB8Hqx++HXV8HyQ4eFFeXiLPLyHLyEP7+FLyMN7+BLy8B6+hDy8hy8hD+/hS8jDtxz+lh++xkmnYRa8uI7gsqJaZMDPYxoz3lcN/2AU08ySPxKNDnQVK5MdXlOF8Ko+wTMNOzPliIf38Dng1VdETPCJGb7K+XlFxncUdPgxTzB9a21atxqupwatK1m4FZiynhq/MhGlIVv2HG8UspVlf+J19TyipgJPi8/kn8PXuYqItO10XU3vu33w3K5m7YPnNj7y8A3Jw7uSh3clD+9KHt6VPLwreXhX8vCu5OFdycO7kod3JQ/vSh7elTy8K3l4V1LhWzjF3Y+isNPZXbvdefvgU4XC244evn55eFf6T+CjTtRtKzx+m3DWSvg7eZc/8xsgf0oA/xPJ/1sFzxdttNq38fBNycO7kod3JQ/vSh7elTy8K3l4V/LwruThXem/gm/hFDcMwIfj3e7aPvif0WgfCp+VaxV8qlbPVXr4ZiXCt9rmD62FT1826rUUHt5MpF9BbBc8myZuYSfFYVvoHvwnjpmHb0oe3pU8vCt5eFfy8K7k4V3Jw7uSh3el/xC+6D7njvQjj79hd7qmtpP8rWDjoRuhJRN+jW4c/BuRTY/wRgdk455FVpo/I7oHTJ/vlNGS6pqKbnTCZol/XBMVUKLCN7R/ajVay/Da/m5/WpEM35LPgFEN2gy/9/COROHhmVR86rVIIfg3J+2Tjy3S2cM7Usvh1S+FtkjnzrTbVl0b2hLey8vLy8vLy8vLy8vLy8vLy8vLy6sGhae3Pi0SwRGiDxGq1MSgIQ2IZYr+kuzodFsbH8OF8QA2GkLPl/hcfajkfz4pALG8IWCcHrLSEb63AtPs9z4Nwb/Ezb1WUpy5tplXNJUz4fhH7QxPvjwJ/5fvJT6UXo95ry/gs8HjncDmMvzpqsbqyrdlqGXD9k5afgCA88hZZcEPCsIbN4IT78vFEP76AI+6jcGfSMh+dUiSw458eu7Bz0n3BNvvLof+itIOBfj77SvV7U7PsioBD5/XlM0m7ASSNPgnjsafphxuUi70LAMaP4AH1HMBnleBBAK/s+EVrICsWKEVBuBNTZsIH/MbQrWXsoG6uhHCJ/jIhMOLj5Egv0M2vKJYPk0+eBzpJofj23+H37Ct31EKX/Nbo8HDnq5xUfizUoa54KEyKiuiICew6rEhlx4/psPjO7UqCA9FdOcBueDxA1ttG0hsOGv886oaTaoFy0CHH5eBh8Za6OBywQtlLAisOv0FRaLuVhmFbwVm+HUJszlqGHngE3NmESuIoWD+Junwd34kLzyYprR+NWDFZ4fHJt/VYyxoSazkepQNHwtXmxMeOvCldAzg96KOKjxewis3JVgzeu/x6tKXHkGC5/W9B0usJkXgoZd8yvkaetirCo/ZthamMf3xYUEyDn9C0fw8YQNmtiQyHzz0y4ovngceF5TalnRIe5fCH/PAy/pmXlsueFigoi6XMMDf8sKvfwG/ZyB54MHONCcc4KdbQS8VHtfztYUpZWa3ID88R8kBD52kvvQ20G+RmCmGx43JQI+Be6kLvTpDjZbgp2S3790GnDpqwNnwCf5vaO7ytPPYEfjSY+Ck6UsQsWBtVnhhJ2IYk+VwibGIx2oo4Dzw0Eyd1AgJyzMxRtigxwPcTgwvdo14QfBSPY8FHlZSmtaa53IPHkJBcWFjufJM1PqERywHIzwuerJu/4tFozpJ8OBtG19QyAW/NZoFTgnVdGSIEHLD1uBxd0l6nJF24UNWKh3qwpt7wFzwialkx4Kt9A0RNryWafCJcLG4ZKTmADfBpP7Dl2Asrke+wUhXNzvIlTYxDy3CQbgeDR77+mQYCBcu2A3csonw2+bz5YOHohfPQCY6aEUD91hoUWCo8uh8gCdnBYJv1vOTL79A4JXbXml4+nrJlPzvkVc3eK9KXqNZQuEnpFsSZw9E+JPIRPJe4b8Ree0MOnQ4zXG1k0Vrb054tvr1utxslnT+SXBQgzk59hjMBvQ3dSk0eLCGk5J08XzSeREy1tMmukC0t88Lb5iykz2G8K6FM3dIg4c6QqtIomdNzvs0w1NHwQ7/kOGVqUrE/HFW9url8elIHR57COzGJQs55Y32dxb47JIXSwDK9iVm8NLTnAdC+FgIP2rwkBXveXZCSu4td26f4YvpsE6HEovu1LIQOYx/vh5o/lwWX6hMsn5O871z9g+sCa0yjVysg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Espaço Reservado para Texto 2"/>
          <p:cNvSpPr>
            <a:spLocks noGrp="1"/>
          </p:cNvSpPr>
          <p:nvPr/>
        </p:nvSpPr>
        <p:spPr bwMode="auto">
          <a:xfrm>
            <a:off x="0" y="1714488"/>
            <a:ext cx="8956035" cy="407196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/>
              <a:t>Ambulatórios e </a:t>
            </a:r>
            <a:r>
              <a:rPr lang="pt-BR" sz="2800" b="1" dirty="0" smtClean="0"/>
              <a:t>Laboratórios /ENSP</a:t>
            </a:r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r>
              <a:rPr lang="pt-BR" sz="2800" b="1" dirty="0" smtClean="0"/>
              <a:t>Campo da saúde e ambiente </a:t>
            </a:r>
          </a:p>
          <a:p>
            <a:pPr marL="0" indent="0">
              <a:buNone/>
            </a:pPr>
            <a:r>
              <a:rPr lang="pt-BR" sz="2800" b="1" dirty="0" smtClean="0"/>
              <a:t>Atuação </a:t>
            </a:r>
            <a:r>
              <a:rPr lang="pt-BR" sz="2800" b="1" dirty="0"/>
              <a:t>estratégica para o </a:t>
            </a:r>
            <a:r>
              <a:rPr lang="pt-BR" sz="2800" b="1" dirty="0" smtClean="0"/>
              <a:t>SUS</a:t>
            </a:r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b="1" i="1" dirty="0" smtClean="0"/>
              <a:t>espaço </a:t>
            </a:r>
            <a:r>
              <a:rPr lang="pt-BR" sz="2800" b="1" i="1" dirty="0"/>
              <a:t>privilegiado para o ensino e pesquisa na </a:t>
            </a:r>
            <a:r>
              <a:rPr lang="pt-BR" sz="2800" b="1" i="1" dirty="0" smtClean="0"/>
              <a:t>ENSP</a:t>
            </a:r>
          </a:p>
        </p:txBody>
      </p:sp>
    </p:spTree>
    <p:extLst>
      <p:ext uri="{BB962C8B-B14F-4D97-AF65-F5344CB8AC3E}">
        <p14:creationId xmlns:p14="http://schemas.microsoft.com/office/powerpoint/2010/main" val="17941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00002" y="6304002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17" name="Retângulo 16"/>
          <p:cNvSpPr/>
          <p:nvPr/>
        </p:nvSpPr>
        <p:spPr>
          <a:xfrm>
            <a:off x="261068" y="1820530"/>
            <a:ext cx="857256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FF0000"/>
              </a:solidFill>
            </a:endParaRPr>
          </a:p>
          <a:p>
            <a:pPr algn="ctr"/>
            <a:r>
              <a:rPr lang="pt-BR" b="1" dirty="0" smtClean="0">
                <a:latin typeface="+mj-lt"/>
                <a:ea typeface="Calibri" pitchFamily="34" charset="0"/>
                <a:cs typeface="Times New Roman" pitchFamily="18" charset="0"/>
              </a:rPr>
              <a:t>ACERVOS BIOLÓGICOS/ENSP :</a:t>
            </a:r>
          </a:p>
          <a:p>
            <a:r>
              <a:rPr lang="pt-BR" b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11 ACERVOS</a:t>
            </a:r>
          </a:p>
          <a:p>
            <a:endParaRPr lang="pt-BR" sz="16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Divulgação e melhoria das condições dos acervos</a:t>
            </a:r>
          </a:p>
          <a:p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Credenciamento institucional- Institucionalização – </a:t>
            </a:r>
            <a:r>
              <a:rPr lang="pt-BR" sz="1600" b="1" dirty="0" err="1" smtClean="0">
                <a:latin typeface="+mj-lt"/>
                <a:ea typeface="Calibri" pitchFamily="34" charset="0"/>
                <a:cs typeface="Times New Roman" pitchFamily="18" charset="0"/>
              </a:rPr>
              <a:t>Densp</a:t>
            </a:r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 e CRPHF</a:t>
            </a:r>
          </a:p>
          <a:p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Integração e organização politica interna de coleções</a:t>
            </a:r>
          </a:p>
          <a:p>
            <a:endParaRPr lang="pt-BR" sz="1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pt-BR" sz="1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69375" y="6808311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16180" y="1700808"/>
            <a:ext cx="87849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 AGENDAS INCONCLUSAS: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incorporação da </a:t>
            </a:r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Ensp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 no fluxo da Central de Amostras do Campus Manguinhos situado no INCQS, com vistas a ordenar e melhorar os processos de trabalho interno e se integrar a dinâmica de organização dos serviços da Fundação;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pt-BR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habilitação interna de Serviços de Referência (SR) da Fiocruz -  ampliando o conceito de referência para além de atuação em agravos específicos e reforçando o papel da referência </a:t>
            </a:r>
            <a:r>
              <a:rPr lang="pt-BR" b="1" u="sng" dirty="0">
                <a:solidFill>
                  <a:schemeClr val="accent2">
                    <a:lumMod val="75000"/>
                  </a:schemeClr>
                </a:solidFill>
              </a:rPr>
              <a:t>na vigilância em saúde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t-BR" dirty="0" smtClean="0"/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1452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57158" y="6232588"/>
            <a:ext cx="864399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Rua Leopoldo Bulhões, 1480 – 3º Andar, Sala 315. Manguinhos. Rio de Janeiro/RJ</a:t>
            </a:r>
          </a:p>
          <a:p>
            <a:r>
              <a:rPr lang="pt-BR" sz="1500" b="1" dirty="0" smtClean="0"/>
              <a:t>CEP.:  21.041-210	Telefone: (21)2598-2942	e-mail: vdal@ensp.fiocruz.br</a:t>
            </a:r>
            <a:endParaRPr lang="pt-BR" sz="1500" b="1" dirty="0"/>
          </a:p>
        </p:txBody>
      </p:sp>
      <p:sp>
        <p:nvSpPr>
          <p:cNvPr id="15" name="Retângulo 14"/>
          <p:cNvSpPr/>
          <p:nvPr/>
        </p:nvSpPr>
        <p:spPr>
          <a:xfrm>
            <a:off x="214282" y="2000240"/>
            <a:ext cx="838845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Campus </a:t>
            </a:r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INERu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IOC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e Presidência da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FIOCRUZ -  Acordo Termo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 Referência/Projeto, identificando possibilidades de visão de futuro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 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obras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emergências.  Aperfeiçoar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a utilização do campus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INERu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 dentro de um projeto que envolve outras unidades da FIOCRUZ. 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	Paralelamente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estabelecemos negociações com o Campus Mata Atlântica da FIOCRUZ, em colaboração com outras unidades (ENSP/IOC/INI), para criação de Laboratório de Zoonoses, no Campus Mata Atlântica. 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21879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94188" y="6735722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357158" y="1177588"/>
            <a:ext cx="86439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5576" y="164305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u="sng" dirty="0" smtClean="0"/>
              <a:t>Complexo (Polo) de Laboratórios</a:t>
            </a:r>
            <a:endParaRPr lang="pt-BR" sz="1400" dirty="0"/>
          </a:p>
          <a:p>
            <a:pPr algn="just">
              <a:buFontTx/>
              <a:buChar char="-"/>
            </a:pPr>
            <a:r>
              <a:rPr lang="pt-BR" sz="1400" dirty="0"/>
              <a:t> </a:t>
            </a:r>
            <a:r>
              <a:rPr lang="pt-BR" sz="1400" dirty="0" smtClean="0"/>
              <a:t>Esforço institucional para: 1) Viabilização da Construção 	</a:t>
            </a:r>
          </a:p>
          <a:p>
            <a:pPr algn="just">
              <a:buFontTx/>
              <a:buChar char="-"/>
            </a:pPr>
            <a:r>
              <a:rPr lang="pt-BR" sz="1400" dirty="0"/>
              <a:t> </a:t>
            </a:r>
            <a:r>
              <a:rPr lang="pt-BR" sz="1400" dirty="0" smtClean="0"/>
              <a:t>      </a:t>
            </a:r>
          </a:p>
          <a:p>
            <a:pPr algn="just"/>
            <a:r>
              <a:rPr lang="pt-BR" sz="1400" dirty="0" smtClean="0"/>
              <a:t>		       2) Mapeamento do processo de trabalho, com vistas </a:t>
            </a:r>
            <a:r>
              <a:rPr lang="pt-BR" sz="1400" dirty="0"/>
              <a:t>à</a:t>
            </a:r>
            <a:r>
              <a:rPr lang="pt-BR" sz="1400" dirty="0" smtClean="0"/>
              <a:t>	              otimização de recursos humanos e materiais;</a:t>
            </a:r>
          </a:p>
          <a:p>
            <a:pPr algn="just"/>
            <a:r>
              <a:rPr lang="pt-BR" sz="1400" dirty="0" smtClean="0"/>
              <a:t>		              3) Integração das ações junto a  VDDIG/ENSP</a:t>
            </a:r>
          </a:p>
        </p:txBody>
      </p:sp>
      <p:sp>
        <p:nvSpPr>
          <p:cNvPr id="7170" name="AutoShape 2" descr="data:image/jpeg;base64,/9j/4AAQSkZJRgABAQAAAQABAAD/2wCEAAkGBxQTEhMUEhQWFBQXGBsZGBgWGR8YGBkVFxoWGBsYHBwcKCggGh0lHBkXIjEhJSkrLi4uGB8zODMsNygtLisBCgoKDg0OGxAQGiwlICQsLCwsLCwsLCwsNCwsLCwsLCwsLCwsLCwsLCwsLCwsLCwsLCwsLCwsLCwsLCwsLCwsLP/AABEIALkBEQMBIgACEQEDEQH/xAAcAAABBQEBAQAAAAAAAAAAAAAAAgMEBQYHCAH/xABJEAACAAQDBQQHBQQGCgMBAAABAgADESEEEjEFEyJBUQYyYZEjYnFygaGxBxRCUsEzgsLwQ0Sys9HhFRYkNFNzg5LS4nST8WT/xAAZAQEAAwEBAAAAAAAAAAAAAAAAAQMEAgX/xAAoEQACAgAFBAMAAwEBAAAAAAAAAQIRAwQhMTISEzNBUXGBImHRUiP/2gAMAwEAAhEDEQA/AOoYmYc73PePPxMN7w9T5wrFd9/eP1MNx0Vit4ep84N4ep84TBACt4ep84N4ep84TBACt4ep84N4ep84TBACt4ep84N4ep84THwmmsAL3h6nzg3h6nziPhcQJjlJfEQKmmlAQLddeUPMKGhsehsYAVvD1PnBvD1PnCYIAVvD1PnBvD1PnCYIAVvD1PnBvD1PnCYIAVvD1PnBvD1PnCYIAVvD1PnBvD1PnCYIAVvD1PnBvD1PnCYIAVvD1PnBvD1PnCYIAVvD1PnBvD1PnCYIAVvD1PnBvD1PnCYIAVvD1PnBvD1PnCYIAVvD1PnBvD1PnCYIAVvD1PnBCYIAcxXff3j9TDcOYrvv7x+phuACCCCACCCCACEswAqSAPGK7E7YUWQZj10H+cVOIxTv3jXw5eULJotsTthRZBmPXQf4mKnE4t37xt00HlDMfC0RZ1RoOxX7dv8Aln+0kbSZLDagH2isYPsrihLmTZjA5UksxprRSpNBzNBpGj2V2vwWIHosRLr+VzkcfutQxBJYzcBLP4aewkfSEHZcv1vOJYcEVBBFtLwowIorcPs9DWoJoad4+HjD52ZL6EfvH/GHMMO97x/SJEBSK+ZsleRI+cQp+z3W/eHhr5RewiZp8R9RE2KRm4IvMVgFe/dbqP1HOKfHSTKFXoF/NyibOWqG4Iq522lHdBb22H+MWmzpLzZKzRQ1rYcqEj46QFBBBBAgIIIIAIIIIAIIIIAIIIIAIIIIAIIIIAcxXff3j9TDcOYrvv7x+phuACCCCACCCCAMhCS3xgK61hszlHMagW5EkD9Y5LByhPhCJkxUFWIA6k/rFe+1A4GQMDVxQ0rwy81qVr3l8jFbNx5YhZjEUDAmlw2YEVA9UDziaOer4NvsNgVxJBBBw02hBqDYc4wDyVeodQw8RX6xuOysvLJnjX/ZpvUa3535xi15x5+c3RowtUR9zuwN0TLNfwFgOfJSIZn7XxQFPvM8cQHfnaVHrRZ4bDmYyqpCkkkFtLKxvpFdtOW+hK1EwVt6y+MaMm28PX5M2Z0np8EZsVMObNNmniXUzOeWuph775NTMVnTFIA0MwdejCkRWY8XGg4l5e74w+SePiQ2HL2+MbKM9sssP2uxqFt3inbKFopYPqSDaYCfnGq2V9pk9TTFSM6h8uaUMrigDVKklWtyBr4RiN0zNMGVW4Urels3IEU+YifNRVLABl9Loa0/ZL0qtfAGKcWXTFtFmG25JHathdosNi1rh5quR3l0dfBlNxDfa7/dX9qf21jiolcecEq4rR0JVh8ReNNsztLipst8PPZZy0BEwjLMGVlsQtmrTW0Z8LMxm6e5rlhtD8bzspMH3eWKipzEDnQMamnxHnGAy9T+kUP2hTWlrgGlsyMFm0KkqQd6LgiL5S6VZwlbO3YnBq+tj1Gv+cVGJwbJqKjqNPj0jnPZT7WZiZUxy71f+KoAcD1lFm+FD7Y6vsna8jFJvJExZieBuPBhqp8DCM09iJQop4It8Vs0G6cJ6cj/AIRVTZRU0YUP8+cWWcNUJggggQEEEEAEEEEAEEEEAEEEEAOYrvv7x+phuHMV3394/Uw3ABBBBABBBAIA5ni9ouFZr5DnUDKKauBela26xAxGK4w0u4qGuCLq1QD11OkS/wDQ7dKFnJJP4VufMxZS9mqHVtQqgKPGpv46/OOTrpKGXgWeaU0IoxC6LZR50p8RFjgNl+kZiOEMcoNyaGlTFq5SXUkUzXJprlUn6KYjzdprw5L1BOhGhC6EV1+kCbSL7Yy8OK1/3ab9BGEUG+kbjs5NzS8QxFK4ab8rfpGIXnGDObovwthzCYxJTo81cyg3FuasBrbUxB21tPDTDmSWitnFbppVeQ9h84lGUWKha1r+EAmgDE6gjSK3H4cgCkxu+OSdR6sX5Lx/pmzPP8ENi5dG4V7y/wAHhHzETZdHsmg1I8etITuzxcbHiXkvqeEPTJZ4/SNoNQvj6sbaMwvBzZYM2xVcqAZTaub1CYsZs5WLZZmb0uh737Jb8jTUXEVJQM0xc0tjRLUFe8eh/SLE4TJmBWh3pFQ2Zf2Sml7jy/SKMx439FuFzQ4pufjFhsTvt7v8QitUXPx1iw2I3Gbfh/iEeXl/Ij0J8S8jM/aTXLgem7mez9rGkqelPbFZ222oZMvAq0uXNQiYWSYutJgAowo6EVN1Ya3Bj1J1WpnV+jnBUigP83iy7N4+ZJxEl5LsjZ1BymmZSwqp6g6XiZucLPFZczcTGYEyp5GT92dZD04wh8ecfdkdn55nSqJQZs6sa7twjLXK4qGHiCR4xQ8P3B2dqfqSo6D2X+1hWITHJkNbTZYJX95bke1a+wR0iROlT5aujLMltdWU1B8QRHluW4Nxzp+kXmxdv4nCIrYeaZdZjErQFWsneBsfqKmhFYRxmnUiXBNWjvWK2YRdLjpz/wA/51iAYo+zH2qSJ1ExYGHmaZq1lNbXMf2eh71tOIxtskqegdGV1YVV0IYEdQRYiNEZp7FLg0UsESMRgmTlUdR+vSI8dnAQQQQAQQQQAQQQQA5iu+/vH6mG4cxXff3j9TDcAEEEEAEEEAgDn+I2oBmtpmv4rmH1EQsTtAq+V2sWXlSih7mwr+WIM6S5XqDMYKALmpc+V/5pEsbIYuqmtMtWYmtKnujyH1iDqmQ5M9VcALVMzHhpfPLVKjxqI+pLdpxCkrQnU91daE0vevnF3h9mATGc6WyAaCgAr7YlYbCqhYgXYkk8zWppEEqKLTYIypiBf/dpvLwEYaWwNbxvdji2K/8AjTfoIwajWMGc3RfhE/YYYz5WSmappUVHdboR9YY7RYGYhzAy6NMAoFYUNUJ1OlT9YhT1sKWNdQCToeQvFZjgaCrEjONUfqOsX5Px/pmzPMkzJEw5ry+8v4T6njCnw03juhsOR8fGK0gcVvxL/RH1fCHmUcXsH9GR16aRsM7LOSrZpwZA3Atqj8/jb5xKxSrVqKUO900FN0vIcNfnFOzspmFXpZNSwFM3RifpFgjzGzFyCDN1sRXdDmKcvCKcx439FmDzQ6up+P6xYbE77e7/ABCK5Guajr4xYbEPG3u/xCPLy/kR6E+JdxmvtKPBgemSZ/e/5Ro849vsvELtb90MvBjEtNlsRMyuiZ1AEz8S2a5Oqm1NI9SaTWpnTa2OYjQfD6xb9m9pTZU6UJcxlQzUzIDwtVgDVe6TTnSLOb2XM0F8M6YhSQfQnMwXqyWdPHMpiu2TsuaZ8oKpJVwxBoO4y1r5/wCUZ3hyWqO1iJ6PQfmDCzgAo+6zqcROYyCRUALTO6G41qtuUOdpNmrJl4Uy7h97mKtnTMoQihBIJpXSsUKtXyB86Ra4Hac2TJAltRWd8ykBkcZUFGVqq3lblEd29Jr/AEnt1rEqHP8APnGh2V2lxWDlyTh5pVSZlUIzIxzLWqn4XFDreIcyZhp1c6nDPTvJWZLZteJDV1+BanQRI7SbNyS5DyAZknI2Z1qyCaZswFa8jlCWN4KF6wf+jqa5o7B2V+0TC4sBWbczSQuWZQBmpXgNSPgTX2xotoYJcrMBQgV8DTwjzDOw7KgLKQGNiRY0F6HnSot4xp+yXb7F4cpILb6SxCZZhuoc0qraile6aj2RbHFa0kcygvR2CCCCNBQEEEEAEEEEAOYrvv7x+phuHMV3394/Uw3ABBBBABAIIBAGJeYg5rVamlqila284afaC1oK1zKtDbVqW8jFBiJ1Valc2Zg1Ra5maHxBHzgnl2mIQMjGjKovfNUG/sOvIxydalmdps1ABlar6cVllZgbjqw5fhiFOx+c5JjAgBgagULZgRUAU7tPOErs1nnMDypmYDKK5RoLCsS8HsqsxmYUQMcoN60Op8ICn7NJ2UWkmeAKD7tNpysTaMYnON1sZTlxV/6tM6dBGDSt9IwZzdGjC2JezsMJk2WhOUEm/wC6x584g7WwjI2VnU0cUIGt1vrErBYzczEmFA4BNVrrVWHTxhnbu2xNVQJWUiaDcj1BTT1Yvyfj/TNmef4QHkWb0g7y9PUhU2S3HR1NhyHj4w0cZ3uBe8vM+p6sPPjLPwLoOft8I2amdjmHlOXm1KmipyI/F8YnY1KM5yAHe3Ip/wAJbHQxXNjZWaZnUd1AO7Y5vaDEt56HNkz03teLMRTdLzNR84pzHjf0WYXNCl1PxifsZRnNR+H+IRXobn4xY7E7593+IR5eX8iPQnxZcxnPtKPBgfcmf3ojSRC7WdnpmKTBmWUqquMhdVdvSEnKGIzUtoY9ScepUZ061OZSJjKUZGKsKEMpKsL8iLiNTsPtdiN9JE3JOq6qXdQZuUsARvBRj8a6RWbS7OTpJo6OnEAudStb+OvmYj7Iwz76TRGJExTQDkrCsZuicSxThItThsFNruZjYYgWSeKrYHSYgIGo7yjTWF9oNhbmVIaXV1YzM5VgyAgKRRhbSvOM8hvX+eUWmztqTpEtTJmNL9I9QNDwoOIGzDwIMO7ekkO3XFlTMFCa2pUeQMWH32ZKlSTLdkPpQcpoCCy2I0YHobRLbbEmbbE4cVJvMkHdte54DWWbjllidtfZcvELKfCPLoFZcjkS5ruJrktlJ4qhk0JMFCL4MdUlyRAm7Zlz5QTErlKMcjSVAAzBM2aXYHuA8JHOxhWx+zRmzpZkzEmSxMU51JtQg0ZTR0rQ6gRC2tsSbh0QzRTOW4SCGGQJWtffFOsV2zHInyCCQd4lwaG7COrktJIiovWLPREEEEazOEEEEAEEEEAOYrvv7x+phuHMV3394/Uw3ABELa02YkstLoStyCCaqNQKc6RW9rJ8+XLzyTUUIK6GuuYEcRIAPCIawm2RPwzZmMmaqZmA72UC7DnQ+HhHDl6Avsv2gE8vLYMrqzWYgnLWwqNSIvTPUEAsASaAVuTrpHOcHNQEZzUFwRNIYEtSi5mFCNKD2nXSPq4197PZy5mK1BnUC1GsRagvpoRU+BrWI0tSaJv3CWQtLqGLa1BNxf4/SJG5UNmoAaBa+FdPMxmpWMZZZYHvZqjWhOcCvTQGHJ2KCzBQ1QsGJU1srV063+UWLVEp2X5xKAVzLQk3W9wpY6V5D6QzN2iopl4qgnpoQvPxPyjOriqTAAMwJNBoSXlqnnYGHJIfekACtxRtAKg3Ipoa3idBbNx2dm55eJalK4abb2WjDrzjb9nlCpiB/wDzTdK0rY+P1jDo4vcRgzm6NGDsLRCxUA0NfjYNYRX40qf6Q2cch+ZfCL/YAP3iVQgGp7wqO6+otHztVhWBD1WpmgGx5bunP/8AYvyXj/TNmef4Zp0HFxk8S8vc8IXMNM/E2g/XwiWQ/Fde+v4T6njD00P6S66DkfHxjZZnIKgM0wCYO6muX83SLCZh8uamQjekVUUNd0viawLnzTbKeFOo/H7DDmLXiYlAG3tKihtultWxijMeN/RZg80NKBU/H9Yn7EXja57v6iIKan4/rFhsTvt7v8QjzMv5EehPiy4CfzWM79pI9Hgfdm/3ovGkik7e4B5iYIrSgV1qa6maTTpyj05puNIzxaTtmW2d2qxcoKFnuyUHBM9KlK/leo8ovdh9rUM6XvMLKWYXC7yTWWKMwBrLupOlxSMsdlzQBwE0IHDxanwj5svhnSagikxbc7OIz3OJZ/CRfrsbBzQdxi1ltQAJiFMprA/jFZZOl7Qvb3Zp5UqS0pWcVmbwqc6A0QrxLVRW96xmk1/nwixwW0JsmWjSZjyzvHNUJXkmtNfjDup8kO3XFlbNQgmoI5fEW/WH8Z+ylA6+kND0LAfoYuT2smOf9plScT6zLu5mn55WUn41iVtKfg8TLkvNaZhnCuigKZsvKsx2uy0avpNcp0hWG9nX2Lmt1ZR4Pbs5EKkrNWvdnLvFFqWzXXQd0jQdIn7F2hgmnyDMkNLbOoIB3kokkUNG41Nac2hzF9mA8tPuTLiHq28Ets1qIUopo/N68PLlFNs/ZU77zKl7tg4mISpFCAGBNQaUtHaU1tsctxe+53yCCCNRQEEEEAEEEEAOYrvv7x+phuHMV3394/UwxOmhVLGtBc0FT5CAKPtZgUmKuZVJ0qaVvTS1/jQCtekZDbIKS3VZqMuQkVzEnKaZa6A0GmhpytTRbWky3ztmVJhNVZSQXpYgHvBwDS3hoKiMTjBMRspo1VVhmFaVa5rb2fGM+JvZKGMFjWJTMTu2yV/ELEcV6mvX2UuLRaYBc+IYAszZeJyxAzVN6kdAOns1EVE+glBc7mjK0xjQDUcgbg01AoaDrwytn4rIQhAmixADUUBSaK1LkVNeoIrpFSJEYheHhW9TXxpyHwOunO8WOxpaTgrEiiLQj8xBNW8R/NojDHArM7yqa5aNc3Y250zD4RFbGOvA1zYIRY3biozXJpYEfHrFibTsWStq5N9mSYc2apqrUWgp8TXyryiXL2iq9xQHYksSMwOvMaew/wCcZ5sRVRVjz5VNxSl66nN11seUfExFHWhPCGFa0reoFqaV1rUdI4UnrQs6R2cxrOcTQAqcNMuLFaC9a68tOsZADWNB2FkcGKms/wDVZq5SRwjoa3HKM+nOM+at0aMHYROljh5X1AvoYg47D1A4nPGNV8R4Re7Ly71M7BVvUtSndbWsQ9tyllnhnIVLinEpOqG9OV9Y1ZLx/pmzPP8ACnbCd6zd5fwD1fCHJkimfvCw/APHwh/frxemXvLzX1Lw8+IXj9Mug5r4xrszkR1NZlGOifgb83hSJqIRmq5Y7zQlqj0S3ysT5w7KmAtNo6HhTp+bwMScaGq1SCN9yBF90vibUirH8cvoswuaIyg1N+usWGxK5293+IRBXU/GLDYnfPu/xCPLy/kR6E+Jb38B84h9re0eJwkrBiRMCh1mFgUVg1JgAqGB0qdOsT4z32iyWZMDlVm4JndUm5m+Hsj08S+nQojV6kTDdvScv3jCYaaLGssGQ1a/mWo+UWey+0eBedKKyZ8l82UVZZksZ2FSSaMLgRzundB8PrEzZLUnST0mL/aEZ+5NHfbizVSezeCZQJONkOQAOMthyaA6B+HWlvCHNp9i5gSWZCs9DME3L6UA0Ur3T7b31jHpr/Ph5xNw+IeXKQy3ZCJjkFGKkcKXqLw7qe8UO3S0Yxj8BMlsVZdK6eFtDQ/KFbTltLlyVmLlJDsK81ZytfNTFr/rljaBXnb5PyzkSaptzzgn51iXie0kt5cpsRhJcwneLWW7yiqBywAHEurtqDEf+b+UP5r+zIq1rG4INuRvesXGye0+LWZJUzmcF0FJlJhALAGhepX4ERZYrE7PxEtVLT8NkZspZBMBzhK5jLKmxS1Bz0hrZPZ7DmdJb79IZM6kAPkmVqKDJMVTc+2O4w/5ZDl8o7HBBBGszhBBBABBBBADk4FncqCQHYVAJFQTzhthTUU9sW2xtJv/ADpn9qIPaXFTFSYOALThBqc2hOandAobakaXiLOukzO29kZyroTmUWAOnI0vqRb4UjC9pUaQSZnGZq0qKgAqT3lY1SqtW1a5TprG6wuPmuplgqyTCxpr3gaqpIrahvSx1HWo2ls+TNmYdCJbkvlMvMwYPkYKWI1GYpw+y4qYrlFBRMQ2zW3cxlqVozEk0pQjiFK+ywvypEnshhWdwtGrxUFQpLWo1WtpyrfxMdF7QbKkYWWy7oneKigqaENe6sbmhFaGvKOZYDa2IlvlSawANdQTUCmhBAt06xx0E1oE/CuiE6+kOgoxJqbkcr/zSI+LqSM1Q1GN6GlqW/MKjW/WNPiMflo1VLUudLXBpehINfLxih2pPQlBVstCAxrSltQb2qTT6DTlr0CuRA7UAIC8jr3a2A9vjSvWEyUDuFuBUigJrQtXlWvLlyhb6WuRTQEWoOtyOfxHshAxLC3EBcDS4XQV1IHTSx1itEWbDYckMZmeiKJMwAZjrloK0NzVqjlavKsV8lKCn1iV2bR5azXVFNZTrUg0XkSBrXVa21qdIgmdY6gkRTj3oi7CJOG2nuJiTAucqTYHqGHQ/IQxtztE00KN1lAmBqcR1yD8o6V+MGDwW8KqppUm4qaEKx1FbfCI205NKKxcOJig61FSvhoRp7Y15Ph+lGY5kddqHiqh7y6ZvUp+GJDbUBD0Go9bx9WGHKKXQFrstNQL5K1t1h2YgGejNoLCvj4RqKB1seKzKop4VFyfzeKxIbEKxbLLVfS/hK6bpbcjCBLBMziYcKGw9b2aRKn04gHJ9LoQB/RC9gIpx/HL6O8LmhtGubHnE/YrcZ17vT1hEFdT8YsNid8+7/EI8zL+RHoT4lxm9sMdp9o4SVKwn3mRMmsQ5VkmbsqBM8bNUn5RJjN/aSeDAj1Jn96I9ObaVozxSejHZW19lTAKtjZFwaMEmJX2CpiTsyTs0TZbJi5c0lsoR8OZZq7LQkkXpT5xzldF+H1iZsm06TXTeJ5ZhFHel7LO1H0aqT2LQ/sMXhJxAAouIyvYHk9aXp5Q9juwk4pL+7o0xgXE2jI4U0UrS4r7RWMYmv8APhEpHIlJQ0o7mxpySOe6nvFE9t+myVtDs3ipZNZEzndpbLpboR84RtjZs2UslWFaqzinKsxloa0NeCF4ftJi5X7PEzlHTeMRoeRqIsn7ZYxJUv0obMZhYPLRweIG+YeJ0prBSw36HTNezM4nCvLRS6FVYnKepUCunvL5wzs0+mk0/wCIn9oRpv8AXF2X0uGws0BrAoyBagA5cjClcoh3ZnaqSJ0orgklvnUBknPQVIB4XzfWOkofJD6/g66YIII2GYIIIIAIIIIAt9jaTf8AnTP7UN9oWUSSSQCCCKtl0I+Uebvtcx01dq4pVmOq5hZWIGnQGMTNxTtQs7MRpViaRydneyzzZUzIM26y1ZWNaMZhYgVqBUjTkeQNIk4LFqsvBKgOY4uUXNLd+lSxrcjkOQFY4HK2vOUIFmMAndHQdPZE9O0ZygNLBalMwYr1pYDUV1jl38C2en+2TlJEyYwDBRwkaipUGo587+McWlhbsuhvWMn/AKclug3hmB9KVLBQBYgk3JNK1+dI0CO5ZFlzBMQCjFSppXqAddbxXLEp6o5c69Fg4rKApzNSTWoObTpqPnEDbktqC2VT8SQxyg6V1J9sQJjOA7VIyG55G9qcjf5GHZe0GmE1ILkjUVIylTUUpf8Awg5poRaF4OSTSoF8ouKnhFCae0X+sOjDEzaAVoefKxqL8vleHcHiCpUMhplNWS+VrcJoOEUPt8IutlvJExmWvdFyKKSb8J5r4xylF+yVTNFsCVLEuepFjh5jElsvGKOByqKjTw0N4xhxCF6BgTTkb/KN9sFc0vFVAocNNFudbVHnrHGMR2fnAkFK09n01jnHhFtNstg2tjd7GmgT0ImCXSpJIrlGVr0qLaaGGO1k8nckTpLVm2Krl1yajMbV5dRGN2TspxOSqAAE1qKrUhuhF7RbY7C5UIIlgmYtwlPxDnW4pF2BFRjSKMZ3LUlNbMDMVjmW2W57pJoD4fKFviM+cKyHhB7prS4teutogrhDQqN2eNK5pdKjg0vEufs+omUEuwtVNLHS8XFWhYYRm9JxL3Vpwm9GrzMSNosxD0IPpq8INf2QFaVNtYq5+BA3lpXdT+j9Y+MR9o4NgcyojZZ4qFQA03QqLnpyjjE4s6w66kWEueRqrE01Cn2xadn5tWYkMvD+IU5iMqiMNMO3Lkuisac/yGh8QIt+z0kl2Xc0GQUMwAgENStiamlPjGLDUHNNI2yujYAxqtk7BkYmRLM+WswqGAzAGgzubVEYOZh2lzJSoAwmVJqOLhIB+RFIjbfxzrOKSndFlgJRGKgsKljY/mJjcUnSZv2fbPb+rqPdt9IrMd9neBlmW6S2B3iDvsRdvbHP8Nj8UzqkufOzMaD0r0+N9ItcBtLELJnPNmzHymi5nYjP3QRU8ia/umI6V8E2zUn7KcHyaYP3q/WIMj7LsM+cCZNUo7LUEXBCnmIzkja+PIDDEzcpcIKuSakE+VjD+1u0WJSYUlzpiZe9Q95zQkmvMWX90xz24/BPU/kt532Poe7iWHtQH6UiEv2VtMUBcSBkLqapzExhUX8BELDbe2gQrDEvlZ8orSvU8tKAx82p2mx0tpm4mkIrKtspzOxJY3GpcnS1AIdqPwOtn0fZPOJdVnoSrUNVIF1Vhz8flESd9mOKw7JNeZK3aOpY1NgDXS8WuM7SYxJgSXNbOQC9FU1agHNaCgA0prCZ+29pPKnLNIm8Po1RVcs1SOJVUEAamh0iO1FBzZupcwMAykEG4I0IMKiq7LS2XCSFmKVZUAINK2sDa1xQ/GLWLikIIIIAIIIIA88fbAa7WxVL8X0sfnGMj1NtXstg5s2Y8zCyXYuxLFBUksTUmILdhtnn+qSvIj9YijqzzPBHoyf9muzWNfuwHuu6/INSI0z7KtnHSXMX2TG/WsKHUefIkYLGPKYMhoRy5H2jnrHcpn2RYA6GevscfqpiOfsbwXKdif8AuT/wiKFoyWAxUrEywAbgGqVGfpUgA2P6wvC4cypiqAAhIoSKnvKMpYgXNagRqZX2RSpZzScXPlnrRTbWhpSoi+XsTLyqGdnYUqxoAWFOIADhvcdIzSwJJ/x2K6p6GFk4cAMKEA60rU1Gtcta+NYXKkhc1AaGlr0FABQDLawjat2NXl83I/hhs9jjyVPjMb/xjh5fEOeiRlVnsO6WW1LVFuh4YefHl/2i5rcgVINrghfbaL9+x7fklH/qN/4ww/ZOZykIfZMP+UFg4iOoxktmZcYYBwQS5dq5SCKEBheoobAX9sM7WByfsx+0XmPzC0ag9mJtf91H/wBn/tCZnYya6hd0qCoPfBuDUXOYj4RowouKpo6lFydtozxXv+jXvLzHqQ9NFpnoxp1HQxpl7HzuYkD4f+sPL2Rm9ZH/AG1/hi2znt/2ZQyczTPRr3UOo/N7Ik4lKZuAL6X8Jr/RLawjUp2TmXrMlCtjSUDWnlDy9kz+KcDetpS66V8oiceqLTJjHpadmTweFeYSJaMxArYHT+SIudlbGnqxJlMBlpeg5g9YvMJ2bEskpOmKSKEoFWo6WESv9DnniMQf+pT6CM8MrGMuq2aHi2qM9tdjhg2Jmrl3ElylSKFiQQKA6l92POOKScfmJeZPmhiS3e/FWtxpSsehsT2alTBSa02YOjuSPKGJfYrBLph1tprGhqzhSSOUpjkXEowxeVDLzHIynJNJIKiimgC3BobxD7QbTmiVh8OTNIDPMZk7zI7HdE0pfLmNDTvCO3L2cwo0kJ5Q6uxMOP6GX/2iJohyRwPsttDEJNR2E6YsnNMKMeFlyspADasSwFqmhaIeCmTTN3kxJ2ZmzEgPQFjViRztmtrHo1NmSRpKlj9wQ+khRoqj2ACIcbClRw/BGZLUth9+8yVNmTJazUcq0t+ELc96hU6fha94opWwMYQP9lnsagkkm/z6849IwRPSOs85/wCqu0GbN91namtWJrWlL+F43HZ3s1i8iq5nSBUvQKXKv3aVLCooAdbXjqkEQ4kdRkJcraMogS2M5aC81UU16UzsfjXnpFvhsbi7bzDL4lZgHyP+MXEEdUQ2REnzDrKp7XH6RJQmlxQ9NYVBAgIIIIAcxXff3j9TDcOYrvv7x+phuACCCCACCCCACCCCACCCCACCCCACCCCACCCCACCCCACCCCACCCCACCCCACCCCACCCCACCCCACCCCACCCCACCCC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4499" y="1428736"/>
            <a:ext cx="1709501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tângulo 15"/>
          <p:cNvSpPr/>
          <p:nvPr/>
        </p:nvSpPr>
        <p:spPr>
          <a:xfrm>
            <a:off x="755576" y="3045958"/>
            <a:ext cx="784887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pt-BR" sz="1400" b="1" dirty="0" smtClean="0"/>
              <a:t>Estimular CULTURA INSTITUCIONAL DE INTEGRAÇÃO, OTIMIZAÇÃO  de ambientes, processos, utilização de equipamentos e insumos.</a:t>
            </a:r>
          </a:p>
          <a:p>
            <a:pPr marL="342900" indent="-342900" algn="just">
              <a:buAutoNum type="arabicParenR"/>
            </a:pPr>
            <a:r>
              <a:rPr lang="pt-BR" sz="1400" dirty="0" smtClean="0"/>
              <a:t>Necessidade de modernização dos procedimentos laboratoriais – programa da Qualidade-Biossegurança e Gestão Sustentável;,</a:t>
            </a:r>
          </a:p>
          <a:p>
            <a:pPr marL="342900" indent="-342900" algn="just">
              <a:buAutoNum type="arabicParenR"/>
            </a:pPr>
            <a:r>
              <a:rPr lang="pt-BR" sz="1400" dirty="0" smtClean="0"/>
              <a:t>Melhoria significativa das condições de trabalho e dos preceitos de segurança</a:t>
            </a:r>
          </a:p>
          <a:p>
            <a:pPr marL="342900" indent="-342900" algn="just">
              <a:buFontTx/>
              <a:buAutoNum type="arabicParenR"/>
            </a:pPr>
            <a:r>
              <a:rPr lang="pt-BR" sz="1400" dirty="0"/>
              <a:t>Instituição de grupo para acompanhamento do projeto do Polo de Laboratórios da ENSP. Estabeleceu-se interlocução direta com o setor de arquitetura da Dirac, responsável pela elaboração do projeto do polo, com o intuito de modificar o layout dos laboratórios e, assim, aproximá-los ao máximo do modelo de plataformas tecnológicas. </a:t>
            </a:r>
          </a:p>
          <a:p>
            <a:pPr marL="342900" indent="-342900" algn="just">
              <a:buAutoNum type="arabicParenR"/>
            </a:pPr>
            <a:endParaRPr lang="pt-BR" sz="1400" dirty="0" smtClean="0"/>
          </a:p>
          <a:p>
            <a:pPr marL="342900" indent="-342900" algn="just">
              <a:buAutoNum type="arabicParenR"/>
            </a:pPr>
            <a:endParaRPr lang="pt-BR" dirty="0" smtClean="0"/>
          </a:p>
        </p:txBody>
      </p:sp>
      <p:sp>
        <p:nvSpPr>
          <p:cNvPr id="17" name="Retângulo 16"/>
          <p:cNvSpPr/>
          <p:nvPr/>
        </p:nvSpPr>
        <p:spPr>
          <a:xfrm>
            <a:off x="357158" y="5256807"/>
            <a:ext cx="84708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</a:rPr>
              <a:t>Projeto concluído no início </a:t>
            </a: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de maio de 2014 e em seguida ocorreu a licitação para elaboração do projeto executivo. A conclusão do projeto executivo ocorreu em setembro do mesmo ano </a:t>
            </a:r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</a:rPr>
              <a:t>. Fase de licitação do terreno, concluída em 23 de novembro de 2014. As </a:t>
            </a: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obras de preparação do solo </a:t>
            </a:r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</a:rPr>
              <a:t>estavam previstas </a:t>
            </a:r>
            <a:r>
              <a:rPr lang="pt-BR" sz="1600" b="1" dirty="0">
                <a:solidFill>
                  <a:schemeClr val="accent2">
                    <a:lumMod val="75000"/>
                  </a:schemeClr>
                </a:solidFill>
              </a:rPr>
              <a:t>para iniciar em janeiro de 2015. </a:t>
            </a:r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</a:rPr>
              <a:t>DIRAC-Presidência. Pendências: licenças. </a:t>
            </a:r>
            <a:endParaRPr lang="pt-BR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pt-BR" dirty="0" smtClean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CaixaDeTexto 19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18537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1353"/>
              </p:ext>
            </p:extLst>
          </p:nvPr>
        </p:nvGraphicFramePr>
        <p:xfrm>
          <a:off x="500002" y="2060848"/>
          <a:ext cx="7888421" cy="3672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4254"/>
                <a:gridCol w="2026886"/>
                <a:gridCol w="2109057"/>
                <a:gridCol w="1068224"/>
              </a:tblGrid>
              <a:tr h="3495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PLANO ANUAL:  PLANEJADO x EXECUTADO – VDAL 2015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96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PLANEJADO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EXECUTADO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PERMANENTE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R$ 155.354,00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DIÁRIAS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PASSAGENS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R$ 800,00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TERCERIZAÇÃO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R$ 85.034,80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R$ 85.034,80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P. F.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Serv.Graficos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R$ 1.650,00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R$ 1.650,00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Mat. Consumo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R$ 4.786,00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R$ 4.786,00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9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P.J.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R$ 1.108,00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R$ 1.108,00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R$ 279.232,80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R$ 93.078,80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33%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2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70080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-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106153"/>
              </p:ext>
            </p:extLst>
          </p:nvPr>
        </p:nvGraphicFramePr>
        <p:xfrm>
          <a:off x="971600" y="1700807"/>
          <a:ext cx="6650229" cy="383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97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700808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 smtClean="0"/>
              <a:t>-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22847"/>
              </p:ext>
            </p:extLst>
          </p:nvPr>
        </p:nvGraphicFramePr>
        <p:xfrm>
          <a:off x="500002" y="1531577"/>
          <a:ext cx="7960430" cy="4201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736"/>
                <a:gridCol w="1897373"/>
                <a:gridCol w="1974292"/>
                <a:gridCol w="1576029"/>
              </a:tblGrid>
              <a:tr h="36673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PLANO ANUAL:  PLANEJADO x EXECUTADO – VDAL 2016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8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PLANEJADO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EXECUTADO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CONSUMO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R$ 1.553,43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PERMANENTE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R$ 140.322,29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R$ 140.322,29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DIÁRIAS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PASSAGENS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R$ 800,00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R$ 1.559,63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195%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HP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R$ 3.435,00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R$ 3.435,00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CORREIOS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R$ 1.000,00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R$ 675,00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TELEFONIA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TERCERIZAÇÃO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R$ 64.814,52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R$ 69.857,43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92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P. F.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7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R$ 245.425,24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R$ 216.349,35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88%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3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700808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 smtClean="0"/>
              <a:t>-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26823"/>
              </p:ext>
            </p:extLst>
          </p:nvPr>
        </p:nvGraphicFramePr>
        <p:xfrm>
          <a:off x="755576" y="1700808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390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70080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r>
              <a:rPr lang="pt-BR" dirty="0" smtClean="0"/>
              <a:t>-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69004"/>
              </p:ext>
            </p:extLst>
          </p:nvPr>
        </p:nvGraphicFramePr>
        <p:xfrm>
          <a:off x="755576" y="1531575"/>
          <a:ext cx="7992887" cy="484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2898"/>
                <a:gridCol w="3152898"/>
                <a:gridCol w="1687091"/>
              </a:tblGrid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  DESPESAS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  PLANEJADO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TERCERIZAÇÃO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R$ 96.576,75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57,20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DIÁRIAS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      500,00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0,29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PASSAGENS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      800,00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0,47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3639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P.  </a:t>
                      </a:r>
                      <a:r>
                        <a:rPr lang="pt-BR" sz="1100" dirty="0" smtClean="0">
                          <a:effectLst/>
                        </a:rPr>
                        <a:t>JURIDICA (plataformas R@</a:t>
                      </a:r>
                      <a:r>
                        <a:rPr lang="pt-BR" sz="1100" baseline="0" dirty="0" smtClean="0">
                          <a:effectLst/>
                        </a:rPr>
                        <a:t> 60.000,00 e Central de Esterilização R$ 10.000,00)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R$ 70.000,00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41,46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CORREIOS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        59,28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 0,06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TELEFONIA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R$        891,71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      0,52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87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TOTAL CUSTEIO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R$ 168.827,74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  100,00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80809"/>
              </p:ext>
            </p:extLst>
          </p:nvPr>
        </p:nvGraphicFramePr>
        <p:xfrm>
          <a:off x="1043608" y="2177908"/>
          <a:ext cx="6480720" cy="2691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394"/>
                <a:gridCol w="1261669"/>
                <a:gridCol w="1485394"/>
                <a:gridCol w="957254"/>
                <a:gridCol w="1291009"/>
              </a:tblGrid>
              <a:tr h="695639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DESPESAS FUNDO ENSP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5207"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2013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2015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2016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632"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R$ 25.230,19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R$ 57.400,34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R$ 75.894,88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R$ 450,00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R$ 158.975,41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47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FONTE: Assessoria Institucional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2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/>
              <a:t>Fundação Oswaldo Cruz</a:t>
            </a:r>
          </a:p>
          <a:p>
            <a:pPr algn="just"/>
            <a:r>
              <a:rPr lang="pt-BR" sz="1500"/>
              <a:t>Escola Nacional de Saúde Pública Sergio Arouca</a:t>
            </a:r>
          </a:p>
          <a:p>
            <a:pPr algn="just"/>
            <a:r>
              <a:rPr lang="pt-BR" sz="1500"/>
              <a:t>Vice Direção de Ambulatório e Laboratório</a:t>
            </a:r>
            <a:endParaRPr lang="pt-BR" sz="1500" dirty="0"/>
          </a:p>
        </p:txBody>
      </p:sp>
      <p:sp>
        <p:nvSpPr>
          <p:cNvPr id="2" name="Retângulo 1"/>
          <p:cNvSpPr/>
          <p:nvPr/>
        </p:nvSpPr>
        <p:spPr>
          <a:xfrm>
            <a:off x="683568" y="1484783"/>
            <a:ext cx="817946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Histórico: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 – Assembleia que aprovou a 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constituição da </a:t>
            </a:r>
            <a:r>
              <a:rPr lang="pt-B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 - Direção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Serviços Ambulatoriais e Laboratoriais. </a:t>
            </a:r>
            <a:endParaRPr lang="pt-B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2010 -2011-2012- Coordenação de Serviços Ambulatoriais e Laboratoriais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2013- Sala de situação</a:t>
            </a:r>
          </a:p>
          <a:p>
            <a:endParaRPr lang="pt-B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Nov. 2013 </a:t>
            </a:r>
            <a:r>
              <a:rPr lang="pt-BR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1600" dirty="0" smtClean="0"/>
              <a:t>Portaria </a:t>
            </a:r>
            <a:r>
              <a:rPr lang="pt-BR" sz="1600" dirty="0"/>
              <a:t>GD-ENSP 081/2013</a:t>
            </a:r>
            <a:r>
              <a:rPr lang="pt-BR" sz="1600" dirty="0" smtClean="0"/>
              <a:t>, </a:t>
            </a:r>
            <a:r>
              <a:rPr lang="pt-BR" sz="1600" dirty="0"/>
              <a:t>amplia o escopo de atuação da coordenação, </a:t>
            </a:r>
            <a:r>
              <a:rPr lang="pt-BR" sz="1600" dirty="0" smtClean="0"/>
              <a:t>e </a:t>
            </a:r>
            <a:r>
              <a:rPr lang="pt-BR" sz="1600" dirty="0"/>
              <a:t>avança com a estruturação da </a:t>
            </a:r>
            <a:r>
              <a:rPr lang="pt-BR" sz="1600" dirty="0" err="1" smtClean="0"/>
              <a:t>vice-direção</a:t>
            </a:r>
            <a:r>
              <a:rPr lang="pt-BR" sz="1600" dirty="0" smtClean="0"/>
              <a:t> </a:t>
            </a:r>
            <a:r>
              <a:rPr lang="pt-BR" sz="1600" b="1" dirty="0">
                <a:solidFill>
                  <a:srgbClr val="FF0000"/>
                </a:solidFill>
              </a:rPr>
              <a:t>como </a:t>
            </a:r>
            <a:r>
              <a:rPr lang="pt-BR" sz="1600" b="1" dirty="0" smtClean="0">
                <a:solidFill>
                  <a:srgbClr val="FF0000"/>
                </a:solidFill>
              </a:rPr>
              <a:t>meta. </a:t>
            </a:r>
          </a:p>
          <a:p>
            <a:pPr algn="just"/>
            <a:r>
              <a:rPr lang="pt-BR" sz="1600" dirty="0" smtClean="0"/>
              <a:t>                 Elaboração da </a:t>
            </a:r>
            <a:r>
              <a:rPr lang="pt-BR" sz="1600" dirty="0"/>
              <a:t>proposta de estrutura organizacional e governança para a nova </a:t>
            </a:r>
            <a:r>
              <a:rPr lang="pt-BR" sz="1600" dirty="0" smtClean="0"/>
              <a:t>vice direção.</a:t>
            </a:r>
          </a:p>
          <a:p>
            <a:endParaRPr lang="pt-BR" sz="1600" dirty="0" smtClean="0"/>
          </a:p>
          <a:p>
            <a:r>
              <a:rPr lang="pt-BR" sz="1600" b="1" dirty="0" err="1" smtClean="0"/>
              <a:t>Jun</a:t>
            </a:r>
            <a:r>
              <a:rPr lang="pt-BR" sz="1600" b="1" dirty="0" smtClean="0"/>
              <a:t>- </a:t>
            </a:r>
            <a:r>
              <a:rPr lang="pt-BR" sz="1600" b="1" dirty="0" err="1" smtClean="0"/>
              <a:t>Jul</a:t>
            </a:r>
            <a:r>
              <a:rPr lang="pt-BR" sz="1600" b="1" dirty="0" smtClean="0"/>
              <a:t> 2015-   </a:t>
            </a:r>
            <a:r>
              <a:rPr lang="pt-BR" sz="1600" dirty="0" smtClean="0"/>
              <a:t>Assembleia aprova o novo Regimento Interno da Escola  e  </a:t>
            </a:r>
            <a:r>
              <a:rPr lang="pt-BR" sz="1600" b="1" dirty="0" smtClean="0">
                <a:solidFill>
                  <a:srgbClr val="FF0000"/>
                </a:solidFill>
              </a:rPr>
              <a:t>a criação </a:t>
            </a:r>
            <a:r>
              <a:rPr lang="pt-BR" sz="1600" b="1" dirty="0">
                <a:solidFill>
                  <a:srgbClr val="FF0000"/>
                </a:solidFill>
              </a:rPr>
              <a:t>da Vice </a:t>
            </a:r>
            <a:r>
              <a:rPr lang="pt-BR" sz="1600" b="1" dirty="0" smtClean="0">
                <a:solidFill>
                  <a:srgbClr val="FF0000"/>
                </a:solidFill>
              </a:rPr>
              <a:t>Direção de Ambulatório e Laboratório.</a:t>
            </a:r>
            <a:endParaRPr lang="pt-BR" sz="1600" b="1" dirty="0">
              <a:solidFill>
                <a:srgbClr val="FF0000"/>
              </a:solidFill>
            </a:endParaRPr>
          </a:p>
          <a:p>
            <a:endParaRPr lang="pt-BR" sz="1600" b="1" dirty="0"/>
          </a:p>
          <a:p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5583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26026" y="1531576"/>
            <a:ext cx="852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 smtClean="0"/>
              <a:t> 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700808"/>
            <a:ext cx="633670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0">
              <a:lnSpc>
                <a:spcPct val="200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Planos de Qualidade programados para 2017</a:t>
            </a:r>
          </a:p>
          <a:p>
            <a:pPr marL="679450" algn="just">
              <a:lnSpc>
                <a:spcPct val="200000"/>
              </a:lnSpc>
              <a:spcAft>
                <a:spcPts val="800"/>
              </a:spcAft>
            </a:pPr>
            <a:r>
              <a:rPr lang="pt-BR" dirty="0"/>
              <a:t>Planejamento Tátil da </a:t>
            </a:r>
            <a:r>
              <a:rPr lang="pt-BR" dirty="0" err="1"/>
              <a:t>Vdal</a:t>
            </a:r>
            <a:endParaRPr lang="pt-BR" dirty="0"/>
          </a:p>
          <a:p>
            <a:pPr marL="679450" algn="just">
              <a:lnSpc>
                <a:spcPct val="200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Mapeamento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processos da central de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Esterilização;</a:t>
            </a:r>
          </a:p>
          <a:p>
            <a:pPr algn="just"/>
            <a:r>
              <a:rPr lang="pt-BR" dirty="0" smtClean="0"/>
              <a:t>          Indicadores </a:t>
            </a:r>
            <a:r>
              <a:rPr lang="pt-BR" dirty="0"/>
              <a:t>de Performance para </a:t>
            </a:r>
            <a:r>
              <a:rPr lang="pt-BR" dirty="0" smtClean="0"/>
              <a:t>as Plataformas </a:t>
            </a:r>
          </a:p>
          <a:p>
            <a:pPr algn="just"/>
            <a:r>
              <a:rPr lang="pt-BR" dirty="0"/>
              <a:t> </a:t>
            </a:r>
            <a:r>
              <a:rPr lang="pt-BR" dirty="0" smtClean="0"/>
              <a:t>         </a:t>
            </a:r>
          </a:p>
          <a:p>
            <a:pPr algn="just"/>
            <a:r>
              <a:rPr lang="pt-BR" dirty="0"/>
              <a:t> </a:t>
            </a:r>
            <a:r>
              <a:rPr lang="pt-BR" dirty="0" smtClean="0"/>
              <a:t>          Indicadores da Acreditação</a:t>
            </a:r>
          </a:p>
          <a:p>
            <a:pPr lvl="0"/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 smtClean="0"/>
              <a:t>-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357158" y="1192337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endParaRPr lang="pt-BR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17" name="Retângulo 16"/>
          <p:cNvSpPr/>
          <p:nvPr/>
        </p:nvSpPr>
        <p:spPr>
          <a:xfrm>
            <a:off x="261068" y="1820530"/>
            <a:ext cx="857256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DESAFIOS E PERSPECTIVAS:</a:t>
            </a:r>
          </a:p>
          <a:p>
            <a:endParaRPr lang="pt-BR" sz="1600" dirty="0" smtClean="0"/>
          </a:p>
          <a:p>
            <a:r>
              <a:rPr lang="pt-BR" sz="1600" dirty="0"/>
              <a:t>Potencializar a integração das atividades laboratoriais e dos ambulatórios, como estratégia para ampliar a capacidade nacional de vigilância em saúde, por meio da produção de conhecimentos, metodologias e modelos de intervenção, e mediante parcerias nacionais e internacionais. </a:t>
            </a:r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Rede de serviços, pesquisa e ensino: Agregar, de forma multidisciplinar, laboratórios e pesquisadores em função de temas e problemas de saúde a serem enfrentados</a:t>
            </a:r>
          </a:p>
          <a:p>
            <a:endParaRPr lang="pt-BR" sz="1600" dirty="0"/>
          </a:p>
          <a:p>
            <a:r>
              <a:rPr lang="pt-BR" sz="1600" dirty="0" smtClean="0"/>
              <a:t>Qualidade, Gestão Sustentável </a:t>
            </a:r>
            <a:r>
              <a:rPr lang="pt-BR" sz="1600" dirty="0"/>
              <a:t>e </a:t>
            </a:r>
            <a:r>
              <a:rPr lang="pt-BR" sz="1600" dirty="0" smtClean="0"/>
              <a:t>biossegurança:  </a:t>
            </a:r>
            <a:r>
              <a:rPr lang="pt-BR" sz="1600" dirty="0"/>
              <a:t>Aprimorar a qualificação dos diversos setores para atender às exigências nacionais e internacionais quanto à gestão da qualidade ambulatorial e laboratorial, gestão da biossegurança e gestão ambiental e saúde do trabalhador. </a:t>
            </a:r>
            <a:endParaRPr lang="pt-BR" sz="1600" dirty="0" smtClean="0"/>
          </a:p>
          <a:p>
            <a:endParaRPr lang="pt-BR" sz="1600" dirty="0"/>
          </a:p>
          <a:p>
            <a:r>
              <a:rPr lang="pt-BR" sz="1600" dirty="0"/>
              <a:t>Estruturação dos acervos </a:t>
            </a:r>
            <a:r>
              <a:rPr lang="pt-BR" sz="1600" dirty="0" smtClean="0"/>
              <a:t> e Promover </a:t>
            </a:r>
            <a:r>
              <a:rPr lang="pt-BR" sz="1600" dirty="0"/>
              <a:t>a organização de coleções biológicas com os acervos das amostras dos serviços, que representam um potencial </a:t>
            </a:r>
            <a:r>
              <a:rPr lang="pt-BR" sz="1600" dirty="0" smtClean="0"/>
              <a:t>importante </a:t>
            </a:r>
            <a:r>
              <a:rPr lang="pt-BR" sz="1600" dirty="0"/>
              <a:t>para a pesquisa na Fiocruz e na própria ENSP</a:t>
            </a:r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r>
              <a:rPr lang="pt-BR" sz="1600" b="1" i="1" dirty="0" smtClean="0"/>
              <a:t> Centro Colaborador em Saúde e Meio Ambiente da Organização Mundial da Saúde (WHO): </a:t>
            </a:r>
          </a:p>
          <a:p>
            <a:r>
              <a:rPr lang="pt-BR" sz="1600" i="1" dirty="0" smtClean="0"/>
              <a:t>Propor política institucional para atuação de forma integrada.</a:t>
            </a:r>
            <a:endParaRPr lang="pt-BR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357158" y="1192337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endParaRPr lang="pt-BR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17" name="Retângulo 16"/>
          <p:cNvSpPr/>
          <p:nvPr/>
        </p:nvSpPr>
        <p:spPr>
          <a:xfrm>
            <a:off x="642878" y="1142908"/>
            <a:ext cx="835827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pPr algn="ctr"/>
            <a:r>
              <a:rPr lang="pt-B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DESAFIOS E PERSPECTIVAS:</a:t>
            </a:r>
          </a:p>
          <a:p>
            <a:endParaRPr lang="pt-BR" sz="1600" dirty="0" smtClean="0">
              <a:latin typeface="+mj-lt"/>
            </a:endParaRPr>
          </a:p>
          <a:p>
            <a:pPr algn="just"/>
            <a:r>
              <a:rPr lang="pt-BR" sz="1600" dirty="0" smtClean="0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pt-BR" dirty="0" smtClean="0">
                <a:latin typeface="+mj-lt"/>
                <a:ea typeface="Calibri" pitchFamily="34" charset="0"/>
                <a:cs typeface="Times New Roman" pitchFamily="18" charset="0"/>
              </a:rPr>
              <a:t>Construção do Polo de Laboratório</a:t>
            </a:r>
          </a:p>
          <a:p>
            <a:pPr algn="just"/>
            <a:endParaRPr lang="pt-BR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 smtClean="0">
                <a:latin typeface="+mj-lt"/>
                <a:ea typeface="Calibri" pitchFamily="34" charset="0"/>
                <a:cs typeface="Times New Roman" pitchFamily="18" charset="0"/>
              </a:rPr>
              <a:t> Organização da rede interna e externa de saúde.</a:t>
            </a:r>
          </a:p>
          <a:p>
            <a:pPr algn="just"/>
            <a:endParaRPr lang="pt-BR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pt-BR" dirty="0">
                <a:latin typeface="+mj-lt"/>
                <a:cs typeface="Times New Roman" pitchFamily="18" charset="0"/>
              </a:rPr>
              <a:t> </a:t>
            </a:r>
            <a:r>
              <a:rPr lang="pt-BR" dirty="0" smtClean="0">
                <a:latin typeface="+mj-lt"/>
                <a:cs typeface="Times New Roman" pitchFamily="18" charset="0"/>
              </a:rPr>
              <a:t> M</a:t>
            </a:r>
            <a:r>
              <a:rPr lang="pt-BR" dirty="0" smtClean="0"/>
              <a:t>onitoramento </a:t>
            </a:r>
            <a:r>
              <a:rPr lang="pt-BR" dirty="0"/>
              <a:t>do desempenho dos pactos internos da rede de atenção na </a:t>
            </a:r>
            <a:r>
              <a:rPr lang="pt-BR" dirty="0" smtClean="0"/>
              <a:t>      Fiocruz </a:t>
            </a:r>
            <a:r>
              <a:rPr lang="pt-BR" dirty="0"/>
              <a:t>e nossa integração interna,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  Melhoria </a:t>
            </a:r>
            <a:r>
              <a:rPr lang="pt-BR" dirty="0"/>
              <a:t>do sistema de informação: </a:t>
            </a:r>
          </a:p>
          <a:p>
            <a:r>
              <a:rPr lang="pt-BR" dirty="0"/>
              <a:t>Implantação do GAL nos laboratórios com o módulo de pesquisa;</a:t>
            </a:r>
          </a:p>
          <a:p>
            <a:r>
              <a:rPr lang="pt-BR" dirty="0"/>
              <a:t>Produção e indicadores dos serviços ambulatoriais e laboratoriais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   Certificar </a:t>
            </a:r>
            <a:r>
              <a:rPr lang="pt-BR" dirty="0"/>
              <a:t>os Ambulatórios dos três Centros da ENSP/Melhorar continuamente o atendimento da população e otimizar o trabalho realizado. Treinamento nos protocolos de certificação, auditorias periódicas, implementação da infra estrutura solicitada</a:t>
            </a:r>
          </a:p>
          <a:p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 </a:t>
            </a:r>
            <a:endParaRPr lang="pt-BR" dirty="0" smtClean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357158" y="1192337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endParaRPr lang="pt-BR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7158" y="6232588"/>
            <a:ext cx="864399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500" b="1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</a:t>
            </a:r>
            <a:r>
              <a:rPr lang="pt-BR" sz="1500" dirty="0" err="1" smtClean="0"/>
              <a:t>Arouca</a:t>
            </a:r>
            <a:endParaRPr lang="pt-BR" sz="1500" dirty="0" smtClean="0"/>
          </a:p>
          <a:p>
            <a:pPr algn="just"/>
            <a:r>
              <a:rPr lang="pt-BR" sz="1500" b="1" dirty="0" smtClean="0"/>
              <a:t>Vice Direção de Ambulatório e Laboratório</a:t>
            </a:r>
            <a:endParaRPr lang="pt-BR" sz="1500" b="1" dirty="0"/>
          </a:p>
        </p:txBody>
      </p:sp>
      <p:sp>
        <p:nvSpPr>
          <p:cNvPr id="17" name="Retângulo 16"/>
          <p:cNvSpPr/>
          <p:nvPr/>
        </p:nvSpPr>
        <p:spPr>
          <a:xfrm>
            <a:off x="642878" y="1525346"/>
            <a:ext cx="85725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pPr algn="ctr"/>
            <a:r>
              <a:rPr lang="pt-B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1600" b="1" dirty="0" smtClean="0">
                <a:latin typeface="+mj-lt"/>
                <a:ea typeface="Calibri" pitchFamily="34" charset="0"/>
                <a:cs typeface="Times New Roman" pitchFamily="18" charset="0"/>
              </a:rPr>
              <a:t>DESAFIOS E PERSPECTIVAS:</a:t>
            </a:r>
          </a:p>
          <a:p>
            <a:pPr algn="ctr"/>
            <a:endParaRPr lang="pt-BR" sz="1600" b="1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algn="just"/>
            <a:endParaRPr lang="pt-BR" sz="16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endParaRPr lang="pt-BR" sz="1600" dirty="0"/>
          </a:p>
          <a:p>
            <a:r>
              <a:rPr lang="pt-BR" sz="1600" dirty="0">
                <a:solidFill>
                  <a:srgbClr val="FF0000"/>
                </a:solidFill>
              </a:rPr>
              <a:t>Gestão de equipamentos de grande porte aquisição e manutenção baseado na experiência validada no </a:t>
            </a:r>
            <a:r>
              <a:rPr lang="pt-BR" sz="1600" dirty="0" err="1">
                <a:solidFill>
                  <a:srgbClr val="FF0000"/>
                </a:solidFill>
              </a:rPr>
              <a:t>Cesteh</a:t>
            </a:r>
            <a:r>
              <a:rPr lang="pt-BR" sz="1600" dirty="0">
                <a:solidFill>
                  <a:srgbClr val="FF0000"/>
                </a:solidFill>
              </a:rPr>
              <a:t> .</a:t>
            </a:r>
          </a:p>
          <a:p>
            <a:pPr algn="just"/>
            <a:endParaRPr lang="pt-BR" sz="1600" dirty="0">
              <a:solidFill>
                <a:srgbClr val="FF0000"/>
              </a:solidFill>
            </a:endParaRPr>
          </a:p>
          <a:p>
            <a:pPr algn="just"/>
            <a:r>
              <a:rPr lang="pt-BR" sz="1600" dirty="0">
                <a:solidFill>
                  <a:srgbClr val="FF0000"/>
                </a:solidFill>
              </a:rPr>
              <a:t>Organização do processo de contratação de  manutenção preventiva, corretiva e calibração de equipamentos/instrumentos com recursos internos na Fiocruz (Dirac, INCQS e </a:t>
            </a:r>
            <a:r>
              <a:rPr lang="pt-BR" sz="1600" dirty="0" err="1">
                <a:solidFill>
                  <a:srgbClr val="FF0000"/>
                </a:solidFill>
              </a:rPr>
              <a:t>Bio</a:t>
            </a:r>
            <a:r>
              <a:rPr lang="pt-BR" sz="1600" dirty="0">
                <a:solidFill>
                  <a:srgbClr val="FF0000"/>
                </a:solidFill>
              </a:rPr>
              <a:t>) e contratos específicos com recursos LOA, ampliando o escopo do serviços realizados.</a:t>
            </a:r>
          </a:p>
          <a:p>
            <a:pPr algn="just"/>
            <a:endParaRPr lang="pt-BR" sz="1600" dirty="0">
              <a:solidFill>
                <a:srgbClr val="FF0000"/>
              </a:solidFill>
            </a:endParaRPr>
          </a:p>
          <a:p>
            <a:pPr algn="just"/>
            <a:r>
              <a:rPr lang="pt-BR" sz="1600" dirty="0">
                <a:solidFill>
                  <a:srgbClr val="FF0000"/>
                </a:solidFill>
              </a:rPr>
              <a:t>Núcleo de Segurança do Paciente – RDC Anvisa 2013</a:t>
            </a:r>
          </a:p>
          <a:p>
            <a:endParaRPr lang="pt-BR" sz="1600" dirty="0">
              <a:ea typeface="Calibri" pitchFamily="34" charset="0"/>
              <a:cs typeface="Times New Roman" pitchFamily="18" charset="0"/>
            </a:endParaRPr>
          </a:p>
          <a:p>
            <a:r>
              <a:rPr lang="pt-BR" sz="1600" dirty="0">
                <a:ea typeface="Calibri" pitchFamily="34" charset="0"/>
                <a:cs typeface="Times New Roman" pitchFamily="18" charset="0"/>
              </a:rPr>
              <a:t>   </a:t>
            </a:r>
          </a:p>
          <a:p>
            <a:endParaRPr lang="pt-BR" sz="1600" dirty="0"/>
          </a:p>
          <a:p>
            <a:endParaRPr lang="pt-BR" sz="1600" dirty="0" smtClean="0">
              <a:latin typeface="+mj-lt"/>
            </a:endParaRPr>
          </a:p>
          <a:p>
            <a:endParaRPr lang="pt-BR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 smtClean="0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97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400050" y="484188"/>
            <a:ext cx="7556500" cy="1277937"/>
          </a:xfrm>
        </p:spPr>
        <p:txBody>
          <a:bodyPr>
            <a:normAutofit/>
          </a:bodyPr>
          <a:lstStyle/>
          <a:p>
            <a:pPr algn="ctr"/>
            <a:r>
              <a:rPr lang="pt-BR" altLang="pt-BR" sz="2500" b="1" dirty="0" smtClean="0">
                <a:solidFill>
                  <a:srgbClr val="FF0000"/>
                </a:solidFill>
              </a:rPr>
              <a:t>Política de extensão da ENSP</a:t>
            </a:r>
            <a:br>
              <a:rPr lang="pt-BR" altLang="pt-BR" sz="2500" b="1" dirty="0" smtClean="0">
                <a:solidFill>
                  <a:srgbClr val="FF0000"/>
                </a:solidFill>
              </a:rPr>
            </a:br>
            <a:endParaRPr lang="pt-BR" altLang="pt-BR" sz="2500" b="1" dirty="0" smtClean="0">
              <a:solidFill>
                <a:srgbClr val="FF0000"/>
              </a:solidFill>
            </a:endParaRP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498475" y="1268760"/>
            <a:ext cx="7556500" cy="533047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altLang="pt-BR" sz="2800" i="1" dirty="0" smtClean="0"/>
              <a:t>Regimento Interno da Escola:</a:t>
            </a:r>
          </a:p>
          <a:p>
            <a:pPr algn="just"/>
            <a:r>
              <a:rPr lang="pt-BR" altLang="pt-BR" sz="2800" i="1" dirty="0" smtClean="0"/>
              <a:t>Desenvolvimento de </a:t>
            </a:r>
            <a:r>
              <a:rPr lang="pt-BR" altLang="pt-BR" sz="2800" i="1" dirty="0"/>
              <a:t>atividades de </a:t>
            </a:r>
            <a:r>
              <a:rPr lang="pt-BR" altLang="pt-BR" sz="2800" b="1" i="1" dirty="0">
                <a:solidFill>
                  <a:srgbClr val="FF0000"/>
                </a:solidFill>
              </a:rPr>
              <a:t>prestação de serviços e cooperação técnico-científica no campo da saúde à população</a:t>
            </a:r>
            <a:r>
              <a:rPr lang="pt-BR" altLang="pt-BR" sz="2800" i="1" dirty="0"/>
              <a:t>, entidades da sociedade civil, governamentais e privadas, e participando da formação, coordenação e execução da política nacional de saúde e das políticas de ensino e de pesquisa em saúde pública e áreas afins</a:t>
            </a:r>
            <a:r>
              <a:rPr lang="pt-BR" altLang="pt-BR" sz="2800" dirty="0"/>
              <a:t>”.</a:t>
            </a:r>
          </a:p>
          <a:p>
            <a:pPr algn="just"/>
            <a:r>
              <a:rPr lang="pt-BR" altLang="pt-BR" sz="2500" b="1" dirty="0" smtClean="0"/>
              <a:t>Objetivo</a:t>
            </a:r>
            <a:r>
              <a:rPr lang="pt-BR" altLang="pt-BR" sz="2500" dirty="0" smtClean="0"/>
              <a:t>: Manter a instituição constantemente em aprendizado capaz de aprimorar sempre a sua capacidade de, em diálogo com a sociedade, combinar suas ações de forma a ampliar cada vez mais o efeito positivo de seu trabalho no fortalecimento de processos educacionais, culturais e políticos produtores da Saúde Coletiva e da Saúde Pública. </a:t>
            </a:r>
          </a:p>
        </p:txBody>
      </p:sp>
    </p:spTree>
    <p:extLst>
      <p:ext uri="{BB962C8B-B14F-4D97-AF65-F5344CB8AC3E}">
        <p14:creationId xmlns:p14="http://schemas.microsoft.com/office/powerpoint/2010/main" val="8803746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AGRADECIMENTOS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84768" y="6869719"/>
          <a:ext cx="162560" cy="3424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</a:tblGrid>
              <a:tr h="302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Mapeamento dos resíduos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21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0002" y="6643710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0" y="1571612"/>
            <a:ext cx="8643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i="1" dirty="0" smtClean="0"/>
          </a:p>
          <a:p>
            <a:r>
              <a:rPr lang="pt-BR" dirty="0" smtClean="0"/>
              <a:t> 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REGIMENTO INTERNO  -</a:t>
            </a:r>
          </a:p>
          <a:p>
            <a:pPr marL="1257300" lvl="2" indent="-342900">
              <a:lnSpc>
                <a:spcPct val="150000"/>
              </a:lnSpc>
            </a:pPr>
            <a:r>
              <a:rPr lang="pt-BR" dirty="0" smtClean="0"/>
              <a:t> VICE DIREÇÃO SERVIÇOS AMBULATORIAIS E LABORATORIAIS</a:t>
            </a:r>
            <a:endParaRPr lang="pt-B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 e Laboratório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5720" y="3071810"/>
            <a:ext cx="8626294" cy="3388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900" dirty="0" smtClean="0">
                <a:solidFill>
                  <a:schemeClr val="tx1"/>
                </a:solidFill>
              </a:rPr>
              <a:t>Reuniões Ambulatórios</a:t>
            </a:r>
            <a:r>
              <a:rPr lang="pt-BR" sz="1900" dirty="0">
                <a:solidFill>
                  <a:schemeClr val="tx1"/>
                </a:solidFill>
              </a:rPr>
              <a:t>, coordenações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900" dirty="0" smtClean="0">
                <a:solidFill>
                  <a:schemeClr val="tx1"/>
                </a:solidFill>
              </a:rPr>
              <a:t>Reuniões com Laboratórios : Coordenações </a:t>
            </a:r>
            <a:r>
              <a:rPr lang="pt-BR" sz="1900" dirty="0">
                <a:solidFill>
                  <a:schemeClr val="tx1"/>
                </a:solidFill>
              </a:rPr>
              <a:t>e </a:t>
            </a:r>
            <a:r>
              <a:rPr lang="pt-BR" sz="1900" dirty="0" smtClean="0">
                <a:solidFill>
                  <a:schemeClr val="tx1"/>
                </a:solidFill>
              </a:rPr>
              <a:t>GT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900" dirty="0" smtClean="0">
                <a:solidFill>
                  <a:schemeClr val="tx1"/>
                </a:solidFill>
              </a:rPr>
              <a:t>Reuniões com áreas /setores Biossegurança</a:t>
            </a:r>
            <a:r>
              <a:rPr lang="pt-BR" sz="1900" dirty="0">
                <a:solidFill>
                  <a:schemeClr val="tx1"/>
                </a:solidFill>
              </a:rPr>
              <a:t>, Gestão Sustentável e </a:t>
            </a:r>
            <a:r>
              <a:rPr lang="pt-BR" sz="1900" dirty="0" smtClean="0">
                <a:solidFill>
                  <a:schemeClr val="tx1"/>
                </a:solidFill>
              </a:rPr>
              <a:t>Qualidade</a:t>
            </a:r>
            <a:endParaRPr lang="pt-BR" sz="19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900" dirty="0" smtClean="0">
                <a:solidFill>
                  <a:schemeClr val="tx1"/>
                </a:solidFill>
              </a:rPr>
              <a:t>GT  </a:t>
            </a:r>
            <a:r>
              <a:rPr lang="pt-BR" sz="1900" dirty="0">
                <a:solidFill>
                  <a:schemeClr val="tx1"/>
                </a:solidFill>
              </a:rPr>
              <a:t>Regimento Interno – </a:t>
            </a:r>
            <a:r>
              <a:rPr lang="pt-BR" sz="1900" dirty="0" smtClean="0">
                <a:solidFill>
                  <a:schemeClr val="tx1"/>
                </a:solidFill>
              </a:rPr>
              <a:t> CD /ENSP – </a:t>
            </a:r>
            <a:endParaRPr lang="pt-BR" sz="19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900" dirty="0" smtClean="0">
                <a:solidFill>
                  <a:schemeClr val="tx1"/>
                </a:solidFill>
              </a:rPr>
              <a:t>CD/ENSP – DEPARTAMENTOS/CENTROS/NÚCLEOS e    Assembleia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2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/>
              <a:t>Fundação Oswaldo Cruz</a:t>
            </a:r>
          </a:p>
          <a:p>
            <a:pPr algn="just"/>
            <a:r>
              <a:rPr lang="pt-BR" sz="1500"/>
              <a:t>Escola Nacional de Saúde Pública Sergio Arouca</a:t>
            </a:r>
          </a:p>
          <a:p>
            <a:pPr algn="just"/>
            <a:r>
              <a:rPr lang="pt-BR" sz="1500"/>
              <a:t>Vice Direção de Ambulatório e Laboratório</a:t>
            </a:r>
            <a:endParaRPr lang="pt-BR" sz="1500" dirty="0"/>
          </a:p>
        </p:txBody>
      </p:sp>
      <p:sp>
        <p:nvSpPr>
          <p:cNvPr id="2" name="Retângulo 1"/>
          <p:cNvSpPr/>
          <p:nvPr/>
        </p:nvSpPr>
        <p:spPr>
          <a:xfrm>
            <a:off x="683568" y="1484783"/>
            <a:ext cx="8179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b="1" dirty="0"/>
          </a:p>
          <a:p>
            <a:endParaRPr lang="pt-BR" sz="1600" b="1" dirty="0"/>
          </a:p>
        </p:txBody>
      </p:sp>
      <p:sp>
        <p:nvSpPr>
          <p:cNvPr id="3" name="Retângulo 2"/>
          <p:cNvSpPr/>
          <p:nvPr/>
        </p:nvSpPr>
        <p:spPr>
          <a:xfrm>
            <a:off x="539552" y="2665316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Antiga </a:t>
            </a:r>
            <a:r>
              <a:rPr lang="pt-BR" dirty="0"/>
              <a:t>reivindicação de profissionais da ENSP, a VDAL dá mais visibilidade e sustentação ao campo da assistência e da área laboratorial e fortalece a área da vigilância em saúde na Escola. Sua estrutura acumula o processo de trabalho da antiga Coordenação de Serviços, reorganizando sua dinâmica de funcionamento por meio da criação de instâncias especificas para construir uma política integrada das áreas ambulatorial e laboratorial, que são as Coordenações de Ambulatório e de </a:t>
            </a:r>
            <a:r>
              <a:rPr lang="pt-BR" dirty="0" smtClean="0"/>
              <a:t>Laboratório.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3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563734" y="1433075"/>
            <a:ext cx="82308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/>
              <a:t>Papel da </a:t>
            </a:r>
            <a:r>
              <a:rPr lang="pt-BR" b="1" dirty="0" smtClean="0"/>
              <a:t>Vice Direção: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Formular </a:t>
            </a:r>
            <a:r>
              <a:rPr lang="pt-BR" b="1" dirty="0"/>
              <a:t>e coordenar diretrizes institucionais integradas </a:t>
            </a:r>
            <a:r>
              <a:rPr lang="pt-BR" b="1" dirty="0" smtClean="0"/>
              <a:t>aos  Departamentos e Centros e promover a articulação entre os diversos setores, com vistas a assegurar o caráter estratégico dos ambulatórios e laboratórios na área da vigilância, atenção à saúde, promoção à saúde, com permanente sintonia com o campo do ensino e pesquisa.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/>
              <a:t>GT Laboratório – Ambulatório – </a:t>
            </a:r>
            <a:r>
              <a:rPr lang="pt-BR" sz="2000" b="1" i="1" dirty="0" smtClean="0">
                <a:solidFill>
                  <a:srgbClr val="FF0000"/>
                </a:solidFill>
              </a:rPr>
              <a:t>Colegiado da VDAL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pt-BR" sz="2000" dirty="0" smtClean="0">
                <a:solidFill>
                  <a:srgbClr val="FF0000"/>
                </a:solidFill>
              </a:rPr>
              <a:t>Caráter </a:t>
            </a:r>
            <a:r>
              <a:rPr lang="pt-BR" sz="2000" dirty="0">
                <a:solidFill>
                  <a:srgbClr val="FF0000"/>
                </a:solidFill>
              </a:rPr>
              <a:t>propositivo e </a:t>
            </a:r>
            <a:r>
              <a:rPr lang="pt-BR" sz="2000" dirty="0" smtClean="0">
                <a:solidFill>
                  <a:srgbClr val="FF0000"/>
                </a:solidFill>
              </a:rPr>
              <a:t>deliberativo – capilaridade na formulação das decisões e integração com a qualidade, biossegurança e serviço de gestão sustentável</a:t>
            </a:r>
            <a:endParaRPr lang="pt-BR" sz="20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1200" b="1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/>
              <a:t>Fundação Oswaldo Cruz</a:t>
            </a:r>
          </a:p>
          <a:p>
            <a:pPr algn="just"/>
            <a:r>
              <a:rPr lang="pt-BR" sz="1500" dirty="0"/>
              <a:t>Escola Nacional de Saúde Pública Sergio Arouca</a:t>
            </a:r>
          </a:p>
          <a:p>
            <a:pPr algn="just"/>
            <a:r>
              <a:rPr lang="pt-BR" sz="1500" dirty="0"/>
              <a:t>Vice Direção de Ambulatório e Laboratório</a:t>
            </a:r>
          </a:p>
        </p:txBody>
      </p:sp>
    </p:spTree>
    <p:extLst>
      <p:ext uri="{BB962C8B-B14F-4D97-AF65-F5344CB8AC3E}">
        <p14:creationId xmlns:p14="http://schemas.microsoft.com/office/powerpoint/2010/main" val="4022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74196" y="1380334"/>
            <a:ext cx="823084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Competências da Vice Direção:</a:t>
            </a:r>
          </a:p>
          <a:p>
            <a:pPr algn="just">
              <a:lnSpc>
                <a:spcPct val="150000"/>
              </a:lnSpc>
            </a:pPr>
            <a:r>
              <a:rPr lang="pt-BR" sz="1400" dirty="0" smtClean="0"/>
              <a:t>Estimular </a:t>
            </a:r>
            <a:r>
              <a:rPr lang="pt-BR" sz="1400" dirty="0"/>
              <a:t>e promover a qualificação dos serviços ambulatoriais e laboratoriais para garantir competência técnica, e ao alcance designações de referências nacionais e/ou internacionais e certificações, quando pertinente</a:t>
            </a:r>
            <a:r>
              <a:rPr lang="pt-BR" sz="1400" dirty="0" smtClean="0"/>
              <a:t>;</a:t>
            </a:r>
          </a:p>
          <a:p>
            <a:pPr algn="just">
              <a:lnSpc>
                <a:spcPct val="150000"/>
              </a:lnSpc>
            </a:pPr>
            <a:endParaRPr lang="pt-BR" sz="1400" dirty="0"/>
          </a:p>
          <a:p>
            <a:pPr algn="just">
              <a:lnSpc>
                <a:spcPct val="150000"/>
              </a:lnSpc>
            </a:pPr>
            <a:r>
              <a:rPr lang="pt-BR" sz="1400" dirty="0" smtClean="0">
                <a:latin typeface="Calibri" panose="020F0502020204030204" pitchFamily="34" charset="0"/>
              </a:rPr>
              <a:t>Assegurar </a:t>
            </a:r>
            <a:r>
              <a:rPr lang="pt-BR" sz="1400" dirty="0">
                <a:latin typeface="Calibri" panose="020F0502020204030204" pitchFamily="34" charset="0"/>
              </a:rPr>
              <a:t>o desenvolvimento e cumprimento das metas institucionais relativas à gestão ambiental, da qualidade e da biossegurança nas atividades desenvolvidas no âmbito dos ambulatórios e laboratórios da </a:t>
            </a:r>
            <a:r>
              <a:rPr lang="pt-BR" sz="1400" dirty="0" smtClean="0">
                <a:latin typeface="Calibri" panose="020F0502020204030204" pitchFamily="34" charset="0"/>
              </a:rPr>
              <a:t>ENSP;</a:t>
            </a:r>
          </a:p>
          <a:p>
            <a:pPr>
              <a:buFont typeface="Wingdings" pitchFamily="2" charset="2"/>
              <a:buChar char="v"/>
            </a:pPr>
            <a:endParaRPr lang="pt-BR" sz="1400" dirty="0"/>
          </a:p>
          <a:p>
            <a:pPr algn="just">
              <a:lnSpc>
                <a:spcPct val="150000"/>
              </a:lnSpc>
            </a:pPr>
            <a:r>
              <a:rPr lang="pt-BR" sz="1400" dirty="0" smtClean="0">
                <a:latin typeface="Calibri" panose="020F0502020204030204" pitchFamily="34" charset="0"/>
              </a:rPr>
              <a:t>Incentivar </a:t>
            </a:r>
            <a:r>
              <a:rPr lang="pt-BR" sz="1400" dirty="0">
                <a:latin typeface="Calibri" panose="020F0502020204030204" pitchFamily="34" charset="0"/>
              </a:rPr>
              <a:t>a capacitação continuada para os profissionais que trabalham em ambulatórios e laboratórios da </a:t>
            </a:r>
            <a:r>
              <a:rPr lang="pt-BR" sz="1400" dirty="0" smtClean="0">
                <a:latin typeface="Calibri" panose="020F0502020204030204" pitchFamily="34" charset="0"/>
              </a:rPr>
              <a:t>ENSP;</a:t>
            </a:r>
            <a:endParaRPr lang="pt-BR" sz="1400" b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b="1" dirty="0" smtClean="0">
                <a:latin typeface="Calibri" panose="020F0502020204030204" pitchFamily="34" charset="0"/>
              </a:rPr>
              <a:t>Implementar </a:t>
            </a:r>
            <a:r>
              <a:rPr lang="pt-BR" sz="1400" b="1" dirty="0">
                <a:latin typeface="Calibri" panose="020F0502020204030204" pitchFamily="34" charset="0"/>
              </a:rPr>
              <a:t>e monitorar as ações de uso e destino de material biológico; </a:t>
            </a:r>
            <a:endParaRPr lang="pt-BR" sz="14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400" b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b="1" dirty="0" smtClean="0">
                <a:latin typeface="Calibri" panose="020F0502020204030204" pitchFamily="34" charset="0"/>
              </a:rPr>
              <a:t>Implementar </a:t>
            </a:r>
            <a:r>
              <a:rPr lang="pt-BR" sz="1400" b="1" dirty="0">
                <a:latin typeface="Calibri" panose="020F0502020204030204" pitchFamily="34" charset="0"/>
              </a:rPr>
              <a:t>e monitorar as ações de uso e destino das coleções biológicas, do </a:t>
            </a:r>
            <a:r>
              <a:rPr lang="pt-BR" sz="1400" b="1" dirty="0" err="1">
                <a:latin typeface="Calibri" panose="020F0502020204030204" pitchFamily="34" charset="0"/>
              </a:rPr>
              <a:t>biobanco</a:t>
            </a:r>
            <a:r>
              <a:rPr lang="pt-BR" sz="1400" b="1" dirty="0">
                <a:latin typeface="Calibri" panose="020F0502020204030204" pitchFamily="34" charset="0"/>
              </a:rPr>
              <a:t> e </a:t>
            </a:r>
            <a:r>
              <a:rPr lang="pt-BR" sz="1400" b="1" dirty="0" err="1" smtClean="0">
                <a:latin typeface="Calibri" panose="020F0502020204030204" pitchFamily="34" charset="0"/>
              </a:rPr>
              <a:t>biorepositório</a:t>
            </a:r>
            <a:endParaRPr lang="pt-BR" sz="1400" b="1" dirty="0">
              <a:latin typeface="Calibri" panose="020F0502020204030204" pitchFamily="34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/>
              <a:t>Fundação Oswaldo Cruz</a:t>
            </a:r>
          </a:p>
          <a:p>
            <a:pPr algn="just"/>
            <a:r>
              <a:rPr lang="pt-BR" sz="1500"/>
              <a:t>Escola Nacional de Saúde Pública Sergio Arouca</a:t>
            </a:r>
          </a:p>
          <a:p>
            <a:pPr algn="just"/>
            <a:r>
              <a:rPr lang="pt-BR" sz="1500"/>
              <a:t>Vice Direção de Ambulatório e Laboratório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11499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357158" y="0"/>
            <a:ext cx="8643998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2479"/>
            <a:ext cx="1079500" cy="107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/>
        </p:nvCxnSpPr>
        <p:spPr>
          <a:xfrm>
            <a:off x="357158" y="1142984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57158" y="6142056"/>
            <a:ext cx="8643998" cy="1588"/>
          </a:xfrm>
          <a:prstGeom prst="line">
            <a:avLst/>
          </a:prstGeom>
          <a:ln w="63500">
            <a:solidFill>
              <a:srgbClr val="83C937"/>
            </a:solidFill>
          </a:ln>
          <a:effectLst>
            <a:outerShdw blurRad="50800" dist="50800" dir="5400000" algn="ctr" rotWithShape="0">
              <a:srgbClr val="92D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714348" y="1358262"/>
            <a:ext cx="803411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>
                <a:solidFill>
                  <a:srgbClr val="FF0000"/>
                </a:solidFill>
              </a:rPr>
              <a:t> </a:t>
            </a:r>
            <a:r>
              <a:rPr lang="pt-BR" sz="2000" i="1" dirty="0" smtClean="0">
                <a:solidFill>
                  <a:srgbClr val="FF0000"/>
                </a:solidFill>
              </a:rPr>
              <a:t> Reconhecimento da estrutura existente :</a:t>
            </a:r>
          </a:p>
          <a:p>
            <a:pPr algn="ctr"/>
            <a:r>
              <a:rPr lang="pt-BR" sz="2000" b="1" i="1" dirty="0" smtClean="0">
                <a:solidFill>
                  <a:srgbClr val="FF0000"/>
                </a:solidFill>
              </a:rPr>
              <a:t>Diagnóstico dos laboratórios</a:t>
            </a:r>
            <a:endParaRPr lang="pt-BR" sz="2000" b="1" i="1" dirty="0" smtClean="0"/>
          </a:p>
          <a:p>
            <a:r>
              <a:rPr lang="pt-BR" sz="2000" i="1" dirty="0" smtClean="0">
                <a:solidFill>
                  <a:srgbClr val="FF0000"/>
                </a:solidFill>
              </a:rPr>
              <a:t>16 </a:t>
            </a:r>
            <a:r>
              <a:rPr lang="pt-BR" sz="2000" i="1" dirty="0">
                <a:solidFill>
                  <a:srgbClr val="FF0000"/>
                </a:solidFill>
              </a:rPr>
              <a:t>Laboratórios distribuídos em </a:t>
            </a:r>
            <a:r>
              <a:rPr lang="pt-BR" sz="2000" i="1" dirty="0" smtClean="0">
                <a:solidFill>
                  <a:srgbClr val="FF0000"/>
                </a:solidFill>
              </a:rPr>
              <a:t>4  departamentos e 3 centros </a:t>
            </a:r>
            <a:r>
              <a:rPr lang="pt-BR" b="1" i="1" dirty="0" smtClean="0"/>
              <a:t>:</a:t>
            </a:r>
            <a:endParaRPr lang="pt-BR" b="1" i="1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 (1) Centro de Estudos da Saúde do Trabalhador e Ecologia Humana (</a:t>
            </a:r>
            <a:r>
              <a:rPr lang="pt-BR" b="1" i="1" dirty="0" err="1"/>
              <a:t>Cesteh</a:t>
            </a:r>
            <a:r>
              <a:rPr lang="pt-BR" b="1" i="1" dirty="0"/>
              <a:t>);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(1) Centro de Saúde Escola Germano Sinval Faria (CSEGSF);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(1) Centro de Referência Professor Hélio Fraga (CRPHF)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 smtClean="0"/>
              <a:t>(8) </a:t>
            </a:r>
            <a:r>
              <a:rPr lang="pt-BR" b="1" i="1" dirty="0"/>
              <a:t>Departamento de Ciências Biológicas (DCB)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(3) Departamento de Endemias Samuel Pessoa (DENSP)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(1) Departamento de Saneamento e Saúde Ambiental (DSSA)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/>
          </a:p>
          <a:p>
            <a:r>
              <a:rPr lang="pt-BR" b="1" i="1" dirty="0"/>
              <a:t>(1) Departamento de Epidemiologia e Métodos Quantitativos em Saúde (DEMQS)</a:t>
            </a:r>
            <a:endParaRPr lang="pt-BR" dirty="0"/>
          </a:p>
          <a:p>
            <a:r>
              <a:rPr lang="pt-BR" b="1" i="1" dirty="0"/>
              <a:t> </a:t>
            </a:r>
            <a:endParaRPr lang="pt-BR" dirty="0" smtClean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80248"/>
            <a:ext cx="647692" cy="9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ixaDeTexto 11"/>
          <p:cNvSpPr txBox="1"/>
          <p:nvPr/>
        </p:nvSpPr>
        <p:spPr>
          <a:xfrm>
            <a:off x="1285852" y="215278"/>
            <a:ext cx="4786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Fundação Oswaldo Cruz</a:t>
            </a:r>
          </a:p>
          <a:p>
            <a:pPr algn="just"/>
            <a:r>
              <a:rPr lang="pt-BR" sz="1500" dirty="0" smtClean="0"/>
              <a:t>Escola Nacional de Saúde Pública Sergio Arouca</a:t>
            </a:r>
          </a:p>
          <a:p>
            <a:pPr algn="just"/>
            <a:r>
              <a:rPr lang="pt-BR" sz="1500" dirty="0" smtClean="0"/>
              <a:t>Vice Direção de Ambulatórios e Laboratórios</a:t>
            </a:r>
          </a:p>
        </p:txBody>
      </p:sp>
    </p:spTree>
    <p:extLst>
      <p:ext uri="{BB962C8B-B14F-4D97-AF65-F5344CB8AC3E}">
        <p14:creationId xmlns:p14="http://schemas.microsoft.com/office/powerpoint/2010/main" val="5524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3042</TotalTime>
  <Words>4049</Words>
  <Application>Microsoft Office PowerPoint</Application>
  <PresentationFormat>Apresentação na tela (4:3)</PresentationFormat>
  <Paragraphs>655</Paragraphs>
  <Slides>45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4" baseType="lpstr">
      <vt:lpstr>Arial</vt:lpstr>
      <vt:lpstr>Brush Script MT</vt:lpstr>
      <vt:lpstr>Calibri</vt:lpstr>
      <vt:lpstr>Rockwell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Política de extensão da ENSP </vt:lpstr>
      <vt:lpstr>AGRADECIMENTOS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Fatima</cp:lastModifiedBy>
  <cp:revision>498</cp:revision>
  <dcterms:created xsi:type="dcterms:W3CDTF">2014-11-13T23:41:12Z</dcterms:created>
  <dcterms:modified xsi:type="dcterms:W3CDTF">2017-03-23T06:35:54Z</dcterms:modified>
</cp:coreProperties>
</file>