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3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5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6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9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0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3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3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3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7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3" y="-95002"/>
            <a:ext cx="4098254" cy="42988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97087" y="222201"/>
            <a:ext cx="7924800" cy="2806007"/>
          </a:xfrm>
        </p:spPr>
        <p:txBody>
          <a:bodyPr>
            <a:no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</a:rPr>
              <a:t>Serviço de </a:t>
            </a:r>
            <a:r>
              <a:rPr lang="pt-BR" sz="6600" b="1" dirty="0" smtClean="0">
                <a:solidFill>
                  <a:schemeClr val="bg1"/>
                </a:solidFill>
              </a:rPr>
              <a:t>Gestão do Trabalho</a:t>
            </a:r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31781" y="6161314"/>
            <a:ext cx="1990106" cy="46808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bg1"/>
                </a:solidFill>
              </a:rPr>
              <a:t>27/03/2017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Administração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82296" algn="l"/>
            <a:r>
              <a:rPr lang="pt-BR" sz="3200" dirty="0"/>
              <a:t>De 42 processos realizados no SGT, foram mapeados 13 processos prioritários em 2014/2015 pelo Serviço de Gestão da Qualidade:</a:t>
            </a:r>
          </a:p>
          <a:p>
            <a:pPr marL="82296" algn="l"/>
            <a:endParaRPr lang="pt-BR" sz="3200" dirty="0"/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Abono Permanência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Afastamento do País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Aposentadoria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Auxílio Transporte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Capacitação Externa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Capacitação Interna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Cessão de Dentro para Fora</a:t>
            </a:r>
          </a:p>
          <a:p>
            <a:pPr marL="539496" indent="-457200" algn="l">
              <a:spcBef>
                <a:spcPts val="0"/>
              </a:spcBef>
              <a:buClr>
                <a:schemeClr val="accent5"/>
              </a:buClr>
              <a:buFont typeface="+mj-lt"/>
              <a:buAutoNum type="arabicPeriod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Disposição por Convênio de Fora para Dentro</a:t>
            </a:r>
            <a:endParaRPr lang="pt-BR" sz="3200" dirty="0"/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Administração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 smtClean="0">
              <a:solidFill>
                <a:schemeClr val="accent1"/>
              </a:solidFill>
            </a:endParaRP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>
              <a:solidFill>
                <a:schemeClr val="accent1"/>
              </a:solidFill>
            </a:endParaRP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 smtClean="0">
              <a:solidFill>
                <a:schemeClr val="accent1"/>
              </a:solidFill>
            </a:endParaRP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r>
              <a:rPr lang="pt-BR" sz="3200" dirty="0" smtClean="0">
                <a:solidFill>
                  <a:schemeClr val="accent1"/>
                </a:solidFill>
              </a:rPr>
              <a:t>09</a:t>
            </a:r>
            <a:r>
              <a:rPr lang="pt-BR" sz="3200" dirty="0">
                <a:solidFill>
                  <a:schemeClr val="accent1"/>
                </a:solidFill>
              </a:rPr>
              <a:t>.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Frequência</a:t>
            </a: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r>
              <a:rPr lang="pt-BR" sz="3200" dirty="0">
                <a:solidFill>
                  <a:schemeClr val="accent1"/>
                </a:solidFill>
              </a:rPr>
              <a:t>10.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Remoção</a:t>
            </a: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r>
              <a:rPr lang="pt-BR" sz="3200" dirty="0">
                <a:solidFill>
                  <a:schemeClr val="accent1"/>
                </a:solidFill>
              </a:rPr>
              <a:t>11.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Ressarcimento Plano de Saúde</a:t>
            </a: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r>
              <a:rPr lang="pt-BR" sz="3200" dirty="0">
                <a:solidFill>
                  <a:schemeClr val="accent1"/>
                </a:solidFill>
              </a:rPr>
              <a:t>12.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Transporte Coletivo</a:t>
            </a: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r>
              <a:rPr lang="pt-BR" sz="3200" dirty="0">
                <a:solidFill>
                  <a:schemeClr val="accent1"/>
                </a:solidFill>
              </a:rPr>
              <a:t>13.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Retribuição por Titulação e Gratificação por Qualificação</a:t>
            </a: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Benefícios e Remuneração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 smtClean="0">
              <a:solidFill>
                <a:schemeClr val="accent1"/>
              </a:solidFill>
            </a:endParaRP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>
              <a:solidFill>
                <a:schemeClr val="accent1"/>
              </a:solidFill>
            </a:endParaRP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 smtClean="0">
              <a:solidFill>
                <a:schemeClr val="accent1"/>
              </a:solidFill>
            </a:endParaRPr>
          </a:p>
          <a:p>
            <a:pPr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Revisão de processos de GQ</a:t>
            </a:r>
          </a:p>
          <a:p>
            <a:pPr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Revisão de processos de RT</a:t>
            </a:r>
          </a:p>
          <a:p>
            <a:pPr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Elaboração da Instrução Normativa para Licença Capacitação</a:t>
            </a: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Relações de Trabalho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Entre 2012 e 2015, </a:t>
            </a:r>
            <a:r>
              <a:rPr lang="pt-BR" sz="3200" dirty="0"/>
              <a:t>o SGT realizou ações de gestão das relações de trabalho, atuando como instância mediadora e estimulando a promoção do diálogo em situações conflituosas.</a:t>
            </a:r>
          </a:p>
          <a:p>
            <a:pPr algn="l"/>
            <a:endParaRPr lang="pt-BR" sz="3200" dirty="0"/>
          </a:p>
          <a:p>
            <a:pPr algn="l">
              <a:spcBef>
                <a:spcPts val="0"/>
              </a:spcBef>
            </a:pPr>
            <a:r>
              <a:rPr lang="pt-BR" sz="3200" b="1" u="sng" dirty="0"/>
              <a:t>Ações realizadas nos casos de conflito</a:t>
            </a:r>
            <a:r>
              <a:rPr lang="pt-BR" sz="3200" b="1" u="sng" dirty="0" smtClean="0"/>
              <a:t>:</a:t>
            </a:r>
          </a:p>
          <a:p>
            <a:pPr algn="l">
              <a:spcBef>
                <a:spcPts val="0"/>
              </a:spcBef>
            </a:pPr>
            <a:endParaRPr lang="pt-BR" sz="3200" dirty="0"/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Escuta e acompanhamento individual dos trabalhadores envolvidos;</a:t>
            </a:r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Reuniões entre os envolvidos, mediadas pelo SGT;</a:t>
            </a:r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Encaminhamento do trabalhador ao CST, em caso de adoecimento;</a:t>
            </a:r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Negociação de solução junto às partes e com as pessoas responsáveis pelas decisões relacionadas à situação;</a:t>
            </a:r>
          </a:p>
          <a:p>
            <a:pPr marL="82296" algn="l">
              <a:spcBef>
                <a:spcPts val="0"/>
              </a:spcBef>
              <a:buClr>
                <a:schemeClr val="accent5"/>
              </a:buClr>
            </a:pPr>
            <a:endParaRPr lang="pt-BR" sz="32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Relações de Trabalho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Identificação de necessidades de desenvolvimento ou intervenção nos setores a partir dos casos</a:t>
            </a:r>
            <a:r>
              <a:rPr lang="pt-BR" sz="3200" dirty="0" smtClean="0"/>
              <a:t>;</a:t>
            </a:r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Reuniões com as equipes dos trabalhadores envolvidos, quando a situação envolvesse questões relacionadas ao trabalho (divisão de tarefas, dinâmica de reconhecimento, condições de trabalho, necessidades de reestruturação de processos de trabalho, etc.). </a:t>
            </a:r>
            <a:endParaRPr lang="pt-BR" sz="3200" dirty="0" smtClean="0"/>
          </a:p>
          <a:p>
            <a:pPr marL="457200" lvl="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457200" indent="-457200" algn="l">
              <a:spcBef>
                <a:spcPts val="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Manter estas ações de forma estruturada como ocorria não é mais possível pela falta de pessoal qualificado para tratamento das questões e segue sendo um desafio para o SGT a gestão e a mediação dos conflitos na ENSP.</a:t>
            </a: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Saída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pt-BR" sz="3200" dirty="0"/>
              <a:t>Obs.:  Aposentadorias em 2017</a:t>
            </a: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045" y="1245176"/>
            <a:ext cx="9414163" cy="351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4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SERVIÇO DE GESTÃO DO TRABALHO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t-BR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t-BR" sz="8000" dirty="0" smtClean="0">
                <a:solidFill>
                  <a:schemeClr val="accent1">
                    <a:lumMod val="50000"/>
                  </a:schemeClr>
                </a:solidFill>
              </a:rPr>
              <a:t>OBRIGADA!</a:t>
            </a:r>
          </a:p>
          <a:p>
            <a:pPr>
              <a:spcBef>
                <a:spcPts val="0"/>
              </a:spcBef>
            </a:pPr>
            <a:endParaRPr lang="pt-BR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2296" algn="r"/>
            <a:r>
              <a:rPr lang="pt-BR" sz="4000" dirty="0"/>
              <a:t>Contatos:</a:t>
            </a:r>
          </a:p>
          <a:p>
            <a:pPr marL="82296" algn="r"/>
            <a:r>
              <a:rPr lang="pt-BR" sz="4000" dirty="0"/>
              <a:t>2598-2509</a:t>
            </a:r>
          </a:p>
          <a:p>
            <a:pPr marL="82296" algn="r"/>
            <a:r>
              <a:rPr lang="pt-BR" sz="4000" dirty="0"/>
              <a:t>sgt@ensp.fiocruz.br</a:t>
            </a:r>
          </a:p>
          <a:p>
            <a:pPr>
              <a:spcBef>
                <a:spcPts val="0"/>
              </a:spcBef>
            </a:pPr>
            <a:endParaRPr lang="pt-BR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82296"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§4° Ao Serviço de Gestão do Trabalho compete: </a:t>
            </a:r>
          </a:p>
          <a:p>
            <a:pPr marL="82296"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I. planejar, coordenar, executar e avaliar as ações relativas à administração e desenvolvimento de pessoas e qualidade de vida no trabalho, em conformidade com as legislações vigentes e alinhadas às políticas estratégicas da Fiocruz;</a:t>
            </a:r>
          </a:p>
          <a:p>
            <a:pPr marL="82296"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82296"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Para atender seu objetivo institucional, o SGT realiza atividades divididas em 7 macroprocessos:</a:t>
            </a:r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708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entrada de pessoas;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desenvolvimento de pessoas;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movimentação de pessoas;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administração de pessoas;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benefícios de remuneração de pessoas;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relações de trabalho;</a:t>
            </a:r>
          </a:p>
          <a:p>
            <a:pPr marL="457200" lvl="0" indent="-457200" algn="l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processo de saída de pessoas.</a:t>
            </a:r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2588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Entrada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No período da atual gestão houve apenas um concurso que gerou entrada de servidores entre 2014 e 2016</a:t>
            </a:r>
            <a:r>
              <a:rPr lang="pt-BR" sz="3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:</a:t>
            </a: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755" y="2031014"/>
            <a:ext cx="8638427" cy="424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Entrada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pt-BR" sz="3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pt-BR" sz="3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Obs</a:t>
            </a:r>
            <a:r>
              <a:rPr lang="pt-BR" sz="3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.: O concurso de 2016 ainda está em andamento.</a:t>
            </a:r>
          </a:p>
          <a:p>
            <a:pPr algn="l">
              <a:spcBef>
                <a:spcPts val="0"/>
              </a:spcBef>
            </a:pPr>
            <a:r>
              <a:rPr lang="pt-BR" sz="3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Conforme Política de Regulação do Trabalho na Fiocruz, esses novos servidores passam por </a:t>
            </a:r>
            <a:r>
              <a:rPr lang="pt-BR" sz="3000" dirty="0">
                <a:solidFill>
                  <a:schemeClr val="accent6"/>
                </a:solidFill>
              </a:rPr>
              <a:t>Processo de Acompanhamento de Estágio Probatório</a:t>
            </a:r>
            <a:r>
              <a:rPr lang="pt-BR" sz="3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, que envolve a realização de entrevistas de </a:t>
            </a:r>
            <a:r>
              <a:rPr lang="pt-BR" sz="3000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contratualização</a:t>
            </a:r>
            <a:r>
              <a:rPr lang="pt-BR" sz="3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de atividades entre chefia e servidor, mediadas pelo SGT, além de avaliação de desempenho quantitativa e qualitativa, bem como eventos de </a:t>
            </a:r>
            <a:r>
              <a:rPr lang="pt-BR" sz="3000" dirty="0">
                <a:solidFill>
                  <a:schemeClr val="accent6"/>
                </a:solidFill>
              </a:rPr>
              <a:t>Ambientação</a:t>
            </a:r>
            <a:r>
              <a:rPr lang="pt-BR" sz="3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</a:t>
            </a: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1041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Desenvolvimento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pt-BR" sz="3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SGT Mais Perto de Você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Comissão de Gestão do Trabalho (Benchmarking nos </a:t>
            </a:r>
            <a:r>
              <a:rPr lang="pt-BR" sz="3200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SRHs</a:t>
            </a: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das unidades, visitas nos departamentos)</a:t>
            </a:r>
          </a:p>
          <a:p>
            <a:pPr algn="l"/>
            <a:endParaRPr lang="pt-BR" sz="3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755" y="1180724"/>
            <a:ext cx="8656162" cy="350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Desenvolvimento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Oficinas: ADI;  Aposentadoria e Abono de Permanência; Entenda seu Contracheque; Movimentação de Servidores e RPA/Hora-aula; Afastamento do País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Eventos: Dia das Mães; Inteligência Emocional; Gentileza gera gente Ilesa; Dia das Mulheres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Informativos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- Apoio à Acreditação</a:t>
            </a:r>
          </a:p>
          <a:p>
            <a:pPr algn="l">
              <a:spcBef>
                <a:spcPts val="0"/>
              </a:spcBef>
            </a:pPr>
            <a:endParaRPr lang="pt-BR" sz="3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961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Movimentação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2296" indent="0"/>
            <a: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/>
            </a:r>
            <a:br>
              <a:rPr lang="pt-BR" sz="3200" dirty="0">
                <a:solidFill>
                  <a:schemeClr val="tx2">
                    <a:shade val="30000"/>
                    <a:satMod val="150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pt-BR" sz="3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algn="l"/>
            <a:endParaRPr lang="pt-BR" sz="3000" dirty="0" smtClean="0"/>
          </a:p>
          <a:p>
            <a:pPr algn="l"/>
            <a:endParaRPr lang="pt-BR" sz="3000" dirty="0"/>
          </a:p>
          <a:p>
            <a:pPr algn="l"/>
            <a:endParaRPr lang="pt-BR" sz="3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12" y="1287569"/>
            <a:ext cx="10458919" cy="473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6927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Movimentação de Pessoas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5082" y="1043957"/>
            <a:ext cx="11907982" cy="5720525"/>
          </a:xfrm>
        </p:spPr>
        <p:txBody>
          <a:bodyPr>
            <a:normAutofit/>
          </a:bodyPr>
          <a:lstStyle/>
          <a:p>
            <a:pPr algn="l"/>
            <a:r>
              <a:rPr lang="pt-BR" sz="3200" dirty="0" smtClean="0"/>
              <a:t>	</a:t>
            </a:r>
          </a:p>
          <a:p>
            <a:pPr algn="l"/>
            <a:endParaRPr lang="pt-BR" sz="3200" dirty="0"/>
          </a:p>
          <a:p>
            <a:pPr algn="l"/>
            <a:r>
              <a:rPr lang="pt-BR" sz="3200" dirty="0" smtClean="0"/>
              <a:t>	Ao </a:t>
            </a:r>
            <a:r>
              <a:rPr lang="pt-BR" sz="3200" dirty="0"/>
              <a:t>analisar as dificuldades nesta área percebe-se a necessidade de uma política de movimentação para a ENSP.  Chegou a ser elaborada uma proposta para regulação da movimentação de pessoal na ENSP, que ainda não foi implementada. No entanto, o ideal seria a criação de uma política de Movimentação da Fiocruz, a fim de legitimar os processos com maior transparência e abrangência.</a:t>
            </a:r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l"/>
            <a:endParaRPr lang="pt-BR" sz="3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596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1_Tema do Office</vt:lpstr>
      <vt:lpstr>2_Tema do Office</vt:lpstr>
      <vt:lpstr>Serviço de Gestão do Trabalho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XXX</dc:title>
  <dc:creator>Gladson Pacheco</dc:creator>
  <cp:lastModifiedBy>Sabrina da Conceição Pereira</cp:lastModifiedBy>
  <cp:revision>4</cp:revision>
  <dcterms:created xsi:type="dcterms:W3CDTF">2017-03-23T18:00:43Z</dcterms:created>
  <dcterms:modified xsi:type="dcterms:W3CDTF">2017-03-23T18:35:11Z</dcterms:modified>
</cp:coreProperties>
</file>