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1.xml" ContentType="application/vnd.openxmlformats-officedocument.drawingml.chartshape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9" r:id="rId3"/>
    <p:sldId id="260" r:id="rId4"/>
    <p:sldId id="289" r:id="rId5"/>
    <p:sldId id="261" r:id="rId6"/>
    <p:sldId id="262" r:id="rId7"/>
    <p:sldId id="292" r:id="rId8"/>
    <p:sldId id="263" r:id="rId9"/>
    <p:sldId id="293" r:id="rId10"/>
    <p:sldId id="294" r:id="rId11"/>
    <p:sldId id="264" r:id="rId12"/>
    <p:sldId id="290" r:id="rId13"/>
    <p:sldId id="265" r:id="rId14"/>
    <p:sldId id="266" r:id="rId15"/>
    <p:sldId id="267" r:id="rId16"/>
    <p:sldId id="268" r:id="rId17"/>
    <p:sldId id="296" r:id="rId18"/>
    <p:sldId id="270" r:id="rId19"/>
    <p:sldId id="269" r:id="rId20"/>
    <p:sldId id="288" r:id="rId21"/>
    <p:sldId id="287" r:id="rId22"/>
    <p:sldId id="271" r:id="rId23"/>
    <p:sldId id="272" r:id="rId24"/>
    <p:sldId id="273" r:id="rId2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B344D84-9AFB-497E-A393-DC336BA19D2E}" styleName="Estilo Médio 3 - Ênfas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5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laviaguimaraes\Downloads\Indicadores%20Projeto%20Gerenciamento%20de%20Produtos%20Qu&#237;mico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laviaguimaraes\Downloads\Avalia&#231;&#227;o%20de%20absor&#231;&#227;o%20do%20treinamento.xlsx" TargetMode="Externa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1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poseidon\dptos2\Gestao_Sustentavel\Vitor\Feira%20de%20produtos%20org&#226;nicos\Pesquisa%20feira%20sobre%20a%20primeira%20feira%20pordutos%20org&#226;nico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poseidon\dptos2\Gestao_Sustentavel\Vitor\Feira%20de%20produtos%20org&#226;nicos\Pesquisa%20feira%20sobre%20a%20primeira%20feira%20pordutos%20org&#226;nicos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poseidon\dptos2\Gestao_Sustentavel\Vitor\Feira%20de%20produtos%20org&#226;nicos\Pesquisa%20feira%20sobre%20a%20segunda%20feira%20pordutos%20org&#226;nicos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poseidon\dptos2\Gestao_Sustentavel\Vitor\Feira%20de%20produtos%20org&#226;nicos\Pesquisa%20feira%20sobre%20a%20segunda%20feira%20pordutos%20org&#226;nicos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laviaguimaraes\Downloads\Publica&#231;&#245;es%20Portal%20Ensp_2013-2016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laviaguimaraes\Downloads\Indicadores%20Projeto%20Gerenciamento%20de%20Produtos%20Qu&#237;mico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laviaguimaraes\Downloads\Indicadores%20Projeto%20Gerenciamento%20de%20Produtos%20Qu&#237;mico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laviaguimaraes\Downloads\Indicadores%20Projeto%20Gerenciamento%20de%20Produtos%20Qu&#237;mico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laviaguimaraes\Downloads\Indicadores%20Projeto%20Gerenciamento%20de%20Produtos%20Qu&#237;mico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laviaguimaraes\Downloads\Indicadores%20Projeto%20Gerenciamento%20de%20Produtos%20Qu&#237;mico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laviaguimaraes\Downloads\2016-2017%20-%20Registro%20de%20Autoclava&#231;&#227;o%20(Geral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laviaguimaraes\Downloads\Coleta%20Seletiva%20Ensp_2013-2016%20(1)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Visitas Técnicas Agendadas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9.7136482939632549E-2"/>
          <c:y val="0.14324675324675326"/>
          <c:w val="0.90286351706036749"/>
          <c:h val="0.73901182806694621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1802448"/>
        <c:axId val="401811464"/>
      </c:barChart>
      <c:catAx>
        <c:axId val="401802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01811464"/>
        <c:crosses val="autoZero"/>
        <c:auto val="1"/>
        <c:lblAlgn val="ctr"/>
        <c:lblOffset val="100"/>
        <c:noMultiLvlLbl val="0"/>
      </c:catAx>
      <c:valAx>
        <c:axId val="401811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01802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Participante x Centro/Departamento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'[Avaliação de absorção do treinamento.xlsx]RESULTADO PARTICIPANTE X UNIDAD'!$C$6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'[Avaliação de absorção do treinamento.xlsx]RESULTADO PARTICIPANTE X UNIDAD'!$B$7:$B$13</c:f>
              <c:strCache>
                <c:ptCount val="7"/>
                <c:pt idx="0">
                  <c:v>CESTEH</c:v>
                </c:pt>
                <c:pt idx="1">
                  <c:v>CRPHF</c:v>
                </c:pt>
                <c:pt idx="2">
                  <c:v>CSEFSG</c:v>
                </c:pt>
                <c:pt idx="3">
                  <c:v>DCB</c:v>
                </c:pt>
                <c:pt idx="4">
                  <c:v>DEMQS</c:v>
                </c:pt>
                <c:pt idx="5">
                  <c:v>DENSP</c:v>
                </c:pt>
                <c:pt idx="6">
                  <c:v>DSSA</c:v>
                </c:pt>
              </c:strCache>
            </c:strRef>
          </c:cat>
          <c:val>
            <c:numRef>
              <c:f>'[Avaliação de absorção do treinamento.xlsx]RESULTADO PARTICIPANTE X UNIDAD'!$C$7:$C$13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</c:numCache>
            </c:numRef>
          </c:val>
        </c:ser>
        <c:ser>
          <c:idx val="1"/>
          <c:order val="1"/>
          <c:tx>
            <c:strRef>
              <c:f>'[Avaliação de absorção do treinamento.xlsx]RESULTADO PARTICIPANTE X UNIDAD'!$D$6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'[Avaliação de absorção do treinamento.xlsx]RESULTADO PARTICIPANTE X UNIDAD'!$B$7:$B$13</c:f>
              <c:strCache>
                <c:ptCount val="7"/>
                <c:pt idx="0">
                  <c:v>CESTEH</c:v>
                </c:pt>
                <c:pt idx="1">
                  <c:v>CRPHF</c:v>
                </c:pt>
                <c:pt idx="2">
                  <c:v>CSEFSG</c:v>
                </c:pt>
                <c:pt idx="3">
                  <c:v>DCB</c:v>
                </c:pt>
                <c:pt idx="4">
                  <c:v>DEMQS</c:v>
                </c:pt>
                <c:pt idx="5">
                  <c:v>DENSP</c:v>
                </c:pt>
                <c:pt idx="6">
                  <c:v>DSSA</c:v>
                </c:pt>
              </c:strCache>
            </c:strRef>
          </c:cat>
          <c:val>
            <c:numRef>
              <c:f>'[Avaliação de absorção do treinamento.xlsx]RESULTADO PARTICIPANTE X UNIDAD'!$D$7:$D$13</c:f>
              <c:numCache>
                <c:formatCode>General</c:formatCode>
                <c:ptCount val="7"/>
                <c:pt idx="0">
                  <c:v>11</c:v>
                </c:pt>
                <c:pt idx="1">
                  <c:v>12</c:v>
                </c:pt>
                <c:pt idx="2">
                  <c:v>6</c:v>
                </c:pt>
                <c:pt idx="3">
                  <c:v>7</c:v>
                </c:pt>
                <c:pt idx="4">
                  <c:v>0</c:v>
                </c:pt>
                <c:pt idx="5">
                  <c:v>2</c:v>
                </c:pt>
                <c:pt idx="6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0720656"/>
        <c:axId val="250719088"/>
      </c:barChart>
      <c:catAx>
        <c:axId val="250720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0719088"/>
        <c:crosses val="autoZero"/>
        <c:auto val="1"/>
        <c:lblAlgn val="ctr"/>
        <c:lblOffset val="100"/>
        <c:noMultiLvlLbl val="0"/>
      </c:catAx>
      <c:valAx>
        <c:axId val="250719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0720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 smtClean="0"/>
              <a:t>Gostaria </a:t>
            </a:r>
            <a:r>
              <a:rPr lang="pt-BR" dirty="0"/>
              <a:t>que a Feira se tornasse periódica?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Plan1!$A$29:$A$31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Indiferente</c:v>
                </c:pt>
              </c:strCache>
            </c:strRef>
          </c:cat>
          <c:val>
            <c:numRef>
              <c:f>Plan1!$G$29:$G$31</c:f>
              <c:numCache>
                <c:formatCode>General</c:formatCode>
                <c:ptCount val="3"/>
                <c:pt idx="0">
                  <c:v>203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 smtClean="0"/>
              <a:t>Se </a:t>
            </a:r>
            <a:r>
              <a:rPr lang="pt-BR" dirty="0"/>
              <a:t>sim, com qual frequência?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Plan1!$A$34:$A$36</c:f>
              <c:strCache>
                <c:ptCount val="3"/>
                <c:pt idx="0">
                  <c:v>Semanal</c:v>
                </c:pt>
                <c:pt idx="1">
                  <c:v>Quinzenal</c:v>
                </c:pt>
                <c:pt idx="2">
                  <c:v>Mensal</c:v>
                </c:pt>
              </c:strCache>
            </c:strRef>
          </c:cat>
          <c:val>
            <c:numRef>
              <c:f>Plan1!$G$34:$G$36</c:f>
              <c:numCache>
                <c:formatCode>General</c:formatCode>
                <c:ptCount val="3"/>
                <c:pt idx="0">
                  <c:v>127</c:v>
                </c:pt>
                <c:pt idx="1">
                  <c:v>55</c:v>
                </c:pt>
                <c:pt idx="2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 smtClean="0"/>
              <a:t>Gostaria </a:t>
            </a:r>
            <a:r>
              <a:rPr lang="pt-BR" dirty="0"/>
              <a:t>que a Feira se tornasse periódica?</a:t>
            </a:r>
          </a:p>
        </c:rich>
      </c:tx>
      <c:layout>
        <c:manualLayout>
          <c:xMode val="edge"/>
          <c:yMode val="edge"/>
          <c:x val="0.1283788977905109"/>
          <c:y val="2.20132217996762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4630885756185655"/>
          <c:w val="0.93029418647527584"/>
          <c:h val="0.5746084894506085"/>
        </c:manualLayout>
      </c:layout>
      <c:pie3DChart>
        <c:varyColors val="1"/>
        <c:ser>
          <c:idx val="0"/>
          <c:order val="0"/>
          <c:explosion val="14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Plan1!$A$34:$A$36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Indiferente</c:v>
                </c:pt>
              </c:strCache>
            </c:strRef>
          </c:cat>
          <c:val>
            <c:numRef>
              <c:f>Plan1!$G$34:$G$36</c:f>
              <c:numCache>
                <c:formatCode>General</c:formatCode>
                <c:ptCount val="3"/>
                <c:pt idx="0">
                  <c:v>104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 smtClean="0"/>
              <a:t>Se </a:t>
            </a:r>
            <a:r>
              <a:rPr lang="pt-BR" dirty="0"/>
              <a:t>sim, com qual frequência?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Plan1!$A$39:$A$41</c:f>
              <c:strCache>
                <c:ptCount val="3"/>
                <c:pt idx="0">
                  <c:v>Semanal</c:v>
                </c:pt>
                <c:pt idx="1">
                  <c:v>Quinzenal</c:v>
                </c:pt>
                <c:pt idx="2">
                  <c:v>Mensal</c:v>
                </c:pt>
              </c:strCache>
            </c:strRef>
          </c:cat>
          <c:val>
            <c:numRef>
              <c:f>Plan1!$G$39:$G$41</c:f>
              <c:numCache>
                <c:formatCode>General</c:formatCode>
                <c:ptCount val="3"/>
                <c:pt idx="0">
                  <c:v>51</c:v>
                </c:pt>
                <c:pt idx="1">
                  <c:v>44</c:v>
                </c:pt>
                <c:pt idx="2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pPr>
            <a:r>
              <a:rPr lang="en-US" sz="1400"/>
              <a:t>Número de Publicações sobre a Gestão da Sustentabilidade da ENSP </a:t>
            </a:r>
            <a:endParaRPr lang="pt-BR" sz="1400"/>
          </a:p>
          <a:p>
            <a:pPr>
              <a:defRPr sz="1400"/>
            </a:pPr>
            <a:r>
              <a:rPr lang="en-US" sz="1400"/>
              <a:t>2013-2016</a:t>
            </a:r>
            <a:endParaRPr lang="pt-BR" sz="1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j-ea"/>
              <a:cs typeface="+mj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7.2709043571845197E-2"/>
          <c:y val="0.28662037037037036"/>
          <c:w val="0.90073053701612715"/>
          <c:h val="0.608981846019247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'[Publicações Portal Ensp_2013-2016.xlsx]Plan1'!$B$1</c:f>
              <c:strCache>
                <c:ptCount val="1"/>
                <c:pt idx="0">
                  <c:v>Quantidade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'[Publicações Portal Ensp_2013-2016.xlsx]Plan1'!$A$2:$A$5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'[Publicações Portal Ensp_2013-2016.xlsx]Plan1'!$B$2:$B$5</c:f>
              <c:numCache>
                <c:formatCode>#,##0</c:formatCode>
                <c:ptCount val="4"/>
                <c:pt idx="0">
                  <c:v>18</c:v>
                </c:pt>
                <c:pt idx="1">
                  <c:v>11</c:v>
                </c:pt>
                <c:pt idx="2">
                  <c:v>16</c:v>
                </c:pt>
                <c:pt idx="3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779722112"/>
        <c:axId val="779725640"/>
      </c:barChart>
      <c:catAx>
        <c:axId val="77972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pt-BR"/>
          </a:p>
        </c:txPr>
        <c:crossAx val="779725640"/>
        <c:crosses val="autoZero"/>
        <c:auto val="1"/>
        <c:lblAlgn val="ctr"/>
        <c:lblOffset val="100"/>
        <c:noMultiLvlLbl val="0"/>
      </c:catAx>
      <c:valAx>
        <c:axId val="779725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pt-BR"/>
          </a:p>
        </c:txPr>
        <c:crossAx val="779722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</a:defRPr>
      </a:pPr>
      <a:endParaRPr lang="pt-B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 smtClean="0"/>
              <a:t>Indica</a:t>
            </a:r>
            <a:r>
              <a:rPr lang="en-US" baseline="0" dirty="0" err="1" smtClean="0"/>
              <a:t>dor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Eficácia</a:t>
            </a:r>
            <a:r>
              <a:rPr lang="en-US" baseline="0" dirty="0" smtClean="0"/>
              <a:t> do SGS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Indicador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Plan1!$A$2:$A$4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Plan1!$B$2:$B$4</c:f>
              <c:numCache>
                <c:formatCode>General</c:formatCode>
                <c:ptCount val="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79725248"/>
        <c:axId val="779719368"/>
      </c:barChart>
      <c:catAx>
        <c:axId val="779725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79719368"/>
        <c:crosses val="autoZero"/>
        <c:auto val="1"/>
        <c:lblAlgn val="ctr"/>
        <c:lblOffset val="100"/>
        <c:noMultiLvlLbl val="0"/>
      </c:catAx>
      <c:valAx>
        <c:axId val="779719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79725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Visitas Técnicas Agendadas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9.7136482939632549E-2"/>
          <c:y val="0.14324675324675326"/>
          <c:w val="0.90286351706036749"/>
          <c:h val="0.73901182806694621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1802840"/>
        <c:axId val="401812248"/>
      </c:barChart>
      <c:catAx>
        <c:axId val="401802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01812248"/>
        <c:crosses val="autoZero"/>
        <c:auto val="1"/>
        <c:lblAlgn val="ctr"/>
        <c:lblOffset val="100"/>
        <c:noMultiLvlLbl val="0"/>
      </c:catAx>
      <c:valAx>
        <c:axId val="401812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01802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Inflamáveis (L)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'[Indicadores Projeto Gerenciamento de Produtos Químicos.xlsx]Produtos Armazenados nos Armári'!$B$39</c:f>
              <c:strCache>
                <c:ptCount val="1"/>
                <c:pt idx="0">
                  <c:v>Total (L)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'[Indicadores Projeto Gerenciamento de Produtos Químicos.xlsx]Produtos Armazenados nos Armári'!$A$40:$A$49</c:f>
              <c:strCache>
                <c:ptCount val="10"/>
                <c:pt idx="0">
                  <c:v>CESTEH</c:v>
                </c:pt>
                <c:pt idx="1">
                  <c:v>DSSA</c:v>
                </c:pt>
                <c:pt idx="2">
                  <c:v>DCB</c:v>
                </c:pt>
                <c:pt idx="3">
                  <c:v>VDAL</c:v>
                </c:pt>
                <c:pt idx="4">
                  <c:v>DEMQS</c:v>
                </c:pt>
                <c:pt idx="5">
                  <c:v>DENSP</c:v>
                </c:pt>
                <c:pt idx="6">
                  <c:v>CRPHF</c:v>
                </c:pt>
                <c:pt idx="7">
                  <c:v>CSEGSF</c:v>
                </c:pt>
                <c:pt idx="8">
                  <c:v>INFRA</c:v>
                </c:pt>
                <c:pt idx="9">
                  <c:v>INFRA</c:v>
                </c:pt>
              </c:strCache>
            </c:strRef>
          </c:cat>
          <c:val>
            <c:numRef>
              <c:f>'[Indicadores Projeto Gerenciamento de Produtos Químicos.xlsx]Produtos Armazenados nos Armári'!$B$40:$B$49</c:f>
              <c:numCache>
                <c:formatCode>General</c:formatCode>
                <c:ptCount val="10"/>
                <c:pt idx="0">
                  <c:v>556.1</c:v>
                </c:pt>
                <c:pt idx="1">
                  <c:v>178.7</c:v>
                </c:pt>
                <c:pt idx="2">
                  <c:v>313.8</c:v>
                </c:pt>
                <c:pt idx="3">
                  <c:v>4</c:v>
                </c:pt>
                <c:pt idx="4">
                  <c:v>13</c:v>
                </c:pt>
                <c:pt idx="5">
                  <c:v>61</c:v>
                </c:pt>
                <c:pt idx="6">
                  <c:v>168</c:v>
                </c:pt>
                <c:pt idx="7">
                  <c:v>1</c:v>
                </c:pt>
                <c:pt idx="8">
                  <c:v>4</c:v>
                </c:pt>
                <c:pt idx="9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1804408"/>
        <c:axId val="401803624"/>
      </c:barChart>
      <c:catAx>
        <c:axId val="401804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01803624"/>
        <c:crosses val="autoZero"/>
        <c:auto val="1"/>
        <c:lblAlgn val="ctr"/>
        <c:lblOffset val="100"/>
        <c:noMultiLvlLbl val="0"/>
      </c:catAx>
      <c:valAx>
        <c:axId val="401803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01804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Corrosivos (L)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'[Indicadores Projeto Gerenciamento de Produtos Químicos.xlsx]Produtos Armazenados nos Armári'!$I$40</c:f>
              <c:strCache>
                <c:ptCount val="1"/>
                <c:pt idx="0">
                  <c:v>Total (L)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'[Indicadores Projeto Gerenciamento de Produtos Químicos.xlsx]Produtos Armazenados nos Armári'!$H$41:$H$48</c:f>
              <c:strCache>
                <c:ptCount val="8"/>
                <c:pt idx="0">
                  <c:v>CESTEH</c:v>
                </c:pt>
                <c:pt idx="1">
                  <c:v>DSSA</c:v>
                </c:pt>
                <c:pt idx="2">
                  <c:v>DCB</c:v>
                </c:pt>
                <c:pt idx="3">
                  <c:v>VDAL</c:v>
                </c:pt>
                <c:pt idx="4">
                  <c:v>DEMQS</c:v>
                </c:pt>
                <c:pt idx="5">
                  <c:v>DENSP</c:v>
                </c:pt>
                <c:pt idx="6">
                  <c:v>CRPHF</c:v>
                </c:pt>
                <c:pt idx="7">
                  <c:v>CSEGSF</c:v>
                </c:pt>
              </c:strCache>
            </c:strRef>
          </c:cat>
          <c:val>
            <c:numRef>
              <c:f>'[Indicadores Projeto Gerenciamento de Produtos Químicos.xlsx]Produtos Armazenados nos Armári'!$I$41:$I$48</c:f>
              <c:numCache>
                <c:formatCode>General</c:formatCode>
                <c:ptCount val="8"/>
                <c:pt idx="0">
                  <c:v>35</c:v>
                </c:pt>
                <c:pt idx="1">
                  <c:v>64.5</c:v>
                </c:pt>
                <c:pt idx="2">
                  <c:v>32.65</c:v>
                </c:pt>
                <c:pt idx="3">
                  <c:v>2</c:v>
                </c:pt>
                <c:pt idx="4">
                  <c:v>3</c:v>
                </c:pt>
                <c:pt idx="5">
                  <c:v>6</c:v>
                </c:pt>
                <c:pt idx="6">
                  <c:v>14</c:v>
                </c:pt>
                <c:pt idx="7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0794696"/>
        <c:axId val="400795480"/>
      </c:barChart>
      <c:catAx>
        <c:axId val="400794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00795480"/>
        <c:crosses val="autoZero"/>
        <c:auto val="1"/>
        <c:lblAlgn val="ctr"/>
        <c:lblOffset val="100"/>
        <c:noMultiLvlLbl val="0"/>
      </c:catAx>
      <c:valAx>
        <c:axId val="400795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00794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Visitas Técnicas Demanda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'[Indicadores Projeto Gerenciamento de Produtos Químicos.xlsx]Visitas por Demanda'!$A$18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'[Indicadores Projeto Gerenciamento de Produtos Químicos.xlsx]Visitas por Demanda'!$B$17:$D$17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'[Indicadores Projeto Gerenciamento de Produtos Químicos.xlsx]Visitas por Demanda'!$B$18:$D$18</c:f>
              <c:numCache>
                <c:formatCode>General</c:formatCode>
                <c:ptCount val="3"/>
                <c:pt idx="0">
                  <c:v>5</c:v>
                </c:pt>
                <c:pt idx="1">
                  <c:v>47</c:v>
                </c:pt>
                <c:pt idx="2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9638024"/>
        <c:axId val="399647040"/>
      </c:barChart>
      <c:catAx>
        <c:axId val="399638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99647040"/>
        <c:crosses val="autoZero"/>
        <c:auto val="1"/>
        <c:lblAlgn val="ctr"/>
        <c:lblOffset val="100"/>
        <c:noMultiLvlLbl val="0"/>
      </c:catAx>
      <c:valAx>
        <c:axId val="399647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99638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Visitas Técnicas Agendadas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9.7136482939632549E-2"/>
          <c:y val="0.14324675324675326"/>
          <c:w val="0.90286351706036749"/>
          <c:h val="0.739011828066946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'[Indicadores Projeto Gerenciamento de Produtos Químicos.xlsx]Visitas Técnicas Planejadas'!$A$18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'[Indicadores Projeto Gerenciamento de Produtos Químicos.xlsx]Visitas Técnicas Planejadas'!$B$17:$E$17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'[Indicadores Projeto Gerenciamento de Produtos Químicos.xlsx]Visitas Técnicas Planejadas'!$B$18:$E$18</c:f>
              <c:numCache>
                <c:formatCode>General</c:formatCode>
                <c:ptCount val="4"/>
                <c:pt idx="0">
                  <c:v>38</c:v>
                </c:pt>
                <c:pt idx="1">
                  <c:v>46</c:v>
                </c:pt>
                <c:pt idx="2">
                  <c:v>23</c:v>
                </c:pt>
                <c:pt idx="3">
                  <c:v>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9648216"/>
        <c:axId val="399639200"/>
      </c:barChart>
      <c:catAx>
        <c:axId val="399648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99639200"/>
        <c:crosses val="autoZero"/>
        <c:auto val="1"/>
        <c:lblAlgn val="ctr"/>
        <c:lblOffset val="100"/>
        <c:noMultiLvlLbl val="0"/>
      </c:catAx>
      <c:valAx>
        <c:axId val="399639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99648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200" dirty="0"/>
              <a:t>Resíduos</a:t>
            </a:r>
            <a:r>
              <a:rPr lang="pt-BR" sz="1200" baseline="0" dirty="0"/>
              <a:t> Infectantes </a:t>
            </a:r>
            <a:r>
              <a:rPr lang="pt-BR" sz="1200" baseline="0" dirty="0" err="1" smtClean="0"/>
              <a:t>Descontaminados</a:t>
            </a:r>
            <a:r>
              <a:rPr lang="pt-BR" sz="1200" baseline="0" dirty="0" smtClean="0"/>
              <a:t> (sacos) 2016-2017</a:t>
            </a:r>
            <a:endParaRPr lang="pt-BR" sz="1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'[2016-2017 - Registro de Autoclavação (Geral).xlsx]Total'!$C$11:$C$12</c:f>
              <c:strCache>
                <c:ptCount val="2"/>
                <c:pt idx="0">
                  <c:v>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'[2016-2017 - Registro de Autoclavação (Geral).xlsx]Total'!$B$13:$B$17</c:f>
              <c:strCache>
                <c:ptCount val="5"/>
                <c:pt idx="0">
                  <c:v>Tubos, Exudatos humanos</c:v>
                </c:pt>
                <c:pt idx="1">
                  <c:v>Descarpack (7L)</c:v>
                </c:pt>
                <c:pt idx="2">
                  <c:v>Descarpack (13L)</c:v>
                </c:pt>
                <c:pt idx="3">
                  <c:v>Ponteiras</c:v>
                </c:pt>
                <c:pt idx="4">
                  <c:v>Vidrarias, coleção, materiais plásticos; luvas/materiais látex</c:v>
                </c:pt>
              </c:strCache>
            </c:strRef>
          </c:cat>
          <c:val>
            <c:numRef>
              <c:f>'[2016-2017 - Registro de Autoclavação (Geral).xlsx]Total'!$C$13:$C$17</c:f>
              <c:numCache>
                <c:formatCode>General</c:formatCode>
                <c:ptCount val="5"/>
                <c:pt idx="0">
                  <c:v>82</c:v>
                </c:pt>
                <c:pt idx="1">
                  <c:v>150</c:v>
                </c:pt>
                <c:pt idx="2">
                  <c:v>149</c:v>
                </c:pt>
                <c:pt idx="3">
                  <c:v>15</c:v>
                </c:pt>
                <c:pt idx="4">
                  <c:v>299</c:v>
                </c:pt>
              </c:numCache>
            </c:numRef>
          </c:val>
        </c:ser>
        <c:ser>
          <c:idx val="1"/>
          <c:order val="1"/>
          <c:tx>
            <c:strRef>
              <c:f>'[2016-2017 - Registro de Autoclavação (Geral).xlsx]Total'!$D$11:$D$12</c:f>
              <c:strCache>
                <c:ptCount val="2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'[2016-2017 - Registro de Autoclavação (Geral).xlsx]Total'!$B$13:$B$17</c:f>
              <c:strCache>
                <c:ptCount val="5"/>
                <c:pt idx="0">
                  <c:v>Tubos, Exudatos humanos</c:v>
                </c:pt>
                <c:pt idx="1">
                  <c:v>Descarpack (7L)</c:v>
                </c:pt>
                <c:pt idx="2">
                  <c:v>Descarpack (13L)</c:v>
                </c:pt>
                <c:pt idx="3">
                  <c:v>Ponteiras</c:v>
                </c:pt>
                <c:pt idx="4">
                  <c:v>Vidrarias, coleção, materiais plásticos; luvas/materiais látex</c:v>
                </c:pt>
              </c:strCache>
            </c:strRef>
          </c:cat>
          <c:val>
            <c:numRef>
              <c:f>'[2016-2017 - Registro de Autoclavação (Geral).xlsx]Total'!$D$13:$D$17</c:f>
              <c:numCache>
                <c:formatCode>General</c:formatCode>
                <c:ptCount val="5"/>
                <c:pt idx="0">
                  <c:v>20</c:v>
                </c:pt>
                <c:pt idx="1">
                  <c:v>18</c:v>
                </c:pt>
                <c:pt idx="2">
                  <c:v>22</c:v>
                </c:pt>
                <c:pt idx="3">
                  <c:v>1</c:v>
                </c:pt>
                <c:pt idx="4">
                  <c:v>111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9645472"/>
        <c:axId val="250724576"/>
      </c:barChart>
      <c:catAx>
        <c:axId val="399645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0724576"/>
        <c:crosses val="autoZero"/>
        <c:auto val="1"/>
        <c:lblAlgn val="ctr"/>
        <c:lblOffset val="100"/>
        <c:noMultiLvlLbl val="0"/>
      </c:catAx>
      <c:valAx>
        <c:axId val="250724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99645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pPr>
            <a:r>
              <a:rPr lang="en-US" sz="1200" dirty="0" err="1"/>
              <a:t>Quantitativo</a:t>
            </a:r>
            <a:r>
              <a:rPr lang="en-US" sz="1200" dirty="0"/>
              <a:t> de </a:t>
            </a:r>
            <a:r>
              <a:rPr lang="en-US" sz="1200" dirty="0" err="1"/>
              <a:t>resíduos</a:t>
            </a:r>
            <a:r>
              <a:rPr lang="en-US" sz="1200" dirty="0"/>
              <a:t> da ENSP </a:t>
            </a:r>
            <a:r>
              <a:rPr lang="en-US" sz="1200" dirty="0" err="1"/>
              <a:t>enviados</a:t>
            </a:r>
            <a:r>
              <a:rPr lang="en-US" sz="1200" dirty="0"/>
              <a:t> à </a:t>
            </a:r>
            <a:r>
              <a:rPr lang="en-US" sz="1200" dirty="0" err="1"/>
              <a:t>Coleta</a:t>
            </a:r>
            <a:r>
              <a:rPr lang="en-US" sz="1200" dirty="0"/>
              <a:t> </a:t>
            </a:r>
            <a:r>
              <a:rPr lang="en-US" sz="1200" dirty="0" err="1"/>
              <a:t>Seletiva</a:t>
            </a:r>
            <a:r>
              <a:rPr lang="en-US" sz="1200" dirty="0"/>
              <a:t> (kg</a:t>
            </a:r>
            <a:r>
              <a:rPr lang="en-US" sz="1200" dirty="0" smtClean="0"/>
              <a:t>) 2013-2016 </a:t>
            </a:r>
            <a:endParaRPr lang="en-US" sz="1200" dirty="0"/>
          </a:p>
        </c:rich>
      </c:tx>
      <c:layout>
        <c:manualLayout>
          <c:xMode val="edge"/>
          <c:yMode val="edge"/>
          <c:x val="0.15152410435875002"/>
          <c:y val="9.14588438476087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j-ea"/>
              <a:cs typeface="+mj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8.2305224667429386E-2"/>
          <c:y val="0.26138767354757531"/>
          <c:w val="0.86237069715791637"/>
          <c:h val="0.53261847603910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'[Coleta Seletiva Ensp_2013-2016 (1).xlsx]Plan1'!$B$1</c:f>
              <c:strCache>
                <c:ptCount val="1"/>
                <c:pt idx="0">
                  <c:v>Quantidade Geral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'[Coleta Seletiva Ensp_2013-2016 (1).xlsx]Plan1'!$A$2:$A$5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'[Coleta Seletiva Ensp_2013-2016 (1).xlsx]Plan1'!$B$2:$B$5</c:f>
              <c:numCache>
                <c:formatCode>#,##0.0</c:formatCode>
                <c:ptCount val="4"/>
                <c:pt idx="0">
                  <c:v>20583.400000000001</c:v>
                </c:pt>
                <c:pt idx="1">
                  <c:v>17204.7</c:v>
                </c:pt>
                <c:pt idx="2">
                  <c:v>16523.7</c:v>
                </c:pt>
                <c:pt idx="3">
                  <c:v>15085.4</c:v>
                </c:pt>
              </c:numCache>
            </c:numRef>
          </c:val>
        </c:ser>
        <c:ser>
          <c:idx val="1"/>
          <c:order val="1"/>
          <c:tx>
            <c:strRef>
              <c:f>'[Coleta Seletiva Ensp_2013-2016 (1).xlsx]Plan1'!$C$1</c:f>
              <c:strCache>
                <c:ptCount val="1"/>
                <c:pt idx="0">
                  <c:v>Papel e Papelão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'[Coleta Seletiva Ensp_2013-2016 (1).xlsx]Plan1'!$A$2:$A$5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'[Coleta Seletiva Ensp_2013-2016 (1).xlsx]Plan1'!$C$2:$C$5</c:f>
              <c:numCache>
                <c:formatCode>#,##0.00</c:formatCode>
                <c:ptCount val="4"/>
                <c:pt idx="0">
                  <c:v>20376.5</c:v>
                </c:pt>
                <c:pt idx="1">
                  <c:v>14405.9</c:v>
                </c:pt>
                <c:pt idx="2">
                  <c:v>16068.8</c:v>
                </c:pt>
                <c:pt idx="3">
                  <c:v>14648.8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250721048"/>
        <c:axId val="250719480"/>
      </c:barChart>
      <c:catAx>
        <c:axId val="250721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pt-BR"/>
          </a:p>
        </c:txPr>
        <c:crossAx val="250719480"/>
        <c:crosses val="autoZero"/>
        <c:auto val="1"/>
        <c:lblAlgn val="ctr"/>
        <c:lblOffset val="100"/>
        <c:noMultiLvlLbl val="0"/>
      </c:catAx>
      <c:valAx>
        <c:axId val="250719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pt-BR"/>
          </a:p>
        </c:txPr>
        <c:crossAx val="250721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</a:defRPr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Quantitativo Resíduos</a:t>
            </a:r>
            <a:r>
              <a:rPr lang="pt-BR" baseline="0"/>
              <a:t> Químicos e Perigosos</a:t>
            </a:r>
            <a:endParaRPr lang="pt-B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222429847003454"/>
          <c:y val="9.3128679828706318E-2"/>
          <c:w val="0.75014158940372755"/>
          <c:h val="0.79118640247687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'[Quantitativo Resíduos Químicos e Perigosos - 2013 a 2016 (1).xlsx]Total'!$B$3:$B$4</c:f>
              <c:strCache>
                <c:ptCount val="2"/>
                <c:pt idx="0">
                  <c:v>2013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9.7876303010569952E-4"/>
                  <c:y val="9.21096733208670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0750085775883811E-17"/>
                  <c:y val="9.75559045263123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745317247539882E-3"/>
                  <c:y val="8.81015707053253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'[Quantitativo Resíduos Químicos e Perigosos - 2013 a 2016 (1).xlsx]Total'!$A$5:$A$11</c:f>
              <c:strCache>
                <c:ptCount val="7"/>
                <c:pt idx="0">
                  <c:v>Cartuchos e Toners (Kg)</c:v>
                </c:pt>
                <c:pt idx="1">
                  <c:v>Lâmpadas Fluorescentes (Un)</c:v>
                </c:pt>
                <c:pt idx="2">
                  <c:v>Pilhas e Baterias (Un)</c:v>
                </c:pt>
                <c:pt idx="3">
                  <c:v>Químicos (Kg)</c:v>
                </c:pt>
                <c:pt idx="4">
                  <c:v>Tecnológicos (Kg)</c:v>
                </c:pt>
                <c:pt idx="5">
                  <c:v>Óleo</c:v>
                </c:pt>
                <c:pt idx="6">
                  <c:v>Latas de Tinta e Amianto</c:v>
                </c:pt>
              </c:strCache>
            </c:strRef>
          </c:cat>
          <c:val>
            <c:numRef>
              <c:f>'[Quantitativo Resíduos Químicos e Perigosos - 2013 a 2016 (1).xlsx]Total'!$B$5:$B$11</c:f>
              <c:numCache>
                <c:formatCode>General</c:formatCode>
                <c:ptCount val="7"/>
                <c:pt idx="0">
                  <c:v>393.6</c:v>
                </c:pt>
                <c:pt idx="1">
                  <c:v>1920</c:v>
                </c:pt>
                <c:pt idx="2">
                  <c:v>34.700000000000003</c:v>
                </c:pt>
                <c:pt idx="3">
                  <c:v>4500.5</c:v>
                </c:pt>
                <c:pt idx="4">
                  <c:v>266.8</c:v>
                </c:pt>
                <c:pt idx="5">
                  <c:v>865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'[Quantitativo Resíduos Químicos e Perigosos - 2013 a 2016 (1).xlsx]Total'!$C$3:$C$4</c:f>
              <c:strCache>
                <c:ptCount val="2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5.6179758713097196E-3"/>
                  <c:y val="2.75334751283022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745317247539813E-3"/>
                  <c:y val="9.455310304831434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8157415978821312E-3"/>
                  <c:y val="2.30636500318876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'[Quantitativo Resíduos Químicos e Perigosos - 2013 a 2016 (1).xlsx]Total'!$A$5:$A$11</c:f>
              <c:strCache>
                <c:ptCount val="7"/>
                <c:pt idx="0">
                  <c:v>Cartuchos e Toners (Kg)</c:v>
                </c:pt>
                <c:pt idx="1">
                  <c:v>Lâmpadas Fluorescentes (Un)</c:v>
                </c:pt>
                <c:pt idx="2">
                  <c:v>Pilhas e Baterias (Un)</c:v>
                </c:pt>
                <c:pt idx="3">
                  <c:v>Químicos (Kg)</c:v>
                </c:pt>
                <c:pt idx="4">
                  <c:v>Tecnológicos (Kg)</c:v>
                </c:pt>
                <c:pt idx="5">
                  <c:v>Óleo</c:v>
                </c:pt>
                <c:pt idx="6">
                  <c:v>Latas de Tinta e Amianto</c:v>
                </c:pt>
              </c:strCache>
            </c:strRef>
          </c:cat>
          <c:val>
            <c:numRef>
              <c:f>'[Quantitativo Resíduos Químicos e Perigosos - 2013 a 2016 (1).xlsx]Total'!$C$5:$C$11</c:f>
              <c:numCache>
                <c:formatCode>General</c:formatCode>
                <c:ptCount val="7"/>
                <c:pt idx="0">
                  <c:v>117.4</c:v>
                </c:pt>
                <c:pt idx="1">
                  <c:v>1186</c:v>
                </c:pt>
                <c:pt idx="2">
                  <c:v>55.3</c:v>
                </c:pt>
                <c:pt idx="3">
                  <c:v>4105.3999999999996</c:v>
                </c:pt>
                <c:pt idx="4">
                  <c:v>431.3</c:v>
                </c:pt>
                <c:pt idx="5">
                  <c:v>1360</c:v>
                </c:pt>
                <c:pt idx="6">
                  <c:v>0</c:v>
                </c:pt>
              </c:numCache>
            </c:numRef>
          </c:val>
        </c:ser>
        <c:ser>
          <c:idx val="2"/>
          <c:order val="2"/>
          <c:tx>
            <c:strRef>
              <c:f>'[Quantitativo Resíduos Químicos e Perigosos - 2013 a 2016 (1).xlsx]Total'!$D$3:$D$4</c:f>
              <c:strCache>
                <c:ptCount val="2"/>
                <c:pt idx="0">
                  <c:v>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693029964602325E-2"/>
                  <c:y val="-1.8908308232480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8992927600356357E-2"/>
                  <c:y val="-1.13958536807183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'[Quantitativo Resíduos Químicos e Perigosos - 2013 a 2016 (1).xlsx]Total'!$A$5:$A$11</c:f>
              <c:strCache>
                <c:ptCount val="7"/>
                <c:pt idx="0">
                  <c:v>Cartuchos e Toners (Kg)</c:v>
                </c:pt>
                <c:pt idx="1">
                  <c:v>Lâmpadas Fluorescentes (Un)</c:v>
                </c:pt>
                <c:pt idx="2">
                  <c:v>Pilhas e Baterias (Un)</c:v>
                </c:pt>
                <c:pt idx="3">
                  <c:v>Químicos (Kg)</c:v>
                </c:pt>
                <c:pt idx="4">
                  <c:v>Tecnológicos (Kg)</c:v>
                </c:pt>
                <c:pt idx="5">
                  <c:v>Óleo</c:v>
                </c:pt>
                <c:pt idx="6">
                  <c:v>Latas de Tinta e Amianto</c:v>
                </c:pt>
              </c:strCache>
            </c:strRef>
          </c:cat>
          <c:val>
            <c:numRef>
              <c:f>'[Quantitativo Resíduos Químicos e Perigosos - 2013 a 2016 (1).xlsx]Total'!$D$5:$D$11</c:f>
              <c:numCache>
                <c:formatCode>General</c:formatCode>
                <c:ptCount val="7"/>
                <c:pt idx="0">
                  <c:v>198.6</c:v>
                </c:pt>
                <c:pt idx="1">
                  <c:v>2610</c:v>
                </c:pt>
                <c:pt idx="2">
                  <c:v>114.6</c:v>
                </c:pt>
                <c:pt idx="3">
                  <c:v>5202.8999999999996</c:v>
                </c:pt>
                <c:pt idx="4">
                  <c:v>1406.6</c:v>
                </c:pt>
                <c:pt idx="5">
                  <c:v>752</c:v>
                </c:pt>
                <c:pt idx="6">
                  <c:v>0</c:v>
                </c:pt>
              </c:numCache>
            </c:numRef>
          </c:val>
        </c:ser>
        <c:ser>
          <c:idx val="3"/>
          <c:order val="3"/>
          <c:tx>
            <c:strRef>
              <c:f>'[Quantitativo Resíduos Químicos e Perigosos - 2013 a 2016 (1).xlsx]Total'!$E$3:$E$4</c:f>
              <c:strCache>
                <c:ptCount val="2"/>
                <c:pt idx="0">
                  <c:v>2016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4.000883540982175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'[Quantitativo Resíduos Químicos e Perigosos - 2013 a 2016 (1).xlsx]Total'!$A$5:$A$11</c:f>
              <c:strCache>
                <c:ptCount val="7"/>
                <c:pt idx="0">
                  <c:v>Cartuchos e Toners (Kg)</c:v>
                </c:pt>
                <c:pt idx="1">
                  <c:v>Lâmpadas Fluorescentes (Un)</c:v>
                </c:pt>
                <c:pt idx="2">
                  <c:v>Pilhas e Baterias (Un)</c:v>
                </c:pt>
                <c:pt idx="3">
                  <c:v>Químicos (Kg)</c:v>
                </c:pt>
                <c:pt idx="4">
                  <c:v>Tecnológicos (Kg)</c:v>
                </c:pt>
                <c:pt idx="5">
                  <c:v>Óleo</c:v>
                </c:pt>
                <c:pt idx="6">
                  <c:v>Latas de Tinta e Amianto</c:v>
                </c:pt>
              </c:strCache>
            </c:strRef>
          </c:cat>
          <c:val>
            <c:numRef>
              <c:f>'[Quantitativo Resíduos Químicos e Perigosos - 2013 a 2016 (1).xlsx]Total'!$E$5:$E$11</c:f>
              <c:numCache>
                <c:formatCode>General</c:formatCode>
                <c:ptCount val="7"/>
                <c:pt idx="0">
                  <c:v>58.9</c:v>
                </c:pt>
                <c:pt idx="1">
                  <c:v>1121</c:v>
                </c:pt>
                <c:pt idx="2">
                  <c:v>10.9</c:v>
                </c:pt>
                <c:pt idx="3">
                  <c:v>13065.42</c:v>
                </c:pt>
                <c:pt idx="4">
                  <c:v>222.9</c:v>
                </c:pt>
                <c:pt idx="5">
                  <c:v>685</c:v>
                </c:pt>
                <c:pt idx="6">
                  <c:v>1041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50725360"/>
        <c:axId val="250720264"/>
      </c:barChart>
      <c:catAx>
        <c:axId val="2507253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0720264"/>
        <c:crosses val="autoZero"/>
        <c:auto val="1"/>
        <c:lblAlgn val="ctr"/>
        <c:lblOffset val="100"/>
        <c:noMultiLvlLbl val="0"/>
      </c:catAx>
      <c:valAx>
        <c:axId val="2507202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0725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8A01BE-6E1A-44A4-98AC-9B9779D17E31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882D614-9089-44B9-9DD7-4A815AB3F82F}">
      <dgm:prSet phldrT="[Texto]" custT="1"/>
      <dgm:spPr>
        <a:xfrm>
          <a:off x="2817304" y="1851885"/>
          <a:ext cx="1408797" cy="1408797"/>
        </a:xfrm>
        <a:prstGeom prst="ellipse">
          <a:avLst/>
        </a:prstGeom>
        <a:solidFill>
          <a:srgbClr val="51C3F9">
            <a:lumMod val="7500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pt-BR" sz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Assessoria </a:t>
          </a:r>
          <a:endParaRPr lang="pt-BR" sz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39E652CF-F97C-4B8F-B614-2DF801F9DFCE}" type="parTrans" cxnId="{7B992A49-6428-4595-A153-70A6DB14E7D6}">
      <dgm:prSet/>
      <dgm:spPr>
        <a:xfrm>
          <a:off x="1996339" y="2523676"/>
          <a:ext cx="820964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842503" y="32607"/>
              </a:lnTo>
            </a:path>
          </a:pathLst>
        </a:custGeom>
        <a:noFill/>
        <a:ln w="15875" cap="flat" cmpd="sng" algn="ctr">
          <a:solidFill>
            <a:srgbClr val="99CB38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pt-BR"/>
        </a:p>
      </dgm:t>
    </dgm:pt>
    <dgm:pt modelId="{A60C0A49-03DF-4D75-B2B2-05DF5EA3DE8F}" type="sibTrans" cxnId="{7B992A49-6428-4595-A153-70A6DB14E7D6}">
      <dgm:prSet/>
      <dgm:spPr/>
      <dgm:t>
        <a:bodyPr/>
        <a:lstStyle/>
        <a:p>
          <a:endParaRPr lang="pt-BR"/>
        </a:p>
      </dgm:t>
    </dgm:pt>
    <dgm:pt modelId="{5B936E99-C2BF-4D7E-B1EB-319F96139EC4}">
      <dgm:prSet phldrT="[Texto]" custT="1"/>
      <dgm:spPr>
        <a:xfrm>
          <a:off x="2351849" y="114785"/>
          <a:ext cx="1408797" cy="1408797"/>
        </a:xfrm>
        <a:prstGeom prst="ellipse">
          <a:avLst/>
        </a:prstGeom>
        <a:solidFill>
          <a:srgbClr val="51C3F9">
            <a:lumMod val="7500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pt-BR" sz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Padronização</a:t>
          </a:r>
          <a:endParaRPr lang="pt-BR" sz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EACE8919-FAF3-470D-A699-87FD8C6F94C2}" type="parTrans" cxnId="{8F289710-5D0E-4C09-8267-B6404DD2D529}">
      <dgm:prSet/>
      <dgm:spPr>
        <a:xfrm rot="19037299">
          <a:off x="1898459" y="1514704"/>
          <a:ext cx="738093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757559" y="32607"/>
              </a:lnTo>
            </a:path>
          </a:pathLst>
        </a:custGeom>
        <a:noFill/>
        <a:ln w="15875" cap="flat" cmpd="sng" algn="ctr">
          <a:solidFill>
            <a:srgbClr val="99CB38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pt-BR"/>
        </a:p>
      </dgm:t>
    </dgm:pt>
    <dgm:pt modelId="{48A98F39-43DB-4C1B-9F80-FD741142DCF8}" type="sibTrans" cxnId="{8F289710-5D0E-4C09-8267-B6404DD2D529}">
      <dgm:prSet/>
      <dgm:spPr/>
      <dgm:t>
        <a:bodyPr/>
        <a:lstStyle/>
        <a:p>
          <a:endParaRPr lang="pt-BR"/>
        </a:p>
      </dgm:t>
    </dgm:pt>
    <dgm:pt modelId="{4CB2364F-0350-4FCA-BDF0-730D180E8AFF}">
      <dgm:prSet phldrT="[Texto]" custT="1"/>
      <dgm:spPr>
        <a:xfrm>
          <a:off x="2351849" y="3588985"/>
          <a:ext cx="1408797" cy="1408797"/>
        </a:xfrm>
        <a:prstGeom prst="ellipse">
          <a:avLst/>
        </a:prstGeom>
        <a:solidFill>
          <a:srgbClr val="51C3F9">
            <a:lumMod val="7500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pt-BR" sz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Integração</a:t>
          </a:r>
        </a:p>
      </dgm:t>
    </dgm:pt>
    <dgm:pt modelId="{51ED94C6-32B1-4577-83B6-D18234B6586D}" type="parTrans" cxnId="{C6ACA0B2-87AE-4357-BC7C-B8681883FB04}">
      <dgm:prSet/>
      <dgm:spPr>
        <a:xfrm rot="2562701">
          <a:off x="1898459" y="3532648"/>
          <a:ext cx="738093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757559" y="32607"/>
              </a:lnTo>
            </a:path>
          </a:pathLst>
        </a:custGeom>
        <a:noFill/>
        <a:ln w="15875" cap="flat" cmpd="sng" algn="ctr">
          <a:solidFill>
            <a:srgbClr val="99CB38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pt-BR"/>
        </a:p>
      </dgm:t>
    </dgm:pt>
    <dgm:pt modelId="{94C5A263-5477-4FFC-AD6D-4E17131F5484}" type="sibTrans" cxnId="{C6ACA0B2-87AE-4357-BC7C-B8681883FB04}">
      <dgm:prSet/>
      <dgm:spPr/>
      <dgm:t>
        <a:bodyPr/>
        <a:lstStyle/>
        <a:p>
          <a:endParaRPr lang="pt-BR"/>
        </a:p>
      </dgm:t>
    </dgm:pt>
    <dgm:pt modelId="{E83362BC-D131-47F3-A218-D0BADAADDAF8}">
      <dgm:prSet phldrT="[Texto]" custT="1"/>
      <dgm:spPr>
        <a:xfrm>
          <a:off x="4366980" y="1851885"/>
          <a:ext cx="2113195" cy="140879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pt-BR" sz="1200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Visitas periódicas: Levantamento </a:t>
          </a:r>
          <a:r>
            <a:rPr lang="pt-BR" sz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de possíveis adequações para a inclusão de critérios de sustentabilidade nas </a:t>
          </a:r>
          <a:r>
            <a:rPr lang="pt-BR" sz="1200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práticas laboratoriais</a:t>
          </a:r>
          <a:endParaRPr lang="pt-BR" sz="1200" dirty="0">
            <a:solidFill>
              <a:srgbClr val="002060"/>
            </a:solidFill>
            <a:latin typeface="Calibri" panose="020F0502020204030204"/>
            <a:ea typeface="+mn-ea"/>
            <a:cs typeface="+mn-cs"/>
          </a:endParaRPr>
        </a:p>
      </dgm:t>
    </dgm:pt>
    <dgm:pt modelId="{F21ACD23-A723-49A2-9AD3-9A446B5AEF7A}" type="parTrans" cxnId="{0215584D-E16E-4D5A-8854-A835622316B6}">
      <dgm:prSet/>
      <dgm:spPr/>
      <dgm:t>
        <a:bodyPr/>
        <a:lstStyle/>
        <a:p>
          <a:endParaRPr lang="pt-BR"/>
        </a:p>
      </dgm:t>
    </dgm:pt>
    <dgm:pt modelId="{98C85400-7A45-4F24-B1BC-F4BB63C47942}" type="sibTrans" cxnId="{0215584D-E16E-4D5A-8854-A835622316B6}">
      <dgm:prSet/>
      <dgm:spPr/>
      <dgm:t>
        <a:bodyPr/>
        <a:lstStyle/>
        <a:p>
          <a:endParaRPr lang="pt-BR"/>
        </a:p>
      </dgm:t>
    </dgm:pt>
    <dgm:pt modelId="{B9312631-8D3F-47BA-9E2F-4926C26F43E1}">
      <dgm:prSet phldrT="[Texto]" custT="1"/>
      <dgm:spPr>
        <a:xfrm>
          <a:off x="4366980" y="1851885"/>
          <a:ext cx="2113195" cy="140879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pt-BR" sz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Registro de acidentes químicos</a:t>
          </a:r>
        </a:p>
      </dgm:t>
    </dgm:pt>
    <dgm:pt modelId="{F11D8C1E-EE27-4733-AFD1-1E719296618F}" type="parTrans" cxnId="{578175CB-98B3-4B01-93D9-C227071344D2}">
      <dgm:prSet/>
      <dgm:spPr/>
      <dgm:t>
        <a:bodyPr/>
        <a:lstStyle/>
        <a:p>
          <a:endParaRPr lang="pt-BR"/>
        </a:p>
      </dgm:t>
    </dgm:pt>
    <dgm:pt modelId="{2D622D0F-452B-4068-B56F-24CA8B8925A1}" type="sibTrans" cxnId="{578175CB-98B3-4B01-93D9-C227071344D2}">
      <dgm:prSet/>
      <dgm:spPr/>
      <dgm:t>
        <a:bodyPr/>
        <a:lstStyle/>
        <a:p>
          <a:endParaRPr lang="pt-BR"/>
        </a:p>
      </dgm:t>
    </dgm:pt>
    <dgm:pt modelId="{70F682CC-FF69-4240-973C-2CCF26030499}">
      <dgm:prSet phldrT="[Texto]" custT="1"/>
      <dgm:spPr>
        <a:xfrm>
          <a:off x="4366980" y="1851885"/>
          <a:ext cx="2113195" cy="140879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pt-BR" sz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Acompanhamento e registro da coleta de resíduos químicos com foco na segregação e no volume gerado</a:t>
          </a:r>
        </a:p>
      </dgm:t>
    </dgm:pt>
    <dgm:pt modelId="{E41CE0BC-4147-4F6E-9E19-38CDF3F63159}" type="parTrans" cxnId="{0CD32868-9ECE-47D6-8899-C79722EC92CC}">
      <dgm:prSet/>
      <dgm:spPr/>
      <dgm:t>
        <a:bodyPr/>
        <a:lstStyle/>
        <a:p>
          <a:endParaRPr lang="pt-BR"/>
        </a:p>
      </dgm:t>
    </dgm:pt>
    <dgm:pt modelId="{00F12B20-7B97-4A64-B427-5A11B37402EB}" type="sibTrans" cxnId="{0CD32868-9ECE-47D6-8899-C79722EC92CC}">
      <dgm:prSet/>
      <dgm:spPr/>
      <dgm:t>
        <a:bodyPr/>
        <a:lstStyle/>
        <a:p>
          <a:endParaRPr lang="pt-BR"/>
        </a:p>
      </dgm:t>
    </dgm:pt>
    <dgm:pt modelId="{10BACB56-3AA3-47DE-B71C-E3E90C3FB77C}">
      <dgm:prSet phldrT="[Texto]" custT="1"/>
      <dgm:spPr>
        <a:xfrm>
          <a:off x="3901526" y="114785"/>
          <a:ext cx="2113195" cy="140879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pt-BR" sz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POP 01 - Identificação, Armazenamento e Manipulação de Produtos </a:t>
          </a:r>
          <a:r>
            <a:rPr lang="pt-BR" sz="1200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Químicos </a:t>
          </a:r>
          <a:r>
            <a:rPr lang="pt-BR" sz="1200" u="sng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(2014 </a:t>
          </a:r>
          <a:r>
            <a:rPr lang="pt-BR" sz="1200" u="sng" dirty="0" err="1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rev</a:t>
          </a:r>
          <a:r>
            <a:rPr lang="pt-BR" sz="1200" u="sng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2016)</a:t>
          </a:r>
          <a:endParaRPr lang="pt-BR" sz="1200" u="sng" dirty="0">
            <a:solidFill>
              <a:srgbClr val="002060"/>
            </a:solidFill>
            <a:latin typeface="Calibri" panose="020F0502020204030204"/>
            <a:ea typeface="+mn-ea"/>
            <a:cs typeface="+mn-cs"/>
          </a:endParaRPr>
        </a:p>
      </dgm:t>
    </dgm:pt>
    <dgm:pt modelId="{5B5759FD-3854-4782-AC80-E632C05F5093}" type="parTrans" cxnId="{A72C71D2-2F31-4FED-A65C-0AE4A2FB623F}">
      <dgm:prSet/>
      <dgm:spPr/>
      <dgm:t>
        <a:bodyPr/>
        <a:lstStyle/>
        <a:p>
          <a:endParaRPr lang="pt-BR"/>
        </a:p>
      </dgm:t>
    </dgm:pt>
    <dgm:pt modelId="{01F7F66D-9D58-44F8-9567-F2C675BC259A}" type="sibTrans" cxnId="{A72C71D2-2F31-4FED-A65C-0AE4A2FB623F}">
      <dgm:prSet/>
      <dgm:spPr/>
      <dgm:t>
        <a:bodyPr/>
        <a:lstStyle/>
        <a:p>
          <a:endParaRPr lang="pt-BR"/>
        </a:p>
      </dgm:t>
    </dgm:pt>
    <dgm:pt modelId="{5BFF225B-E9C6-48A3-BF52-9A0F2C61D15F}">
      <dgm:prSet phldrT="[Texto]" custT="1"/>
      <dgm:spPr>
        <a:xfrm>
          <a:off x="3901526" y="3588985"/>
          <a:ext cx="2113195" cy="140879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pt-BR" sz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Projeto de inventário unificado</a:t>
          </a:r>
        </a:p>
      </dgm:t>
    </dgm:pt>
    <dgm:pt modelId="{C5C797DF-E78C-48F8-A217-E2932D4343BE}" type="parTrans" cxnId="{641B3F3A-9A7D-42B8-AD62-046C6717D95E}">
      <dgm:prSet/>
      <dgm:spPr/>
      <dgm:t>
        <a:bodyPr/>
        <a:lstStyle/>
        <a:p>
          <a:endParaRPr lang="pt-BR"/>
        </a:p>
      </dgm:t>
    </dgm:pt>
    <dgm:pt modelId="{A488A92C-EC93-43DA-BFAC-FEE7B55BF117}" type="sibTrans" cxnId="{641B3F3A-9A7D-42B8-AD62-046C6717D95E}">
      <dgm:prSet/>
      <dgm:spPr/>
      <dgm:t>
        <a:bodyPr/>
        <a:lstStyle/>
        <a:p>
          <a:endParaRPr lang="pt-BR"/>
        </a:p>
      </dgm:t>
    </dgm:pt>
    <dgm:pt modelId="{E0524663-B209-4184-9CD6-7ABFCDAABDDB}">
      <dgm:prSet phldrT="[Texto]" custT="1"/>
      <dgm:spPr>
        <a:xfrm>
          <a:off x="3901526" y="3588985"/>
          <a:ext cx="2113195" cy="140879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pt-BR" sz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Projeto de compra unificada</a:t>
          </a:r>
        </a:p>
      </dgm:t>
    </dgm:pt>
    <dgm:pt modelId="{245C2632-89F1-458F-9DA7-66A0BE699DAE}" type="parTrans" cxnId="{18DBDAEE-2DDF-4A03-A3BC-939F7DAB1E5B}">
      <dgm:prSet/>
      <dgm:spPr/>
      <dgm:t>
        <a:bodyPr/>
        <a:lstStyle/>
        <a:p>
          <a:endParaRPr lang="pt-BR"/>
        </a:p>
      </dgm:t>
    </dgm:pt>
    <dgm:pt modelId="{39B8188B-C464-4262-AD3C-DBCA7D080D84}" type="sibTrans" cxnId="{18DBDAEE-2DDF-4A03-A3BC-939F7DAB1E5B}">
      <dgm:prSet/>
      <dgm:spPr/>
      <dgm:t>
        <a:bodyPr/>
        <a:lstStyle/>
        <a:p>
          <a:endParaRPr lang="pt-BR"/>
        </a:p>
      </dgm:t>
    </dgm:pt>
    <dgm:pt modelId="{A93DAC00-22FC-4D04-BA17-AD21000021FA}">
      <dgm:prSet phldrT="[Texto]" custT="1"/>
      <dgm:spPr>
        <a:xfrm>
          <a:off x="3901526" y="114785"/>
          <a:ext cx="2113195" cy="140879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pt-BR" sz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PGMP - Plano de Gerenciamento de Materiais Perigosos da </a:t>
          </a:r>
          <a:r>
            <a:rPr lang="pt-BR" sz="1200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ENSP </a:t>
          </a:r>
          <a:r>
            <a:rPr lang="pt-BR" sz="1200" u="sng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(2015)</a:t>
          </a:r>
          <a:endParaRPr lang="pt-BR" sz="1200" u="sng" dirty="0">
            <a:solidFill>
              <a:srgbClr val="002060"/>
            </a:solidFill>
            <a:latin typeface="Calibri" panose="020F0502020204030204"/>
            <a:ea typeface="+mn-ea"/>
            <a:cs typeface="+mn-cs"/>
          </a:endParaRPr>
        </a:p>
      </dgm:t>
    </dgm:pt>
    <dgm:pt modelId="{6DCBD586-F13D-410E-91C0-7C2FD353D0D1}" type="parTrans" cxnId="{C6168847-10D6-4924-B4D1-DFC19026976E}">
      <dgm:prSet/>
      <dgm:spPr/>
      <dgm:t>
        <a:bodyPr/>
        <a:lstStyle/>
        <a:p>
          <a:endParaRPr lang="pt-BR"/>
        </a:p>
      </dgm:t>
    </dgm:pt>
    <dgm:pt modelId="{FB4A0BCE-FF13-42EB-9231-840255D63A7D}" type="sibTrans" cxnId="{C6168847-10D6-4924-B4D1-DFC19026976E}">
      <dgm:prSet/>
      <dgm:spPr/>
      <dgm:t>
        <a:bodyPr/>
        <a:lstStyle/>
        <a:p>
          <a:endParaRPr lang="pt-BR"/>
        </a:p>
      </dgm:t>
    </dgm:pt>
    <dgm:pt modelId="{8123BAEA-6C32-420A-A3BB-DF24CD52F869}">
      <dgm:prSet phldrT="[Texto]" custT="1"/>
      <dgm:spPr>
        <a:xfrm>
          <a:off x="4366980" y="1851885"/>
          <a:ext cx="2113195" cy="1408797"/>
        </a:xfrm>
        <a:noFill/>
        <a:ln>
          <a:noFill/>
        </a:ln>
        <a:effectLst/>
      </dgm:spPr>
      <dgm:t>
        <a:bodyPr/>
        <a:lstStyle/>
        <a:p>
          <a:r>
            <a:rPr lang="pt-BR" sz="1200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Acompanhamento de atendimento aos requisitos do POP 01</a:t>
          </a:r>
          <a:endParaRPr lang="pt-BR" sz="1200" dirty="0">
            <a:solidFill>
              <a:srgbClr val="002060"/>
            </a:solidFill>
            <a:latin typeface="Calibri" panose="020F0502020204030204"/>
            <a:ea typeface="+mn-ea"/>
            <a:cs typeface="+mn-cs"/>
          </a:endParaRPr>
        </a:p>
      </dgm:t>
    </dgm:pt>
    <dgm:pt modelId="{31284BD5-CE34-4EBF-8F47-3E32EC43DD75}" type="parTrans" cxnId="{CC2C9D4C-5824-4279-AE07-42C116FB9015}">
      <dgm:prSet/>
      <dgm:spPr/>
      <dgm:t>
        <a:bodyPr/>
        <a:lstStyle/>
        <a:p>
          <a:endParaRPr lang="pt-BR"/>
        </a:p>
      </dgm:t>
    </dgm:pt>
    <dgm:pt modelId="{EC308B51-C8A3-4E45-B500-C3DBA895C5D6}" type="sibTrans" cxnId="{CC2C9D4C-5824-4279-AE07-42C116FB9015}">
      <dgm:prSet/>
      <dgm:spPr/>
      <dgm:t>
        <a:bodyPr/>
        <a:lstStyle/>
        <a:p>
          <a:endParaRPr lang="pt-BR"/>
        </a:p>
      </dgm:t>
    </dgm:pt>
    <dgm:pt modelId="{02153F45-1928-4846-BBAA-A6BDBFE3E5CE}" type="pres">
      <dgm:prSet presAssocID="{3D8A01BE-6E1A-44A4-98AC-9B9779D17E31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CDEDBA2-4050-4726-AC56-CFBE103DCD0C}" type="pres">
      <dgm:prSet presAssocID="{3D8A01BE-6E1A-44A4-98AC-9B9779D17E31}" presName="cycle" presStyleCnt="0"/>
      <dgm:spPr/>
    </dgm:pt>
    <dgm:pt modelId="{C36DA065-2B8B-4440-83A3-276014429687}" type="pres">
      <dgm:prSet presAssocID="{3D8A01BE-6E1A-44A4-98AC-9B9779D17E31}" presName="centerShape" presStyleCnt="0"/>
      <dgm:spPr/>
    </dgm:pt>
    <dgm:pt modelId="{B4C42DC4-0091-4ECA-8A9C-6C42DB2DAFE6}" type="pres">
      <dgm:prSet presAssocID="{3D8A01BE-6E1A-44A4-98AC-9B9779D17E31}" presName="connSite" presStyleLbl="node1" presStyleIdx="0" presStyleCnt="4"/>
      <dgm:spPr/>
    </dgm:pt>
    <dgm:pt modelId="{D6D91C91-8108-4C43-9E6C-39548FE7C504}" type="pres">
      <dgm:prSet presAssocID="{3D8A01BE-6E1A-44A4-98AC-9B9779D17E31}" presName="visible" presStyleLbl="node1" presStyleIdx="0" presStyleCnt="4" custLinFactNeighborX="15466" custLinFactNeighborY="1802"/>
      <dgm:spPr>
        <a:xfrm>
          <a:off x="543" y="1382286"/>
          <a:ext cx="2347995" cy="234799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pt-BR"/>
        </a:p>
      </dgm:t>
    </dgm:pt>
    <dgm:pt modelId="{97399958-AE6C-4B2D-AE11-5911658E3065}" type="pres">
      <dgm:prSet presAssocID="{EACE8919-FAF3-470D-A699-87FD8C6F94C2}" presName="Name25" presStyleLbl="parChTrans1D1" presStyleIdx="0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757559" y="32607"/>
              </a:lnTo>
            </a:path>
          </a:pathLst>
        </a:custGeom>
      </dgm:spPr>
      <dgm:t>
        <a:bodyPr/>
        <a:lstStyle/>
        <a:p>
          <a:endParaRPr lang="pt-BR"/>
        </a:p>
      </dgm:t>
    </dgm:pt>
    <dgm:pt modelId="{6B2993C5-5C62-470D-BF5F-FF2AD3446ACF}" type="pres">
      <dgm:prSet presAssocID="{5B936E99-C2BF-4D7E-B1EB-319F96139EC4}" presName="node" presStyleCnt="0"/>
      <dgm:spPr/>
    </dgm:pt>
    <dgm:pt modelId="{A442AAB4-5934-4B40-8928-D0EDA7542B1E}" type="pres">
      <dgm:prSet presAssocID="{5B936E99-C2BF-4D7E-B1EB-319F96139EC4}" presName="parentNode" presStyleLbl="node1" presStyleIdx="1" presStyleCnt="4" custLinFactNeighborX="-4121" custLinFactNeighborY="-10303">
        <dgm:presLayoutVars>
          <dgm:chMax val="1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pt-BR"/>
        </a:p>
      </dgm:t>
    </dgm:pt>
    <dgm:pt modelId="{D2CB45C3-C6AD-401C-8B3D-FDF2803001E6}" type="pres">
      <dgm:prSet presAssocID="{5B936E99-C2BF-4D7E-B1EB-319F96139EC4}" presName="childNode" presStyleLbl="revTx" presStyleIdx="0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975532C7-615D-4763-BA25-45E28CBE7C7D}" type="pres">
      <dgm:prSet presAssocID="{39E652CF-F97C-4B8F-B614-2DF801F9DFCE}" presName="Name25" presStyleLbl="parChTrans1D1" presStyleIdx="1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842503" y="32607"/>
              </a:lnTo>
            </a:path>
          </a:pathLst>
        </a:custGeom>
      </dgm:spPr>
      <dgm:t>
        <a:bodyPr/>
        <a:lstStyle/>
        <a:p>
          <a:endParaRPr lang="pt-BR"/>
        </a:p>
      </dgm:t>
    </dgm:pt>
    <dgm:pt modelId="{65F0C3DB-1086-4AE4-ABF1-E27322F177BA}" type="pres">
      <dgm:prSet presAssocID="{8882D614-9089-44B9-9DD7-4A815AB3F82F}" presName="node" presStyleCnt="0"/>
      <dgm:spPr/>
    </dgm:pt>
    <dgm:pt modelId="{50B80FFB-4EC1-4A5C-B61C-7473493C41EB}" type="pres">
      <dgm:prSet presAssocID="{8882D614-9089-44B9-9DD7-4A815AB3F82F}" presName="parentNode" presStyleLbl="node1" presStyleIdx="2" presStyleCnt="4">
        <dgm:presLayoutVars>
          <dgm:chMax val="1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pt-BR"/>
        </a:p>
      </dgm:t>
    </dgm:pt>
    <dgm:pt modelId="{B626FC0B-1071-49E3-921A-15FD2D0FD4A7}" type="pres">
      <dgm:prSet presAssocID="{8882D614-9089-44B9-9DD7-4A815AB3F82F}" presName="childNode" presStyleLbl="revTx" presStyleIdx="1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91B9F1FD-59FB-450A-A7C3-3D81AFC6B522}" type="pres">
      <dgm:prSet presAssocID="{51ED94C6-32B1-4577-83B6-D18234B6586D}" presName="Name25" presStyleLbl="parChTrans1D1" presStyleIdx="2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757559" y="32607"/>
              </a:lnTo>
            </a:path>
          </a:pathLst>
        </a:custGeom>
      </dgm:spPr>
      <dgm:t>
        <a:bodyPr/>
        <a:lstStyle/>
        <a:p>
          <a:endParaRPr lang="pt-BR"/>
        </a:p>
      </dgm:t>
    </dgm:pt>
    <dgm:pt modelId="{2060A89E-091A-4E33-80BB-2F1CCFD338E5}" type="pres">
      <dgm:prSet presAssocID="{4CB2364F-0350-4FCA-BDF0-730D180E8AFF}" presName="node" presStyleCnt="0"/>
      <dgm:spPr/>
    </dgm:pt>
    <dgm:pt modelId="{66F58EBC-EF5C-4C7C-ACF4-5E7ADAFF921A}" type="pres">
      <dgm:prSet presAssocID="{4CB2364F-0350-4FCA-BDF0-730D180E8AFF}" presName="parentNode" presStyleLbl="node1" presStyleIdx="3" presStyleCnt="4">
        <dgm:presLayoutVars>
          <dgm:chMax val="1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pt-BR"/>
        </a:p>
      </dgm:t>
    </dgm:pt>
    <dgm:pt modelId="{A8A56F3D-1CE7-41F0-98D1-BB6EE0710940}" type="pres">
      <dgm:prSet presAssocID="{4CB2364F-0350-4FCA-BDF0-730D180E8AFF}" presName="childNode" presStyleLbl="revTx" presStyleIdx="2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</dgm:ptLst>
  <dgm:cxnLst>
    <dgm:cxn modelId="{7C2D090D-5A1D-46F7-9164-3B27AF191EE8}" type="presOf" srcId="{4CB2364F-0350-4FCA-BDF0-730D180E8AFF}" destId="{66F58EBC-EF5C-4C7C-ACF4-5E7ADAFF921A}" srcOrd="0" destOrd="0" presId="urn:microsoft.com/office/officeart/2005/8/layout/radial2"/>
    <dgm:cxn modelId="{9786E288-2B2E-4BE6-BC62-89D67542DFD4}" type="presOf" srcId="{3D8A01BE-6E1A-44A4-98AC-9B9779D17E31}" destId="{02153F45-1928-4846-BBAA-A6BDBFE3E5CE}" srcOrd="0" destOrd="0" presId="urn:microsoft.com/office/officeart/2005/8/layout/radial2"/>
    <dgm:cxn modelId="{39829412-99F2-4CA2-9839-48D9D2CDE120}" type="presOf" srcId="{E0524663-B209-4184-9CD6-7ABFCDAABDDB}" destId="{A8A56F3D-1CE7-41F0-98D1-BB6EE0710940}" srcOrd="0" destOrd="1" presId="urn:microsoft.com/office/officeart/2005/8/layout/radial2"/>
    <dgm:cxn modelId="{7B992A49-6428-4595-A153-70A6DB14E7D6}" srcId="{3D8A01BE-6E1A-44A4-98AC-9B9779D17E31}" destId="{8882D614-9089-44B9-9DD7-4A815AB3F82F}" srcOrd="1" destOrd="0" parTransId="{39E652CF-F97C-4B8F-B614-2DF801F9DFCE}" sibTransId="{A60C0A49-03DF-4D75-B2B2-05DF5EA3DE8F}"/>
    <dgm:cxn modelId="{578175CB-98B3-4B01-93D9-C227071344D2}" srcId="{8882D614-9089-44B9-9DD7-4A815AB3F82F}" destId="{B9312631-8D3F-47BA-9E2F-4926C26F43E1}" srcOrd="3" destOrd="0" parTransId="{F11D8C1E-EE27-4733-AFD1-1E719296618F}" sibTransId="{2D622D0F-452B-4068-B56F-24CA8B8925A1}"/>
    <dgm:cxn modelId="{6014D252-1506-4099-8BF5-0557253408F8}" type="presOf" srcId="{8123BAEA-6C32-420A-A3BB-DF24CD52F869}" destId="{B626FC0B-1071-49E3-921A-15FD2D0FD4A7}" srcOrd="0" destOrd="1" presId="urn:microsoft.com/office/officeart/2005/8/layout/radial2"/>
    <dgm:cxn modelId="{AD6D9DEF-3591-4A20-A971-BBCC98CA6272}" type="presOf" srcId="{E83362BC-D131-47F3-A218-D0BADAADDAF8}" destId="{B626FC0B-1071-49E3-921A-15FD2D0FD4A7}" srcOrd="0" destOrd="0" presId="urn:microsoft.com/office/officeart/2005/8/layout/radial2"/>
    <dgm:cxn modelId="{0A748B4B-8AAC-47A5-A309-C3E2985C1E19}" type="presOf" srcId="{39E652CF-F97C-4B8F-B614-2DF801F9DFCE}" destId="{975532C7-615D-4763-BA25-45E28CBE7C7D}" srcOrd="0" destOrd="0" presId="urn:microsoft.com/office/officeart/2005/8/layout/radial2"/>
    <dgm:cxn modelId="{A62B5FEF-322F-40AB-AF37-930E1C44225B}" type="presOf" srcId="{70F682CC-FF69-4240-973C-2CCF26030499}" destId="{B626FC0B-1071-49E3-921A-15FD2D0FD4A7}" srcOrd="0" destOrd="2" presId="urn:microsoft.com/office/officeart/2005/8/layout/radial2"/>
    <dgm:cxn modelId="{0215584D-E16E-4D5A-8854-A835622316B6}" srcId="{8882D614-9089-44B9-9DD7-4A815AB3F82F}" destId="{E83362BC-D131-47F3-A218-D0BADAADDAF8}" srcOrd="0" destOrd="0" parTransId="{F21ACD23-A723-49A2-9AD3-9A446B5AEF7A}" sibTransId="{98C85400-7A45-4F24-B1BC-F4BB63C47942}"/>
    <dgm:cxn modelId="{18DBDAEE-2DDF-4A03-A3BC-939F7DAB1E5B}" srcId="{4CB2364F-0350-4FCA-BDF0-730D180E8AFF}" destId="{E0524663-B209-4184-9CD6-7ABFCDAABDDB}" srcOrd="1" destOrd="0" parTransId="{245C2632-89F1-458F-9DA7-66A0BE699DAE}" sibTransId="{39B8188B-C464-4262-AD3C-DBCA7D080D84}"/>
    <dgm:cxn modelId="{641B3F3A-9A7D-42B8-AD62-046C6717D95E}" srcId="{4CB2364F-0350-4FCA-BDF0-730D180E8AFF}" destId="{5BFF225B-E9C6-48A3-BF52-9A0F2C61D15F}" srcOrd="0" destOrd="0" parTransId="{C5C797DF-E78C-48F8-A217-E2932D4343BE}" sibTransId="{A488A92C-EC93-43DA-BFAC-FEE7B55BF117}"/>
    <dgm:cxn modelId="{29D3E583-BBF2-49B0-BDA8-8B7D5AC33812}" type="presOf" srcId="{51ED94C6-32B1-4577-83B6-D18234B6586D}" destId="{91B9F1FD-59FB-450A-A7C3-3D81AFC6B522}" srcOrd="0" destOrd="0" presId="urn:microsoft.com/office/officeart/2005/8/layout/radial2"/>
    <dgm:cxn modelId="{3AFB465C-6049-4959-BE2E-88918ACC407E}" type="presOf" srcId="{8882D614-9089-44B9-9DD7-4A815AB3F82F}" destId="{50B80FFB-4EC1-4A5C-B61C-7473493C41EB}" srcOrd="0" destOrd="0" presId="urn:microsoft.com/office/officeart/2005/8/layout/radial2"/>
    <dgm:cxn modelId="{8F289710-5D0E-4C09-8267-B6404DD2D529}" srcId="{3D8A01BE-6E1A-44A4-98AC-9B9779D17E31}" destId="{5B936E99-C2BF-4D7E-B1EB-319F96139EC4}" srcOrd="0" destOrd="0" parTransId="{EACE8919-FAF3-470D-A699-87FD8C6F94C2}" sibTransId="{48A98F39-43DB-4C1B-9F80-FD741142DCF8}"/>
    <dgm:cxn modelId="{07778C0A-DC2A-470E-978A-1D324C87E0CB}" type="presOf" srcId="{5BFF225B-E9C6-48A3-BF52-9A0F2C61D15F}" destId="{A8A56F3D-1CE7-41F0-98D1-BB6EE0710940}" srcOrd="0" destOrd="0" presId="urn:microsoft.com/office/officeart/2005/8/layout/radial2"/>
    <dgm:cxn modelId="{C6168847-10D6-4924-B4D1-DFC19026976E}" srcId="{5B936E99-C2BF-4D7E-B1EB-319F96139EC4}" destId="{A93DAC00-22FC-4D04-BA17-AD21000021FA}" srcOrd="1" destOrd="0" parTransId="{6DCBD586-F13D-410E-91C0-7C2FD353D0D1}" sibTransId="{FB4A0BCE-FF13-42EB-9231-840255D63A7D}"/>
    <dgm:cxn modelId="{A29C9CEB-6E99-4D1D-BE32-F28B0178B84A}" type="presOf" srcId="{10BACB56-3AA3-47DE-B71C-E3E90C3FB77C}" destId="{D2CB45C3-C6AD-401C-8B3D-FDF2803001E6}" srcOrd="0" destOrd="0" presId="urn:microsoft.com/office/officeart/2005/8/layout/radial2"/>
    <dgm:cxn modelId="{CC2C9D4C-5824-4279-AE07-42C116FB9015}" srcId="{8882D614-9089-44B9-9DD7-4A815AB3F82F}" destId="{8123BAEA-6C32-420A-A3BB-DF24CD52F869}" srcOrd="1" destOrd="0" parTransId="{31284BD5-CE34-4EBF-8F47-3E32EC43DD75}" sibTransId="{EC308B51-C8A3-4E45-B500-C3DBA895C5D6}"/>
    <dgm:cxn modelId="{A72C71D2-2F31-4FED-A65C-0AE4A2FB623F}" srcId="{5B936E99-C2BF-4D7E-B1EB-319F96139EC4}" destId="{10BACB56-3AA3-47DE-B71C-E3E90C3FB77C}" srcOrd="0" destOrd="0" parTransId="{5B5759FD-3854-4782-AC80-E632C05F5093}" sibTransId="{01F7F66D-9D58-44F8-9567-F2C675BC259A}"/>
    <dgm:cxn modelId="{F40226CB-94FA-47D9-A254-D483A7127BD6}" type="presOf" srcId="{B9312631-8D3F-47BA-9E2F-4926C26F43E1}" destId="{B626FC0B-1071-49E3-921A-15FD2D0FD4A7}" srcOrd="0" destOrd="3" presId="urn:microsoft.com/office/officeart/2005/8/layout/radial2"/>
    <dgm:cxn modelId="{3BB1614D-1615-49D2-8A17-56307D7D5ADA}" type="presOf" srcId="{5B936E99-C2BF-4D7E-B1EB-319F96139EC4}" destId="{A442AAB4-5934-4B40-8928-D0EDA7542B1E}" srcOrd="0" destOrd="0" presId="urn:microsoft.com/office/officeart/2005/8/layout/radial2"/>
    <dgm:cxn modelId="{3484BDD8-CEF5-4FA6-AA83-BC6947F287AC}" type="presOf" srcId="{A93DAC00-22FC-4D04-BA17-AD21000021FA}" destId="{D2CB45C3-C6AD-401C-8B3D-FDF2803001E6}" srcOrd="0" destOrd="1" presId="urn:microsoft.com/office/officeart/2005/8/layout/radial2"/>
    <dgm:cxn modelId="{C6ACA0B2-87AE-4357-BC7C-B8681883FB04}" srcId="{3D8A01BE-6E1A-44A4-98AC-9B9779D17E31}" destId="{4CB2364F-0350-4FCA-BDF0-730D180E8AFF}" srcOrd="2" destOrd="0" parTransId="{51ED94C6-32B1-4577-83B6-D18234B6586D}" sibTransId="{94C5A263-5477-4FFC-AD6D-4E17131F5484}"/>
    <dgm:cxn modelId="{742355B6-E8C9-47AC-A37E-232200C73F30}" type="presOf" srcId="{EACE8919-FAF3-470D-A699-87FD8C6F94C2}" destId="{97399958-AE6C-4B2D-AE11-5911658E3065}" srcOrd="0" destOrd="0" presId="urn:microsoft.com/office/officeart/2005/8/layout/radial2"/>
    <dgm:cxn modelId="{0CD32868-9ECE-47D6-8899-C79722EC92CC}" srcId="{8882D614-9089-44B9-9DD7-4A815AB3F82F}" destId="{70F682CC-FF69-4240-973C-2CCF26030499}" srcOrd="2" destOrd="0" parTransId="{E41CE0BC-4147-4F6E-9E19-38CDF3F63159}" sibTransId="{00F12B20-7B97-4A64-B427-5A11B37402EB}"/>
    <dgm:cxn modelId="{BCF839E7-05E0-4E49-9ED7-580F134020B8}" type="presParOf" srcId="{02153F45-1928-4846-BBAA-A6BDBFE3E5CE}" destId="{CCDEDBA2-4050-4726-AC56-CFBE103DCD0C}" srcOrd="0" destOrd="0" presId="urn:microsoft.com/office/officeart/2005/8/layout/radial2"/>
    <dgm:cxn modelId="{AE529AA8-7C7B-4FAC-BC99-1D9E924FFBCB}" type="presParOf" srcId="{CCDEDBA2-4050-4726-AC56-CFBE103DCD0C}" destId="{C36DA065-2B8B-4440-83A3-276014429687}" srcOrd="0" destOrd="0" presId="urn:microsoft.com/office/officeart/2005/8/layout/radial2"/>
    <dgm:cxn modelId="{7E89330D-9713-4499-86CB-FD30A540A72E}" type="presParOf" srcId="{C36DA065-2B8B-4440-83A3-276014429687}" destId="{B4C42DC4-0091-4ECA-8A9C-6C42DB2DAFE6}" srcOrd="0" destOrd="0" presId="urn:microsoft.com/office/officeart/2005/8/layout/radial2"/>
    <dgm:cxn modelId="{C6AB85F0-A8AA-4E1D-8BED-89DD09744C7B}" type="presParOf" srcId="{C36DA065-2B8B-4440-83A3-276014429687}" destId="{D6D91C91-8108-4C43-9E6C-39548FE7C504}" srcOrd="1" destOrd="0" presId="urn:microsoft.com/office/officeart/2005/8/layout/radial2"/>
    <dgm:cxn modelId="{BAB79B31-ECC8-457E-BA53-2DF257B2D0EF}" type="presParOf" srcId="{CCDEDBA2-4050-4726-AC56-CFBE103DCD0C}" destId="{97399958-AE6C-4B2D-AE11-5911658E3065}" srcOrd="1" destOrd="0" presId="urn:microsoft.com/office/officeart/2005/8/layout/radial2"/>
    <dgm:cxn modelId="{1A40DE4E-96E2-41E0-87F1-5E358AF18231}" type="presParOf" srcId="{CCDEDBA2-4050-4726-AC56-CFBE103DCD0C}" destId="{6B2993C5-5C62-470D-BF5F-FF2AD3446ACF}" srcOrd="2" destOrd="0" presId="urn:microsoft.com/office/officeart/2005/8/layout/radial2"/>
    <dgm:cxn modelId="{494F1D3A-C001-4684-AF4D-51C4B4829F16}" type="presParOf" srcId="{6B2993C5-5C62-470D-BF5F-FF2AD3446ACF}" destId="{A442AAB4-5934-4B40-8928-D0EDA7542B1E}" srcOrd="0" destOrd="0" presId="urn:microsoft.com/office/officeart/2005/8/layout/radial2"/>
    <dgm:cxn modelId="{8634B846-7DC7-42B2-9DB7-C92760086357}" type="presParOf" srcId="{6B2993C5-5C62-470D-BF5F-FF2AD3446ACF}" destId="{D2CB45C3-C6AD-401C-8B3D-FDF2803001E6}" srcOrd="1" destOrd="0" presId="urn:microsoft.com/office/officeart/2005/8/layout/radial2"/>
    <dgm:cxn modelId="{8C0509DA-8267-4E30-AB75-A92F4104B325}" type="presParOf" srcId="{CCDEDBA2-4050-4726-AC56-CFBE103DCD0C}" destId="{975532C7-615D-4763-BA25-45E28CBE7C7D}" srcOrd="3" destOrd="0" presId="urn:microsoft.com/office/officeart/2005/8/layout/radial2"/>
    <dgm:cxn modelId="{8CB0D5A3-B3CD-4AF3-BEEC-C62858D7A88F}" type="presParOf" srcId="{CCDEDBA2-4050-4726-AC56-CFBE103DCD0C}" destId="{65F0C3DB-1086-4AE4-ABF1-E27322F177BA}" srcOrd="4" destOrd="0" presId="urn:microsoft.com/office/officeart/2005/8/layout/radial2"/>
    <dgm:cxn modelId="{3404E40B-354D-4901-B0C6-95BA45401BE0}" type="presParOf" srcId="{65F0C3DB-1086-4AE4-ABF1-E27322F177BA}" destId="{50B80FFB-4EC1-4A5C-B61C-7473493C41EB}" srcOrd="0" destOrd="0" presId="urn:microsoft.com/office/officeart/2005/8/layout/radial2"/>
    <dgm:cxn modelId="{1A74E333-BFB4-4235-8E41-A655DE80587A}" type="presParOf" srcId="{65F0C3DB-1086-4AE4-ABF1-E27322F177BA}" destId="{B626FC0B-1071-49E3-921A-15FD2D0FD4A7}" srcOrd="1" destOrd="0" presId="urn:microsoft.com/office/officeart/2005/8/layout/radial2"/>
    <dgm:cxn modelId="{39B7FDF6-DD03-4B56-93DB-0AB78D863789}" type="presParOf" srcId="{CCDEDBA2-4050-4726-AC56-CFBE103DCD0C}" destId="{91B9F1FD-59FB-450A-A7C3-3D81AFC6B522}" srcOrd="5" destOrd="0" presId="urn:microsoft.com/office/officeart/2005/8/layout/radial2"/>
    <dgm:cxn modelId="{309E7F41-1729-4008-8C4A-8B1E81817647}" type="presParOf" srcId="{CCDEDBA2-4050-4726-AC56-CFBE103DCD0C}" destId="{2060A89E-091A-4E33-80BB-2F1CCFD338E5}" srcOrd="6" destOrd="0" presId="urn:microsoft.com/office/officeart/2005/8/layout/radial2"/>
    <dgm:cxn modelId="{F2B20ADD-0A4F-4018-B860-A418E70E0829}" type="presParOf" srcId="{2060A89E-091A-4E33-80BB-2F1CCFD338E5}" destId="{66F58EBC-EF5C-4C7C-ACF4-5E7ADAFF921A}" srcOrd="0" destOrd="0" presId="urn:microsoft.com/office/officeart/2005/8/layout/radial2"/>
    <dgm:cxn modelId="{B1D0C364-C058-4E5D-8BEA-86F073775A40}" type="presParOf" srcId="{2060A89E-091A-4E33-80BB-2F1CCFD338E5}" destId="{A8A56F3D-1CE7-41F0-98D1-BB6EE0710940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0.243</cdr:x>
      <cdr:y>0.69863</cdr:y>
    </cdr:from>
    <cdr:to>
      <cdr:x>0.42702</cdr:x>
      <cdr:y>1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207447" y="300297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BC2C-6B4A-4C9E-9C3A-05AB158476B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27/03/2017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C939-E7E0-4331-8C83-7F69EB16A7F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5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BC2C-6B4A-4C9E-9C3A-05AB158476B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27/03/2017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C939-E7E0-4331-8C83-7F69EB16A7F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725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BC2C-6B4A-4C9E-9C3A-05AB158476B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27/03/2017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C939-E7E0-4331-8C83-7F69EB16A7F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03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EB8F-1FEB-4A5D-9E87-A7C01E42A68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27/03/2017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354C-A3A5-4814-9115-41E8C948B30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72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EB8F-1FEB-4A5D-9E87-A7C01E42A68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27/03/2017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354C-A3A5-4814-9115-41E8C948B30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451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EB8F-1FEB-4A5D-9E87-A7C01E42A68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27/03/2017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354C-A3A5-4814-9115-41E8C948B30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760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EB8F-1FEB-4A5D-9E87-A7C01E42A68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27/03/2017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354C-A3A5-4814-9115-41E8C948B30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794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EB8F-1FEB-4A5D-9E87-A7C01E42A68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27/03/2017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354C-A3A5-4814-9115-41E8C948B30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880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EB8F-1FEB-4A5D-9E87-A7C01E42A68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27/03/2017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354C-A3A5-4814-9115-41E8C948B30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2630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EB8F-1FEB-4A5D-9E87-A7C01E42A68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27/03/2017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354C-A3A5-4814-9115-41E8C948B30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78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EB8F-1FEB-4A5D-9E87-A7C01E42A68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27/03/2017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354C-A3A5-4814-9115-41E8C948B30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898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BC2C-6B4A-4C9E-9C3A-05AB158476B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27/03/2017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C939-E7E0-4331-8C83-7F69EB16A7F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40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EB8F-1FEB-4A5D-9E87-A7C01E42A68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27/03/2017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354C-A3A5-4814-9115-41E8C948B30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2381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EB8F-1FEB-4A5D-9E87-A7C01E42A68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27/03/2017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354C-A3A5-4814-9115-41E8C948B30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8379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EB8F-1FEB-4A5D-9E87-A7C01E42A68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27/03/2017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354C-A3A5-4814-9115-41E8C948B30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249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BC2C-6B4A-4C9E-9C3A-05AB158476B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27/03/2017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C939-E7E0-4331-8C83-7F69EB16A7F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388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BC2C-6B4A-4C9E-9C3A-05AB158476B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27/03/2017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C939-E7E0-4331-8C83-7F69EB16A7F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04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BC2C-6B4A-4C9E-9C3A-05AB158476B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27/03/2017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C939-E7E0-4331-8C83-7F69EB16A7F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17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BC2C-6B4A-4C9E-9C3A-05AB158476B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27/03/2017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C939-E7E0-4331-8C83-7F69EB16A7F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19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BC2C-6B4A-4C9E-9C3A-05AB158476B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27/03/2017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C939-E7E0-4331-8C83-7F69EB16A7F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661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BC2C-6B4A-4C9E-9C3A-05AB158476B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27/03/2017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C939-E7E0-4331-8C83-7F69EB16A7F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99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BC2C-6B4A-4C9E-9C3A-05AB158476B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27/03/2017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C939-E7E0-4331-8C83-7F69EB16A7F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081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DBC2C-6B4A-4C9E-9C3A-05AB158476B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27/03/2017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8C939-E7E0-4331-8C83-7F69EB16A7F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025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8EB8F-1FEB-4A5D-9E87-A7C01E42A68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27/03/2017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8354C-A3A5-4814-9115-41E8C948B30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658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10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1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753" y="-95002"/>
            <a:ext cx="4098254" cy="42988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725637" y="1636663"/>
            <a:ext cx="7924800" cy="2806007"/>
          </a:xfrm>
        </p:spPr>
        <p:txBody>
          <a:bodyPr>
            <a:noAutofit/>
          </a:bodyPr>
          <a:lstStyle/>
          <a:p>
            <a:r>
              <a:rPr lang="pt-BR" sz="6600" b="1" dirty="0" smtClean="0">
                <a:solidFill>
                  <a:schemeClr val="bg1"/>
                </a:solidFill>
              </a:rPr>
              <a:t>Serviço de Gestão da Sustentabilidade</a:t>
            </a:r>
            <a:endParaRPr lang="pt-BR" sz="6600" b="1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831781" y="6161314"/>
            <a:ext cx="1990106" cy="468086"/>
          </a:xfrm>
        </p:spPr>
        <p:txBody>
          <a:bodyPr>
            <a:noAutofit/>
          </a:bodyPr>
          <a:lstStyle/>
          <a:p>
            <a:pPr algn="l"/>
            <a:r>
              <a:rPr lang="pt-BR" sz="2800" b="1" dirty="0" smtClean="0">
                <a:solidFill>
                  <a:schemeClr val="bg1"/>
                </a:solidFill>
              </a:rPr>
              <a:t>27/03/2017</a:t>
            </a:r>
            <a:endParaRPr lang="pt-B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35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5485915" y="5131074"/>
            <a:ext cx="6709830" cy="1323439"/>
            <a:chOff x="5485915" y="5131074"/>
            <a:chExt cx="6709830" cy="1323439"/>
          </a:xfrm>
        </p:grpSpPr>
        <p:sp>
          <p:nvSpPr>
            <p:cNvPr id="8" name="Retângulo 7"/>
            <p:cNvSpPr/>
            <p:nvPr/>
          </p:nvSpPr>
          <p:spPr>
            <a:xfrm>
              <a:off x="5485915" y="5380073"/>
              <a:ext cx="2937849" cy="64858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Seta para baixo 8"/>
            <p:cNvSpPr/>
            <p:nvPr/>
          </p:nvSpPr>
          <p:spPr>
            <a:xfrm rot="16200000">
              <a:off x="8541329" y="5458965"/>
              <a:ext cx="436418" cy="488373"/>
            </a:xfrm>
            <a:prstGeom prst="down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9003724" y="5131074"/>
              <a:ext cx="319202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pt-BR" sz="1600" dirty="0">
                  <a:solidFill>
                    <a:srgbClr val="002060"/>
                  </a:solidFill>
                </a:rPr>
                <a:t>Padronização de especificações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pt-BR" sz="1600" dirty="0">
                  <a:solidFill>
                    <a:srgbClr val="002060"/>
                  </a:solidFill>
                </a:rPr>
                <a:t>Melhoria nos processos de compra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pt-BR" sz="1600" dirty="0">
                  <a:solidFill>
                    <a:srgbClr val="002060"/>
                  </a:solidFill>
                </a:rPr>
                <a:t>Economia de recursos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endParaRPr lang="pt-BR" sz="16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5254538" y="1262273"/>
            <a:ext cx="6395363" cy="3868801"/>
            <a:chOff x="5254538" y="1262273"/>
            <a:chExt cx="6395363" cy="3868801"/>
          </a:xfrm>
        </p:grpSpPr>
        <p:sp>
          <p:nvSpPr>
            <p:cNvPr id="2" name="Retângulo 1"/>
            <p:cNvSpPr/>
            <p:nvPr/>
          </p:nvSpPr>
          <p:spPr>
            <a:xfrm>
              <a:off x="5254538" y="1262273"/>
              <a:ext cx="3169227" cy="386880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" name="Seta para baixo 2"/>
            <p:cNvSpPr/>
            <p:nvPr/>
          </p:nvSpPr>
          <p:spPr>
            <a:xfrm rot="16200000">
              <a:off x="8547489" y="2951880"/>
              <a:ext cx="436418" cy="488373"/>
            </a:xfrm>
            <a:prstGeom prst="down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9003724" y="2619522"/>
              <a:ext cx="2646177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pt-BR" sz="1600" dirty="0" smtClean="0">
                  <a:solidFill>
                    <a:srgbClr val="002060"/>
                  </a:solidFill>
                </a:rPr>
                <a:t>Atendimento de critérios de segurança ambiental e do trabalhador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endParaRPr lang="pt-BR" sz="1600" dirty="0">
                <a:solidFill>
                  <a:srgbClr val="002060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pt-BR" sz="1600" dirty="0" smtClean="0">
                  <a:solidFill>
                    <a:srgbClr val="002060"/>
                  </a:solidFill>
                </a:rPr>
                <a:t>Certificação ambulatorial e laboratorial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endParaRPr lang="pt-BR" sz="1600" dirty="0">
                <a:solidFill>
                  <a:srgbClr val="002060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endParaRPr lang="pt-BR" sz="1600" dirty="0">
                <a:solidFill>
                  <a:srgbClr val="002060"/>
                </a:solidFill>
              </a:endParaRPr>
            </a:p>
          </p:txBody>
        </p:sp>
      </p:grpSp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1999" cy="90719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prstClr val="white"/>
                </a:solidFill>
              </a:rPr>
              <a:t>    GERENCIAMENTO DE PRODUTOS QUÍMICOS</a:t>
            </a:r>
            <a:endParaRPr lang="pt-BR" b="1" dirty="0">
              <a:solidFill>
                <a:prstClr val="white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47" y="-57765"/>
            <a:ext cx="1050308" cy="1101722"/>
          </a:xfrm>
          <a:prstGeom prst="rect">
            <a:avLst/>
          </a:prstGeom>
          <a:noFill/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714899201"/>
              </p:ext>
            </p:extLst>
          </p:nvPr>
        </p:nvGraphicFramePr>
        <p:xfrm>
          <a:off x="1826939" y="1358491"/>
          <a:ext cx="648072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0308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" y="0"/>
            <a:ext cx="12191999" cy="90719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prstClr val="white"/>
                </a:solidFill>
              </a:rPr>
              <a:t>     GERENCIAMETO </a:t>
            </a:r>
            <a:r>
              <a:rPr lang="pt-BR" b="1" dirty="0">
                <a:solidFill>
                  <a:prstClr val="white"/>
                </a:solidFill>
              </a:rPr>
              <a:t>DE PRODUTOS QUÍMICOS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47" y="-57765"/>
            <a:ext cx="1050308" cy="1101722"/>
          </a:xfrm>
          <a:prstGeom prst="rect">
            <a:avLst/>
          </a:prstGeom>
          <a:noFill/>
        </p:spPr>
      </p:pic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5251688"/>
              </p:ext>
            </p:extLst>
          </p:nvPr>
        </p:nvGraphicFramePr>
        <p:xfrm>
          <a:off x="6436807" y="2777290"/>
          <a:ext cx="4727368" cy="2815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1156632"/>
              </p:ext>
            </p:extLst>
          </p:nvPr>
        </p:nvGraphicFramePr>
        <p:xfrm>
          <a:off x="759705" y="2810325"/>
          <a:ext cx="4624236" cy="2944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6534778" y="5970163"/>
            <a:ext cx="42659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b="1" dirty="0" smtClean="0">
                <a:solidFill>
                  <a:srgbClr val="C00000"/>
                </a:solidFill>
              </a:rPr>
              <a:t>Observação: A realização de visitas por demanda foi iniciada em 2014.</a:t>
            </a:r>
            <a:endParaRPr lang="pt-BR" sz="1100" b="1" dirty="0">
              <a:solidFill>
                <a:srgbClr val="C00000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915601" y="5754719"/>
            <a:ext cx="20697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 smtClean="0">
                <a:solidFill>
                  <a:srgbClr val="002060"/>
                </a:solidFill>
              </a:rPr>
              <a:t>Fonte: Serviço de Gestão da Sustentabilidade</a:t>
            </a:r>
            <a:endParaRPr lang="pt-BR" sz="800" dirty="0">
              <a:solidFill>
                <a:srgbClr val="002060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597936" y="5646997"/>
            <a:ext cx="20697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 smtClean="0">
                <a:solidFill>
                  <a:srgbClr val="002060"/>
                </a:solidFill>
              </a:rPr>
              <a:t>Fonte: Serviço de Gestão da Sustentabilidade</a:t>
            </a:r>
            <a:endParaRPr lang="pt-BR" sz="800" dirty="0">
              <a:solidFill>
                <a:srgbClr val="002060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463143" y="1426029"/>
            <a:ext cx="2142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</a:rPr>
              <a:t>Visitas Técnicas</a:t>
            </a:r>
          </a:p>
        </p:txBody>
      </p:sp>
    </p:spTree>
    <p:extLst>
      <p:ext uri="{BB962C8B-B14F-4D97-AF65-F5344CB8AC3E}">
        <p14:creationId xmlns:p14="http://schemas.microsoft.com/office/powerpoint/2010/main" val="301913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1999" cy="90719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prstClr val="white"/>
                </a:solidFill>
              </a:rPr>
              <a:t>    GERENCIAMENTO INTERNO DE RESÍDUOS</a:t>
            </a:r>
            <a:endParaRPr lang="pt-BR" b="1" dirty="0">
              <a:solidFill>
                <a:prstClr val="white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47" y="-57765"/>
            <a:ext cx="1050308" cy="1101722"/>
          </a:xfrm>
          <a:prstGeom prst="rect">
            <a:avLst/>
          </a:prstGeom>
          <a:noFill/>
        </p:spPr>
      </p:pic>
      <p:grpSp>
        <p:nvGrpSpPr>
          <p:cNvPr id="6" name="Grupo 5"/>
          <p:cNvGrpSpPr/>
          <p:nvPr/>
        </p:nvGrpSpPr>
        <p:grpSpPr>
          <a:xfrm>
            <a:off x="2648313" y="1775412"/>
            <a:ext cx="4823883" cy="4519613"/>
            <a:chOff x="2648313" y="1775412"/>
            <a:chExt cx="4823883" cy="4519613"/>
          </a:xfrm>
        </p:grpSpPr>
        <p:sp>
          <p:nvSpPr>
            <p:cNvPr id="15" name="CaixaDeTexto 14"/>
            <p:cNvSpPr txBox="1"/>
            <p:nvPr/>
          </p:nvSpPr>
          <p:spPr bwMode="auto">
            <a:xfrm>
              <a:off x="2648313" y="1775412"/>
              <a:ext cx="3465425" cy="369425"/>
            </a:xfrm>
            <a:prstGeom prst="rect">
              <a:avLst/>
            </a:prstGeom>
            <a:gradFill rotWithShape="1">
              <a:gsLst>
                <a:gs pos="0">
                  <a:srgbClr val="37A76F">
                    <a:shade val="85000"/>
                    <a:satMod val="130000"/>
                  </a:srgbClr>
                </a:gs>
                <a:gs pos="34000">
                  <a:srgbClr val="37A76F">
                    <a:shade val="87000"/>
                    <a:satMod val="125000"/>
                  </a:srgbClr>
                </a:gs>
                <a:gs pos="70000">
                  <a:srgbClr val="37A76F">
                    <a:tint val="100000"/>
                    <a:shade val="90000"/>
                    <a:satMod val="130000"/>
                  </a:srgbClr>
                </a:gs>
                <a:gs pos="100000">
                  <a:srgbClr val="37A76F">
                    <a:tint val="100000"/>
                    <a:shade val="100000"/>
                    <a:satMod val="110000"/>
                  </a:srgb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Segregação</a:t>
              </a:r>
            </a:p>
          </p:txBody>
        </p:sp>
        <p:sp>
          <p:nvSpPr>
            <p:cNvPr id="16" name="CaixaDeTexto 15"/>
            <p:cNvSpPr txBox="1"/>
            <p:nvPr/>
          </p:nvSpPr>
          <p:spPr bwMode="auto">
            <a:xfrm>
              <a:off x="2926797" y="2301942"/>
              <a:ext cx="3465425" cy="369425"/>
            </a:xfrm>
            <a:prstGeom prst="rect">
              <a:avLst/>
            </a:prstGeom>
            <a:gradFill rotWithShape="1">
              <a:gsLst>
                <a:gs pos="0">
                  <a:srgbClr val="37A76F">
                    <a:shade val="85000"/>
                    <a:satMod val="130000"/>
                  </a:srgbClr>
                </a:gs>
                <a:gs pos="34000">
                  <a:srgbClr val="37A76F">
                    <a:shade val="87000"/>
                    <a:satMod val="125000"/>
                  </a:srgbClr>
                </a:gs>
                <a:gs pos="70000">
                  <a:srgbClr val="37A76F">
                    <a:tint val="100000"/>
                    <a:shade val="90000"/>
                    <a:satMod val="130000"/>
                  </a:srgbClr>
                </a:gs>
                <a:gs pos="100000">
                  <a:srgbClr val="37A76F">
                    <a:tint val="100000"/>
                    <a:shade val="100000"/>
                    <a:satMod val="110000"/>
                  </a:srgb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Acondicionamento</a:t>
              </a:r>
            </a:p>
          </p:txBody>
        </p:sp>
        <p:sp>
          <p:nvSpPr>
            <p:cNvPr id="17" name="CaixaDeTexto 16"/>
            <p:cNvSpPr txBox="1"/>
            <p:nvPr/>
          </p:nvSpPr>
          <p:spPr bwMode="auto">
            <a:xfrm>
              <a:off x="3062955" y="2796831"/>
              <a:ext cx="3473264" cy="369425"/>
            </a:xfrm>
            <a:prstGeom prst="rect">
              <a:avLst/>
            </a:prstGeom>
            <a:gradFill rotWithShape="1">
              <a:gsLst>
                <a:gs pos="0">
                  <a:srgbClr val="37A76F">
                    <a:shade val="85000"/>
                    <a:satMod val="130000"/>
                  </a:srgbClr>
                </a:gs>
                <a:gs pos="34000">
                  <a:srgbClr val="37A76F">
                    <a:shade val="87000"/>
                    <a:satMod val="125000"/>
                  </a:srgbClr>
                </a:gs>
                <a:gs pos="70000">
                  <a:srgbClr val="37A76F">
                    <a:tint val="100000"/>
                    <a:shade val="90000"/>
                    <a:satMod val="130000"/>
                  </a:srgbClr>
                </a:gs>
                <a:gs pos="100000">
                  <a:srgbClr val="37A76F">
                    <a:tint val="100000"/>
                    <a:shade val="100000"/>
                    <a:satMod val="110000"/>
                  </a:srgb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Identificação</a:t>
              </a:r>
            </a:p>
          </p:txBody>
        </p:sp>
        <p:sp>
          <p:nvSpPr>
            <p:cNvPr id="18" name="CaixaDeTexto 17"/>
            <p:cNvSpPr txBox="1"/>
            <p:nvPr/>
          </p:nvSpPr>
          <p:spPr bwMode="auto">
            <a:xfrm>
              <a:off x="3350947" y="3814493"/>
              <a:ext cx="3473265" cy="369425"/>
            </a:xfrm>
            <a:prstGeom prst="rect">
              <a:avLst/>
            </a:prstGeom>
            <a:gradFill rotWithShape="1">
              <a:gsLst>
                <a:gs pos="0">
                  <a:srgbClr val="37A76F">
                    <a:shade val="85000"/>
                    <a:satMod val="130000"/>
                  </a:srgbClr>
                </a:gs>
                <a:gs pos="34000">
                  <a:srgbClr val="37A76F">
                    <a:shade val="87000"/>
                    <a:satMod val="125000"/>
                  </a:srgbClr>
                </a:gs>
                <a:gs pos="70000">
                  <a:srgbClr val="37A76F">
                    <a:tint val="100000"/>
                    <a:shade val="90000"/>
                    <a:satMod val="130000"/>
                  </a:srgbClr>
                </a:gs>
                <a:gs pos="100000">
                  <a:srgbClr val="37A76F">
                    <a:tint val="100000"/>
                    <a:shade val="100000"/>
                    <a:satMod val="110000"/>
                  </a:srgb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Armazenamento Temporário</a:t>
              </a:r>
            </a:p>
          </p:txBody>
        </p:sp>
        <p:sp>
          <p:nvSpPr>
            <p:cNvPr id="19" name="CaixaDeTexto 18"/>
            <p:cNvSpPr txBox="1"/>
            <p:nvPr/>
          </p:nvSpPr>
          <p:spPr bwMode="auto">
            <a:xfrm>
              <a:off x="3214790" y="3310309"/>
              <a:ext cx="3465425" cy="369425"/>
            </a:xfrm>
            <a:prstGeom prst="rect">
              <a:avLst/>
            </a:prstGeom>
            <a:gradFill rotWithShape="1">
              <a:gsLst>
                <a:gs pos="0">
                  <a:srgbClr val="37A76F">
                    <a:shade val="85000"/>
                    <a:satMod val="130000"/>
                  </a:srgbClr>
                </a:gs>
                <a:gs pos="34000">
                  <a:srgbClr val="37A76F">
                    <a:shade val="87000"/>
                    <a:satMod val="125000"/>
                  </a:srgbClr>
                </a:gs>
                <a:gs pos="70000">
                  <a:srgbClr val="37A76F">
                    <a:tint val="100000"/>
                    <a:shade val="90000"/>
                    <a:satMod val="130000"/>
                  </a:srgbClr>
                </a:gs>
                <a:gs pos="100000">
                  <a:srgbClr val="37A76F">
                    <a:tint val="100000"/>
                    <a:shade val="100000"/>
                    <a:satMod val="110000"/>
                  </a:srgb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Transporte Interno </a:t>
              </a:r>
            </a:p>
          </p:txBody>
        </p:sp>
        <p:sp>
          <p:nvSpPr>
            <p:cNvPr id="20" name="CaixaDeTexto 19"/>
            <p:cNvSpPr txBox="1"/>
            <p:nvPr/>
          </p:nvSpPr>
          <p:spPr bwMode="auto">
            <a:xfrm>
              <a:off x="3502783" y="4318676"/>
              <a:ext cx="3465425" cy="369425"/>
            </a:xfrm>
            <a:prstGeom prst="rect">
              <a:avLst/>
            </a:prstGeom>
            <a:gradFill rotWithShape="1">
              <a:gsLst>
                <a:gs pos="0">
                  <a:srgbClr val="37A76F">
                    <a:shade val="85000"/>
                    <a:satMod val="130000"/>
                  </a:srgbClr>
                </a:gs>
                <a:gs pos="34000">
                  <a:srgbClr val="37A76F">
                    <a:shade val="87000"/>
                    <a:satMod val="125000"/>
                  </a:srgbClr>
                </a:gs>
                <a:gs pos="70000">
                  <a:srgbClr val="37A76F">
                    <a:tint val="100000"/>
                    <a:shade val="90000"/>
                    <a:satMod val="130000"/>
                  </a:srgbClr>
                </a:gs>
                <a:gs pos="100000">
                  <a:srgbClr val="37A76F">
                    <a:tint val="100000"/>
                    <a:shade val="100000"/>
                    <a:satMod val="110000"/>
                  </a:srgb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Tratamento</a:t>
              </a:r>
            </a:p>
          </p:txBody>
        </p:sp>
        <p:sp>
          <p:nvSpPr>
            <p:cNvPr id="21" name="CaixaDeTexto 20"/>
            <p:cNvSpPr txBox="1"/>
            <p:nvPr/>
          </p:nvSpPr>
          <p:spPr bwMode="auto">
            <a:xfrm>
              <a:off x="3638940" y="4822860"/>
              <a:ext cx="3473265" cy="369425"/>
            </a:xfrm>
            <a:prstGeom prst="rect">
              <a:avLst/>
            </a:prstGeom>
            <a:gradFill rotWithShape="1">
              <a:gsLst>
                <a:gs pos="0">
                  <a:srgbClr val="37A76F">
                    <a:shade val="85000"/>
                    <a:satMod val="130000"/>
                  </a:srgbClr>
                </a:gs>
                <a:gs pos="34000">
                  <a:srgbClr val="37A76F">
                    <a:shade val="87000"/>
                    <a:satMod val="125000"/>
                  </a:srgbClr>
                </a:gs>
                <a:gs pos="70000">
                  <a:srgbClr val="37A76F">
                    <a:tint val="100000"/>
                    <a:shade val="90000"/>
                    <a:satMod val="130000"/>
                  </a:srgbClr>
                </a:gs>
                <a:gs pos="100000">
                  <a:srgbClr val="37A76F">
                    <a:tint val="100000"/>
                    <a:shade val="100000"/>
                    <a:satMod val="110000"/>
                  </a:srgb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Armazenamento  externo</a:t>
              </a:r>
            </a:p>
          </p:txBody>
        </p:sp>
        <p:sp>
          <p:nvSpPr>
            <p:cNvPr id="22" name="CaixaDeTexto 21"/>
            <p:cNvSpPr txBox="1"/>
            <p:nvPr/>
          </p:nvSpPr>
          <p:spPr bwMode="auto">
            <a:xfrm>
              <a:off x="3854935" y="5399069"/>
              <a:ext cx="3473265" cy="369425"/>
            </a:xfrm>
            <a:prstGeom prst="rect">
              <a:avLst/>
            </a:prstGeom>
            <a:gradFill rotWithShape="1">
              <a:gsLst>
                <a:gs pos="0">
                  <a:srgbClr val="37A76F">
                    <a:shade val="85000"/>
                    <a:satMod val="130000"/>
                  </a:srgbClr>
                </a:gs>
                <a:gs pos="34000">
                  <a:srgbClr val="37A76F">
                    <a:shade val="87000"/>
                    <a:satMod val="125000"/>
                  </a:srgbClr>
                </a:gs>
                <a:gs pos="70000">
                  <a:srgbClr val="37A76F">
                    <a:tint val="100000"/>
                    <a:shade val="90000"/>
                    <a:satMod val="130000"/>
                  </a:srgbClr>
                </a:gs>
                <a:gs pos="100000">
                  <a:srgbClr val="37A76F">
                    <a:tint val="100000"/>
                    <a:shade val="100000"/>
                    <a:satMod val="110000"/>
                  </a:srgb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Coleta e Transporte externo</a:t>
              </a:r>
            </a:p>
          </p:txBody>
        </p:sp>
        <p:sp>
          <p:nvSpPr>
            <p:cNvPr id="23" name="CaixaDeTexto 22"/>
            <p:cNvSpPr txBox="1"/>
            <p:nvPr/>
          </p:nvSpPr>
          <p:spPr bwMode="auto">
            <a:xfrm>
              <a:off x="3998931" y="5925600"/>
              <a:ext cx="3473265" cy="369425"/>
            </a:xfrm>
            <a:prstGeom prst="rect">
              <a:avLst/>
            </a:prstGeom>
            <a:gradFill rotWithShape="1">
              <a:gsLst>
                <a:gs pos="0">
                  <a:srgbClr val="37A76F">
                    <a:shade val="85000"/>
                    <a:satMod val="130000"/>
                  </a:srgbClr>
                </a:gs>
                <a:gs pos="34000">
                  <a:srgbClr val="37A76F">
                    <a:shade val="87000"/>
                    <a:satMod val="125000"/>
                  </a:srgbClr>
                </a:gs>
                <a:gs pos="70000">
                  <a:srgbClr val="37A76F">
                    <a:tint val="100000"/>
                    <a:shade val="90000"/>
                    <a:satMod val="130000"/>
                  </a:srgbClr>
                </a:gs>
                <a:gs pos="100000">
                  <a:srgbClr val="37A76F">
                    <a:tint val="100000"/>
                    <a:shade val="100000"/>
                    <a:satMod val="110000"/>
                  </a:srgb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Destinação Final</a:t>
              </a: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2719750" y="3214338"/>
            <a:ext cx="6935835" cy="2616889"/>
            <a:chOff x="2719750" y="3214338"/>
            <a:chExt cx="6935835" cy="2616889"/>
          </a:xfrm>
        </p:grpSpPr>
        <p:cxnSp>
          <p:nvCxnSpPr>
            <p:cNvPr id="24" name="Conector reto 23"/>
            <p:cNvCxnSpPr/>
            <p:nvPr/>
          </p:nvCxnSpPr>
          <p:spPr bwMode="auto">
            <a:xfrm>
              <a:off x="2719750" y="5326650"/>
              <a:ext cx="6119813" cy="0"/>
            </a:xfrm>
            <a:prstGeom prst="lin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</a:ln>
            <a:effectLst/>
          </p:spPr>
        </p:cxnSp>
        <p:sp>
          <p:nvSpPr>
            <p:cNvPr id="25" name="CaixaDeTexto 24"/>
            <p:cNvSpPr txBox="1"/>
            <p:nvPr/>
          </p:nvSpPr>
          <p:spPr bwMode="auto">
            <a:xfrm>
              <a:off x="7902322" y="4718931"/>
              <a:ext cx="670285" cy="369425"/>
            </a:xfrm>
            <a:prstGeom prst="rect">
              <a:avLst/>
            </a:prstGeom>
            <a:gradFill rotWithShape="1">
              <a:gsLst>
                <a:gs pos="0">
                  <a:srgbClr val="37A76F">
                    <a:tint val="65000"/>
                    <a:shade val="92000"/>
                    <a:satMod val="130000"/>
                  </a:srgbClr>
                </a:gs>
                <a:gs pos="45000">
                  <a:srgbClr val="37A76F">
                    <a:tint val="60000"/>
                    <a:shade val="99000"/>
                    <a:satMod val="120000"/>
                  </a:srgbClr>
                </a:gs>
                <a:gs pos="100000">
                  <a:srgbClr val="37A76F">
                    <a:tint val="55000"/>
                    <a:satMod val="140000"/>
                  </a:srgbClr>
                </a:gs>
              </a:gsLst>
              <a:path path="circle">
                <a:fillToRect l="100000" t="100000" r="100000" b="100000"/>
              </a:path>
            </a:gradFill>
            <a:ln w="12700" cap="flat" cmpd="sng" algn="ctr">
              <a:solidFill>
                <a:srgbClr val="37A76F"/>
              </a:solidFill>
              <a:prstDash val="solid"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ENSP</a:t>
              </a:r>
            </a:p>
          </p:txBody>
        </p:sp>
        <p:sp>
          <p:nvSpPr>
            <p:cNvPr id="26" name="CaixaDeTexto 25"/>
            <p:cNvSpPr txBox="1"/>
            <p:nvPr/>
          </p:nvSpPr>
          <p:spPr bwMode="auto">
            <a:xfrm>
              <a:off x="7861936" y="5461802"/>
              <a:ext cx="764786" cy="369425"/>
            </a:xfrm>
            <a:prstGeom prst="rect">
              <a:avLst/>
            </a:prstGeom>
            <a:gradFill rotWithShape="1">
              <a:gsLst>
                <a:gs pos="0">
                  <a:srgbClr val="37A76F">
                    <a:tint val="65000"/>
                    <a:shade val="92000"/>
                    <a:satMod val="130000"/>
                  </a:srgbClr>
                </a:gs>
                <a:gs pos="45000">
                  <a:srgbClr val="37A76F">
                    <a:tint val="60000"/>
                    <a:shade val="99000"/>
                    <a:satMod val="120000"/>
                  </a:srgbClr>
                </a:gs>
                <a:gs pos="100000">
                  <a:srgbClr val="37A76F">
                    <a:tint val="55000"/>
                    <a:satMod val="140000"/>
                  </a:srgbClr>
                </a:gs>
              </a:gsLst>
              <a:path path="circle">
                <a:fillToRect l="100000" t="100000" r="100000" b="100000"/>
              </a:path>
            </a:gradFill>
            <a:ln w="12700" cap="flat" cmpd="sng" algn="ctr">
              <a:solidFill>
                <a:srgbClr val="37A76F"/>
              </a:solidFill>
              <a:prstDash val="solid"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DIRAC</a:t>
              </a:r>
            </a:p>
          </p:txBody>
        </p:sp>
        <p:sp>
          <p:nvSpPr>
            <p:cNvPr id="27" name="Elipse 26"/>
            <p:cNvSpPr/>
            <p:nvPr/>
          </p:nvSpPr>
          <p:spPr bwMode="auto">
            <a:xfrm>
              <a:off x="6968208" y="3214338"/>
              <a:ext cx="2687377" cy="132500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A50021"/>
              </a:solidFill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Responsabilidade </a:t>
              </a:r>
              <a:r>
                <a:rPr kumimoji="0" lang="pt-B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compartilhada (comuns</a:t>
              </a:r>
              <a:r>
                <a:rPr kumimoji="0" lang="pt-BR" sz="1800" b="0" i="0" u="none" strike="noStrike" kern="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 e infectantes)</a:t>
              </a:r>
              <a:endPara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28" name="CaixaDeTexto 27"/>
          <p:cNvSpPr txBox="1">
            <a:spLocks noChangeArrowheads="1"/>
          </p:cNvSpPr>
          <p:nvPr/>
        </p:nvSpPr>
        <p:spPr bwMode="auto">
          <a:xfrm>
            <a:off x="199614" y="1046307"/>
            <a:ext cx="65721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sz="1600" b="1" dirty="0" smtClean="0">
                <a:solidFill>
                  <a:srgbClr val="002060"/>
                </a:solidFill>
              </a:rPr>
              <a:t>PNRS 12.305, de 2 de agosto de 2010 e RDC 306, de 7 de dezembro de 2004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2665465" y="1987198"/>
            <a:ext cx="7258464" cy="2799259"/>
            <a:chOff x="2665465" y="1987198"/>
            <a:chExt cx="7258464" cy="2799259"/>
          </a:xfrm>
        </p:grpSpPr>
        <p:cxnSp>
          <p:nvCxnSpPr>
            <p:cNvPr id="29" name="Conector reto 28"/>
            <p:cNvCxnSpPr/>
            <p:nvPr/>
          </p:nvCxnSpPr>
          <p:spPr bwMode="auto">
            <a:xfrm>
              <a:off x="2665465" y="4246264"/>
              <a:ext cx="6119813" cy="0"/>
            </a:xfrm>
            <a:prstGeom prst="line">
              <a:avLst/>
            </a:prstGeom>
            <a:noFill/>
            <a:ln w="57150" cap="flat" cmpd="sng" algn="ctr">
              <a:solidFill>
                <a:srgbClr val="0070C0"/>
              </a:solidFill>
              <a:prstDash val="solid"/>
            </a:ln>
            <a:effectLst/>
          </p:spPr>
        </p:cxnSp>
        <p:sp>
          <p:nvSpPr>
            <p:cNvPr id="30" name="Elipse 29"/>
            <p:cNvSpPr/>
            <p:nvPr/>
          </p:nvSpPr>
          <p:spPr bwMode="auto">
            <a:xfrm>
              <a:off x="6870755" y="1987198"/>
              <a:ext cx="3053174" cy="1607153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Responsabilidade </a:t>
              </a:r>
              <a:r>
                <a:rPr kumimoji="0" lang="pt-B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compartilhada (químicos,</a:t>
              </a:r>
              <a:r>
                <a:rPr kumimoji="0" lang="pt-BR" sz="1800" b="0" i="0" u="none" strike="noStrike" kern="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 perigosos e coleta seletiva)</a:t>
              </a:r>
              <a:endPara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1" name="CaixaDeTexto 30"/>
            <p:cNvSpPr txBox="1"/>
            <p:nvPr/>
          </p:nvSpPr>
          <p:spPr bwMode="auto">
            <a:xfrm>
              <a:off x="7892038" y="3679734"/>
              <a:ext cx="670285" cy="369425"/>
            </a:xfrm>
            <a:prstGeom prst="rect">
              <a:avLst/>
            </a:prstGeom>
            <a:gradFill rotWithShape="1">
              <a:gsLst>
                <a:gs pos="0">
                  <a:srgbClr val="37A76F">
                    <a:tint val="65000"/>
                    <a:shade val="92000"/>
                    <a:satMod val="130000"/>
                  </a:srgbClr>
                </a:gs>
                <a:gs pos="45000">
                  <a:srgbClr val="37A76F">
                    <a:tint val="60000"/>
                    <a:shade val="99000"/>
                    <a:satMod val="120000"/>
                  </a:srgbClr>
                </a:gs>
                <a:gs pos="100000">
                  <a:srgbClr val="37A76F">
                    <a:tint val="55000"/>
                    <a:satMod val="140000"/>
                  </a:srgbClr>
                </a:gs>
              </a:gsLst>
              <a:path path="circle">
                <a:fillToRect l="100000" t="100000" r="100000" b="100000"/>
              </a:path>
            </a:gradFill>
            <a:ln w="12700" cap="flat" cmpd="sng" algn="ctr">
              <a:solidFill>
                <a:srgbClr val="37A76F"/>
              </a:solidFill>
              <a:prstDash val="solid"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ENSP</a:t>
              </a:r>
            </a:p>
          </p:txBody>
        </p:sp>
        <p:sp>
          <p:nvSpPr>
            <p:cNvPr id="32" name="CaixaDeTexto 31"/>
            <p:cNvSpPr txBox="1"/>
            <p:nvPr/>
          </p:nvSpPr>
          <p:spPr bwMode="auto">
            <a:xfrm>
              <a:off x="7844787" y="4417032"/>
              <a:ext cx="764786" cy="369425"/>
            </a:xfrm>
            <a:prstGeom prst="rect">
              <a:avLst/>
            </a:prstGeom>
            <a:gradFill rotWithShape="1">
              <a:gsLst>
                <a:gs pos="0">
                  <a:srgbClr val="37A76F">
                    <a:tint val="65000"/>
                    <a:shade val="92000"/>
                    <a:satMod val="130000"/>
                  </a:srgbClr>
                </a:gs>
                <a:gs pos="45000">
                  <a:srgbClr val="37A76F">
                    <a:tint val="60000"/>
                    <a:shade val="99000"/>
                    <a:satMod val="120000"/>
                  </a:srgbClr>
                </a:gs>
                <a:gs pos="100000">
                  <a:srgbClr val="37A76F">
                    <a:tint val="55000"/>
                    <a:satMod val="140000"/>
                  </a:srgbClr>
                </a:gs>
              </a:gsLst>
              <a:path path="circle">
                <a:fillToRect l="100000" t="100000" r="100000" b="100000"/>
              </a:path>
            </a:gradFill>
            <a:ln w="12700" cap="flat" cmpd="sng" algn="ctr">
              <a:solidFill>
                <a:srgbClr val="37A76F"/>
              </a:solidFill>
              <a:prstDash val="solid"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DIRAC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723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1999" cy="90719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prstClr val="white"/>
                </a:solidFill>
              </a:rPr>
              <a:t>      GERENCIAMENTO </a:t>
            </a:r>
            <a:r>
              <a:rPr lang="pt-BR" b="1" dirty="0">
                <a:solidFill>
                  <a:prstClr val="white"/>
                </a:solidFill>
              </a:rPr>
              <a:t>INTERNO DE RESÍDUOS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47" y="-57765"/>
            <a:ext cx="1050308" cy="1101722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390447" y="1476476"/>
            <a:ext cx="113440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pt-BR" dirty="0">
                <a:solidFill>
                  <a:srgbClr val="002060"/>
                </a:solidFill>
              </a:rPr>
              <a:t>Elaboração de Termo de Referência e Fiscalização de contrato para elaboração do PGRSS </a:t>
            </a:r>
            <a:endParaRPr lang="pt-BR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endParaRPr lang="pt-BR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pt-BR" dirty="0" smtClean="0">
                <a:solidFill>
                  <a:srgbClr val="002060"/>
                </a:solidFill>
              </a:rPr>
              <a:t>Coordenação </a:t>
            </a:r>
            <a:r>
              <a:rPr lang="pt-BR" dirty="0">
                <a:solidFill>
                  <a:srgbClr val="002060"/>
                </a:solidFill>
              </a:rPr>
              <a:t>da Comissão de Interlocutores de </a:t>
            </a:r>
            <a:r>
              <a:rPr lang="pt-BR" dirty="0" smtClean="0">
                <a:solidFill>
                  <a:srgbClr val="002060"/>
                </a:solidFill>
              </a:rPr>
              <a:t>Resíduos </a:t>
            </a:r>
            <a:r>
              <a:rPr lang="pt-BR" dirty="0">
                <a:solidFill>
                  <a:srgbClr val="002060"/>
                </a:solidFill>
              </a:rPr>
              <a:t>(Portaria GD-ENSP 039/2016 em </a:t>
            </a:r>
            <a:r>
              <a:rPr lang="pt-BR" dirty="0" smtClean="0">
                <a:solidFill>
                  <a:srgbClr val="002060"/>
                </a:solidFill>
              </a:rPr>
              <a:t>08/08/2016)</a:t>
            </a:r>
            <a:endParaRPr lang="pt-BR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endParaRPr lang="pt-BR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pt-BR" dirty="0">
                <a:solidFill>
                  <a:srgbClr val="002060"/>
                </a:solidFill>
              </a:rPr>
              <a:t>Acompanhamento do quantitativo bruto de resíduos químicos e perigosos </a:t>
            </a:r>
            <a:r>
              <a:rPr lang="pt-BR" dirty="0" smtClean="0">
                <a:solidFill>
                  <a:srgbClr val="002060"/>
                </a:solidFill>
              </a:rPr>
              <a:t>destinados para descarte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endParaRPr lang="pt-BR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pt-BR" dirty="0" smtClean="0">
                <a:solidFill>
                  <a:srgbClr val="002060"/>
                </a:solidFill>
              </a:rPr>
              <a:t>Controle de documentos comprobatórios de destinação adequada garantindo a máxima rastreabilidade possível</a:t>
            </a:r>
            <a:endParaRPr lang="pt-BR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endParaRPr lang="pt-BR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pt-BR" dirty="0">
                <a:solidFill>
                  <a:srgbClr val="002060"/>
                </a:solidFill>
              </a:rPr>
              <a:t>Assessoria para </a:t>
            </a:r>
            <a:r>
              <a:rPr lang="pt-BR" dirty="0" smtClean="0">
                <a:solidFill>
                  <a:srgbClr val="002060"/>
                </a:solidFill>
              </a:rPr>
              <a:t>descarte adequado</a:t>
            </a:r>
            <a:endParaRPr lang="pt-BR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endParaRPr lang="pt-BR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pt-BR" dirty="0">
                <a:solidFill>
                  <a:srgbClr val="002060"/>
                </a:solidFill>
              </a:rPr>
              <a:t>Estabelecimento de fluxos de tratamento interno de resíduos infectantes e disponibilização para coleta externa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endParaRPr lang="pt-BR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pt-BR" dirty="0">
                <a:solidFill>
                  <a:srgbClr val="002060"/>
                </a:solidFill>
              </a:rPr>
              <a:t>Assessoria para atendimento aos critérios de </a:t>
            </a:r>
            <a:r>
              <a:rPr lang="pt-BR" dirty="0" smtClean="0">
                <a:solidFill>
                  <a:srgbClr val="002060"/>
                </a:solidFill>
              </a:rPr>
              <a:t>certificação ambulatorial ou laboratorial</a:t>
            </a:r>
            <a:endParaRPr lang="pt-BR" dirty="0">
              <a:solidFill>
                <a:srgbClr val="002060"/>
              </a:solidFill>
            </a:endParaRPr>
          </a:p>
          <a:p>
            <a:pPr algn="just">
              <a:defRPr/>
            </a:pPr>
            <a:endParaRPr lang="pt-BR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pt-BR" dirty="0">
                <a:solidFill>
                  <a:srgbClr val="002060"/>
                </a:solidFill>
              </a:rPr>
              <a:t>Adesão ao Programa Institucional de Coleta Seletiva </a:t>
            </a:r>
            <a:r>
              <a:rPr lang="pt-BR" dirty="0" smtClean="0">
                <a:solidFill>
                  <a:srgbClr val="002060"/>
                </a:solidFill>
              </a:rPr>
              <a:t>(vistorias e acompanhamento de indicadores)</a:t>
            </a:r>
            <a:endParaRPr lang="pt-BR" dirty="0">
              <a:solidFill>
                <a:srgbClr val="002060"/>
              </a:solidFill>
            </a:endParaRPr>
          </a:p>
          <a:p>
            <a:pPr algn="just">
              <a:defRPr/>
            </a:pPr>
            <a:r>
              <a:rPr lang="pt-BR" dirty="0">
                <a:solidFill>
                  <a:srgbClr val="00206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6373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" y="0"/>
            <a:ext cx="12191999" cy="90719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prstClr val="white"/>
                </a:solidFill>
              </a:rPr>
              <a:t>      GERENCIAMENTO </a:t>
            </a:r>
            <a:r>
              <a:rPr lang="pt-BR" b="1" dirty="0">
                <a:solidFill>
                  <a:prstClr val="white"/>
                </a:solidFill>
              </a:rPr>
              <a:t>INTERNO DE RESÍDUOS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47" y="-57765"/>
            <a:ext cx="1050308" cy="1101722"/>
          </a:xfrm>
          <a:prstGeom prst="rect">
            <a:avLst/>
          </a:prstGeom>
          <a:noFill/>
        </p:spPr>
      </p:pic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6882678"/>
              </p:ext>
            </p:extLst>
          </p:nvPr>
        </p:nvGraphicFramePr>
        <p:xfrm>
          <a:off x="7138064" y="3896123"/>
          <a:ext cx="4911835" cy="2825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CaixaDeTexto 11"/>
          <p:cNvSpPr txBox="1"/>
          <p:nvPr/>
        </p:nvSpPr>
        <p:spPr>
          <a:xfrm rot="16200000">
            <a:off x="5995443" y="2320558"/>
            <a:ext cx="20697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 smtClean="0">
                <a:solidFill>
                  <a:srgbClr val="002060"/>
                </a:solidFill>
              </a:rPr>
              <a:t>Fonte: Serviço de Gestão da Sustentabilidade</a:t>
            </a:r>
            <a:endParaRPr lang="pt-BR" sz="800" dirty="0">
              <a:solidFill>
                <a:srgbClr val="002060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90447" y="5993447"/>
            <a:ext cx="22413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 smtClean="0">
                <a:solidFill>
                  <a:srgbClr val="002060"/>
                </a:solidFill>
              </a:rPr>
              <a:t>Fonte: Departamento de Gestão Ambiental/Dirac</a:t>
            </a:r>
            <a:endParaRPr lang="pt-BR" sz="800" dirty="0">
              <a:solidFill>
                <a:srgbClr val="002060"/>
              </a:solidFill>
            </a:endParaRPr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5949522"/>
              </p:ext>
            </p:extLst>
          </p:nvPr>
        </p:nvGraphicFramePr>
        <p:xfrm>
          <a:off x="7199619" y="917004"/>
          <a:ext cx="4374856" cy="2811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CaixaDeTexto 14"/>
          <p:cNvSpPr txBox="1"/>
          <p:nvPr/>
        </p:nvSpPr>
        <p:spPr>
          <a:xfrm rot="16200000">
            <a:off x="5643149" y="5167288"/>
            <a:ext cx="27743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800" dirty="0" smtClean="0">
                <a:solidFill>
                  <a:srgbClr val="002060"/>
                </a:solidFill>
              </a:rPr>
              <a:t>Fonte: Serviço de Gestão da Sustentabilidade e Departamento d e Gestão Ambiental/Dirac</a:t>
            </a:r>
            <a:endParaRPr lang="pt-BR" sz="800" dirty="0">
              <a:solidFill>
                <a:srgbClr val="002060"/>
              </a:solidFill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3526326"/>
              </p:ext>
            </p:extLst>
          </p:nvPr>
        </p:nvGraphicFramePr>
        <p:xfrm>
          <a:off x="-705417" y="1240599"/>
          <a:ext cx="6736102" cy="4697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5503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scontent.fsdu8-1.fna.fbcdn.net/v/t1.0-9/13873052_1740383562896382_7637672366824339476_n.jpg?oh=e05c71ea8e15f145356eadd57824383d&amp;oe=58C4A44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55" y="3369720"/>
            <a:ext cx="2975941" cy="2230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1999" cy="90719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prstClr val="white"/>
                </a:solidFill>
              </a:rPr>
              <a:t>          </a:t>
            </a:r>
            <a:r>
              <a:rPr lang="pt-BR" sz="4300" b="1" dirty="0" smtClean="0">
                <a:solidFill>
                  <a:prstClr val="white"/>
                </a:solidFill>
              </a:rPr>
              <a:t>ATIVIDADES DE SENSIBILIZAÇÃO E CAPACITAÇÃO </a:t>
            </a:r>
            <a:endParaRPr lang="pt-BR" sz="4300" b="1" dirty="0">
              <a:solidFill>
                <a:prstClr val="white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47" y="-57765"/>
            <a:ext cx="1050308" cy="1101722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527155" y="1014369"/>
            <a:ext cx="1119515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Realização de Feira Agroecológica (</a:t>
            </a:r>
            <a:r>
              <a:rPr lang="pt-BR" sz="20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quinzenal – 2015 até o momento)</a:t>
            </a:r>
            <a:endParaRPr lang="pt-BR" sz="20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Realização do evento anuais em comemoração ao dia do meio ambiente (2013 </a:t>
            </a:r>
            <a:r>
              <a:rPr lang="pt-BR" sz="20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2016)</a:t>
            </a:r>
            <a:endParaRPr lang="pt-BR" sz="20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Campanha </a:t>
            </a:r>
            <a:r>
              <a:rPr lang="pt-BR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 redução dos copos descartáveis – Beba na Caneca (contínua </a:t>
            </a:r>
            <a:r>
              <a:rPr lang="pt-BR" sz="20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 2013 até o momento)</a:t>
            </a:r>
            <a:endParaRPr lang="pt-BR" sz="20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Capacitação em Gerenciamento de Produtos Químicos </a:t>
            </a:r>
            <a:r>
              <a:rPr lang="pt-BR" sz="20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(2014, 2015 e 2016)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Curso </a:t>
            </a:r>
            <a:r>
              <a:rPr lang="pt-BR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 Sustentabilidade na Administração  Pública (2014)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Recepção </a:t>
            </a:r>
            <a:r>
              <a:rPr lang="pt-BR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 novos </a:t>
            </a:r>
            <a:r>
              <a:rPr lang="pt-BR" sz="20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colaboradores (2015)</a:t>
            </a:r>
          </a:p>
        </p:txBody>
      </p:sp>
      <p:pic>
        <p:nvPicPr>
          <p:cNvPr id="7" name="Picture 2" descr="https://scontent.fsdu8-1.fna.fbcdn.net/v/t1.0-9/14639680_1784760201792051_4413138664942052140_n.jpg?oh=cff74602858affe38bd574aed613c067&amp;oe=58B1EB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005" y="4485145"/>
            <a:ext cx="2984726" cy="221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510654"/>
              </p:ext>
            </p:extLst>
          </p:nvPr>
        </p:nvGraphicFramePr>
        <p:xfrm>
          <a:off x="6795575" y="3369720"/>
          <a:ext cx="4968955" cy="3034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6937093" y="2961486"/>
            <a:ext cx="49267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rgbClr val="002060"/>
                </a:solidFill>
              </a:rPr>
              <a:t>Treinamento em Gerenciamento de Produtos Químicos  </a:t>
            </a:r>
            <a:endParaRPr lang="pt-BR" sz="1600" b="1" dirty="0">
              <a:solidFill>
                <a:srgbClr val="00206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972299" y="6340800"/>
            <a:ext cx="23022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dirty="0" smtClean="0">
                <a:solidFill>
                  <a:srgbClr val="002060"/>
                </a:solidFill>
              </a:rPr>
              <a:t>Fonte: Serviço de Gestão da Sustentabilidade</a:t>
            </a:r>
            <a:endParaRPr lang="pt-BR" sz="900" dirty="0">
              <a:solidFill>
                <a:srgbClr val="002060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50830" y="5609126"/>
            <a:ext cx="23022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dirty="0" smtClean="0">
                <a:solidFill>
                  <a:srgbClr val="002060"/>
                </a:solidFill>
              </a:rPr>
              <a:t>Fonte: Serviço de Gestão da Sustentabilidade</a:t>
            </a:r>
            <a:endParaRPr lang="pt-BR" sz="9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51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1999" cy="90719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300" b="1" dirty="0" smtClean="0">
                <a:solidFill>
                  <a:prstClr val="white"/>
                </a:solidFill>
              </a:rPr>
              <a:t>        ATIVIDADES DE SENSIBILIZAÇÃO E CAPACITAÇÃO</a:t>
            </a:r>
            <a:endParaRPr lang="pt-BR" sz="4300" b="1" dirty="0">
              <a:solidFill>
                <a:prstClr val="white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47" y="-57765"/>
            <a:ext cx="1050308" cy="1101722"/>
          </a:xfrm>
          <a:prstGeom prst="rect">
            <a:avLst/>
          </a:prstGeom>
          <a:noFill/>
        </p:spPr>
      </p:pic>
      <p:grpSp>
        <p:nvGrpSpPr>
          <p:cNvPr id="3" name="Grupo 2"/>
          <p:cNvGrpSpPr/>
          <p:nvPr/>
        </p:nvGrpSpPr>
        <p:grpSpPr>
          <a:xfrm>
            <a:off x="1810764" y="2100943"/>
            <a:ext cx="8570470" cy="4627918"/>
            <a:chOff x="1638197" y="1510426"/>
            <a:chExt cx="8706645" cy="5033378"/>
          </a:xfrm>
        </p:grpSpPr>
        <p:graphicFrame>
          <p:nvGraphicFramePr>
            <p:cNvPr id="8" name="Gráfico 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244986204"/>
                </p:ext>
              </p:extLst>
            </p:nvPr>
          </p:nvGraphicFramePr>
          <p:xfrm>
            <a:off x="1638197" y="2019714"/>
            <a:ext cx="3960440" cy="208823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9" name="CaixaDeTexto 8"/>
            <p:cNvSpPr txBox="1"/>
            <p:nvPr/>
          </p:nvSpPr>
          <p:spPr>
            <a:xfrm>
              <a:off x="2780061" y="1510426"/>
              <a:ext cx="19640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2800" dirty="0" smtClean="0">
                  <a:solidFill>
                    <a:schemeClr val="accent6">
                      <a:lumMod val="50000"/>
                    </a:schemeClr>
                  </a:solidFill>
                  <a:latin typeface="Brush Script MT" panose="03060802040406070304" pitchFamily="66" charset="0"/>
                </a:rPr>
                <a:t>Primeira </a:t>
              </a:r>
              <a:r>
                <a:rPr lang="pt-BR" sz="2800" dirty="0">
                  <a:solidFill>
                    <a:schemeClr val="accent6">
                      <a:lumMod val="50000"/>
                    </a:schemeClr>
                  </a:solidFill>
                  <a:latin typeface="Brush Script MT" panose="03060802040406070304" pitchFamily="66" charset="0"/>
                </a:rPr>
                <a:t>Feira</a:t>
              </a:r>
            </a:p>
          </p:txBody>
        </p:sp>
        <p:graphicFrame>
          <p:nvGraphicFramePr>
            <p:cNvPr id="10" name="Gráfico 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141288348"/>
                </p:ext>
              </p:extLst>
            </p:nvPr>
          </p:nvGraphicFramePr>
          <p:xfrm>
            <a:off x="2043028" y="4484847"/>
            <a:ext cx="3438128" cy="20196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1" name="CaixaDeTexto 10"/>
            <p:cNvSpPr txBox="1"/>
            <p:nvPr/>
          </p:nvSpPr>
          <p:spPr>
            <a:xfrm>
              <a:off x="7330036" y="1510426"/>
              <a:ext cx="19576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2800" dirty="0" smtClean="0">
                  <a:solidFill>
                    <a:schemeClr val="accent6">
                      <a:lumMod val="50000"/>
                    </a:schemeClr>
                  </a:solidFill>
                  <a:latin typeface="Brush Script MT" panose="03060802040406070304" pitchFamily="66" charset="0"/>
                </a:rPr>
                <a:t>Segunda </a:t>
              </a:r>
              <a:r>
                <a:rPr lang="pt-BR" sz="2800" dirty="0">
                  <a:solidFill>
                    <a:schemeClr val="accent6">
                      <a:lumMod val="50000"/>
                    </a:schemeClr>
                  </a:solidFill>
                  <a:latin typeface="Brush Script MT" panose="03060802040406070304" pitchFamily="66" charset="0"/>
                </a:rPr>
                <a:t>Feira</a:t>
              </a:r>
            </a:p>
          </p:txBody>
        </p:sp>
        <p:graphicFrame>
          <p:nvGraphicFramePr>
            <p:cNvPr id="12" name="Gráfico 1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446329754"/>
                </p:ext>
              </p:extLst>
            </p:nvPr>
          </p:nvGraphicFramePr>
          <p:xfrm>
            <a:off x="6272881" y="2033646"/>
            <a:ext cx="4071961" cy="23042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13" name="Gráfico 1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994345884"/>
                </p:ext>
              </p:extLst>
            </p:nvPr>
          </p:nvGraphicFramePr>
          <p:xfrm>
            <a:off x="6750766" y="4556855"/>
            <a:ext cx="3168352" cy="198694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sp>
        <p:nvSpPr>
          <p:cNvPr id="17" name="CaixaDeTexto 16"/>
          <p:cNvSpPr txBox="1"/>
          <p:nvPr/>
        </p:nvSpPr>
        <p:spPr>
          <a:xfrm>
            <a:off x="1569137" y="1426620"/>
            <a:ext cx="9305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Promoção de um espaço de debate e conhecimento sobre formas alternativas de produção de alimentos, qualidade e segurança alimentar e o aprofundamento do conceito da agroecologia e sustentabilidade.</a:t>
            </a:r>
            <a:endParaRPr lang="pt-BR" sz="1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3736956" y="964955"/>
            <a:ext cx="4718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002060"/>
                </a:solidFill>
              </a:rPr>
              <a:t>Feira Agroecológica Josué de Castro</a:t>
            </a:r>
            <a:endParaRPr lang="pt-BR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69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1999" cy="90719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prstClr val="white"/>
                </a:solidFill>
              </a:rPr>
              <a:t>         </a:t>
            </a:r>
            <a:r>
              <a:rPr lang="pt-BR" sz="4300" b="1" dirty="0" smtClean="0">
                <a:solidFill>
                  <a:prstClr val="white"/>
                </a:solidFill>
              </a:rPr>
              <a:t>ATIVIDADES </a:t>
            </a:r>
            <a:r>
              <a:rPr lang="pt-BR" sz="4300" b="1" dirty="0">
                <a:solidFill>
                  <a:prstClr val="white"/>
                </a:solidFill>
              </a:rPr>
              <a:t>DE SENSIBILIZAÇÃO E CAPACITAÇÃO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47" y="-57765"/>
            <a:ext cx="1050308" cy="1101722"/>
          </a:xfrm>
          <a:prstGeom prst="rect">
            <a:avLst/>
          </a:prstGeom>
          <a:noFill/>
        </p:spPr>
      </p:pic>
      <p:pic>
        <p:nvPicPr>
          <p:cNvPr id="6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726" y="3855728"/>
            <a:ext cx="3501078" cy="2659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andromeda.ensp.fiocruz.br/gestaosustentavel/wp-content/uploads/2014/06/banner_sustentabilidade_2014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359" y="1622392"/>
            <a:ext cx="4717505" cy="126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6226761" y="1012283"/>
            <a:ext cx="101822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3200" b="1" dirty="0">
                <a:solidFill>
                  <a:schemeClr val="accent3">
                    <a:lumMod val="50000"/>
                  </a:schemeClr>
                </a:solidFill>
              </a:rPr>
              <a:t>2014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120151" y="3270953"/>
            <a:ext cx="101822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3200" b="1" dirty="0">
                <a:solidFill>
                  <a:schemeClr val="accent3">
                    <a:lumMod val="50000"/>
                  </a:schemeClr>
                </a:solidFill>
              </a:rPr>
              <a:t>2015</a:t>
            </a:r>
          </a:p>
        </p:txBody>
      </p:sp>
      <p:pic>
        <p:nvPicPr>
          <p:cNvPr id="10" name="Picture 2" descr="https://scontent.fsdu8-1.fna.fbcdn.net/v/t1.0-9/13342907_1720894424845296_8673250391052045164_n.jpg?oh=0b0243a1e28c3b2844d047a038f08fcc&amp;oe=58B1885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832" y="3598059"/>
            <a:ext cx="4191146" cy="2564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9494621" y="3003039"/>
            <a:ext cx="101822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3200" b="1" dirty="0">
                <a:solidFill>
                  <a:schemeClr val="accent3">
                    <a:lumMod val="50000"/>
                  </a:schemeClr>
                </a:solidFill>
              </a:rPr>
              <a:t>2016</a:t>
            </a:r>
          </a:p>
        </p:txBody>
      </p:sp>
      <p:pic>
        <p:nvPicPr>
          <p:cNvPr id="12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68"/>
          <a:stretch>
            <a:fillRect/>
          </a:stretch>
        </p:blipFill>
        <p:spPr bwMode="auto">
          <a:xfrm>
            <a:off x="485844" y="1702152"/>
            <a:ext cx="1909822" cy="3020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1003102" y="1092922"/>
            <a:ext cx="91563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b="1" dirty="0" smtClean="0">
                <a:solidFill>
                  <a:schemeClr val="accent3">
                    <a:lumMod val="50000"/>
                  </a:schemeClr>
                </a:solidFill>
              </a:rPr>
              <a:t>2013</a:t>
            </a:r>
            <a:endParaRPr lang="pt-BR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6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1999" cy="90719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prstClr val="white"/>
                </a:solidFill>
              </a:rPr>
              <a:t>         TRANSPARÊNCIA E VISIBILIDADE DAS AÇÕES </a:t>
            </a:r>
            <a:endParaRPr lang="pt-BR" b="1" dirty="0">
              <a:solidFill>
                <a:prstClr val="white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47" y="-57765"/>
            <a:ext cx="1050308" cy="1101722"/>
          </a:xfrm>
          <a:prstGeom prst="rect">
            <a:avLst/>
          </a:prstGeom>
          <a:noFill/>
        </p:spPr>
      </p:pic>
      <p:pic>
        <p:nvPicPr>
          <p:cNvPr id="7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9" r="1489" b="16867"/>
          <a:stretch>
            <a:fillRect/>
          </a:stretch>
        </p:blipFill>
        <p:spPr bwMode="auto">
          <a:xfrm>
            <a:off x="7439891" y="1409351"/>
            <a:ext cx="4013846" cy="1702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" t="18263" r="19006" b="30550"/>
          <a:stretch>
            <a:fillRect/>
          </a:stretch>
        </p:blipFill>
        <p:spPr bwMode="auto">
          <a:xfrm>
            <a:off x="521037" y="1117999"/>
            <a:ext cx="4877521" cy="17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5"/>
          <a:srcRect l="15023" t="13426" r="2721" b="4769"/>
          <a:stretch/>
        </p:blipFill>
        <p:spPr>
          <a:xfrm>
            <a:off x="6402969" y="3613567"/>
            <a:ext cx="4354507" cy="2436001"/>
          </a:xfrm>
          <a:prstGeom prst="rect">
            <a:avLst/>
          </a:prstGeom>
        </p:spPr>
      </p:pic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4637119"/>
              </p:ext>
            </p:extLst>
          </p:nvPr>
        </p:nvGraphicFramePr>
        <p:xfrm>
          <a:off x="702174" y="3320944"/>
          <a:ext cx="478155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702174" y="6147761"/>
            <a:ext cx="20697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 smtClean="0">
                <a:solidFill>
                  <a:srgbClr val="002060"/>
                </a:solidFill>
              </a:rPr>
              <a:t>Fonte: Serviço de Gestão da Sustentabilidade</a:t>
            </a:r>
            <a:endParaRPr lang="pt-BR" sz="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33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1999" cy="90719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prstClr val="white"/>
                </a:solidFill>
              </a:rPr>
              <a:t>GT ÁGUA</a:t>
            </a:r>
            <a:endParaRPr lang="pt-BR" b="1" dirty="0">
              <a:solidFill>
                <a:prstClr val="white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47" y="-57765"/>
            <a:ext cx="1050308" cy="1101722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1440755" y="1043957"/>
            <a:ext cx="9702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002060"/>
                </a:solidFill>
              </a:rPr>
              <a:t>Incentivar o uso racional deste recurso por meio de ações tecnológicas e medidas de conscientização, visando à eliminação do </a:t>
            </a:r>
            <a:r>
              <a:rPr lang="pt-BR" dirty="0" smtClean="0">
                <a:solidFill>
                  <a:srgbClr val="002060"/>
                </a:solidFill>
              </a:rPr>
              <a:t>desperdício, qualidade da água ofertada </a:t>
            </a:r>
            <a:r>
              <a:rPr lang="pt-BR" dirty="0">
                <a:solidFill>
                  <a:srgbClr val="002060"/>
                </a:solidFill>
              </a:rPr>
              <a:t>e redução do consumo.</a:t>
            </a:r>
            <a:endParaRPr lang="pt-BR" b="1" dirty="0">
              <a:solidFill>
                <a:srgbClr val="00206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447" y="2667000"/>
            <a:ext cx="11328660" cy="247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0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1999" cy="90719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prstClr val="white"/>
                </a:solidFill>
              </a:rPr>
              <a:t>FORMAÇÃO DO SGS</a:t>
            </a:r>
            <a:endParaRPr lang="pt-BR" b="1" dirty="0">
              <a:solidFill>
                <a:prstClr val="white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47" y="-57765"/>
            <a:ext cx="1050308" cy="1101722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724255" y="1569313"/>
            <a:ext cx="1126306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b="1" dirty="0" err="1" smtClean="0">
                <a:solidFill>
                  <a:srgbClr val="002060"/>
                </a:solidFill>
              </a:rPr>
              <a:t>Jun</a:t>
            </a:r>
            <a:r>
              <a:rPr lang="pt-BR" b="1" dirty="0" smtClean="0">
                <a:solidFill>
                  <a:srgbClr val="002060"/>
                </a:solidFill>
              </a:rPr>
              <a:t>/2012 </a:t>
            </a:r>
            <a:r>
              <a:rPr lang="pt-BR" b="1" dirty="0">
                <a:solidFill>
                  <a:srgbClr val="002060"/>
                </a:solidFill>
              </a:rPr>
              <a:t>– Comissão Interna de Gestão Ambiental da ENSP </a:t>
            </a:r>
            <a:r>
              <a:rPr lang="pt-BR" sz="1600" b="1" dirty="0" smtClean="0">
                <a:solidFill>
                  <a:srgbClr val="002060"/>
                </a:solidFill>
              </a:rPr>
              <a:t>(</a:t>
            </a:r>
            <a:r>
              <a:rPr lang="pt-BR" sz="1600" b="1" dirty="0">
                <a:solidFill>
                  <a:srgbClr val="002060"/>
                </a:solidFill>
              </a:rPr>
              <a:t>Portaria GD-ENSP 017/2012 em 05/06/2012</a:t>
            </a:r>
            <a:r>
              <a:rPr lang="pt-BR" sz="1600" b="1" dirty="0" smtClean="0">
                <a:solidFill>
                  <a:srgbClr val="002060"/>
                </a:solidFill>
              </a:rPr>
              <a:t>)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pt-BR" sz="1600" dirty="0" smtClean="0">
                <a:solidFill>
                  <a:srgbClr val="002060"/>
                </a:solidFill>
              </a:rPr>
              <a:t>Atender demandas institucionais de representação e responsabilização para enquadramento em normas ambientais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pt-BR" sz="1600" dirty="0" smtClean="0">
                <a:solidFill>
                  <a:srgbClr val="002060"/>
                </a:solidFill>
              </a:rPr>
              <a:t>Impulsionar a temática de compras sustentáveis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pt-BR" sz="1600" dirty="0" smtClean="0">
                <a:solidFill>
                  <a:srgbClr val="002060"/>
                </a:solidFill>
              </a:rPr>
              <a:t>Tratamento sistêmico para ações em curso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pt-BR" sz="1600" dirty="0" smtClean="0">
                <a:solidFill>
                  <a:srgbClr val="002060"/>
                </a:solidFill>
              </a:rPr>
              <a:t>Elaborar política ambiental para a ENSP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endParaRPr lang="pt-BR" sz="1100" b="1" dirty="0">
              <a:solidFill>
                <a:srgbClr val="002060"/>
              </a:solidFill>
            </a:endParaRPr>
          </a:p>
          <a:p>
            <a:pPr algn="just">
              <a:defRPr/>
            </a:pPr>
            <a:r>
              <a:rPr lang="pt-BR" b="1" dirty="0" smtClean="0">
                <a:solidFill>
                  <a:srgbClr val="002060"/>
                </a:solidFill>
              </a:rPr>
              <a:t>Dez/2012 </a:t>
            </a:r>
            <a:r>
              <a:rPr lang="pt-BR" b="1" dirty="0">
                <a:solidFill>
                  <a:srgbClr val="002060"/>
                </a:solidFill>
              </a:rPr>
              <a:t>– Aprovação da Política Ambiental para ENSP “Agenda Ambiental da ENSP” </a:t>
            </a:r>
          </a:p>
          <a:p>
            <a:pPr algn="just">
              <a:defRPr/>
            </a:pPr>
            <a:endParaRPr lang="pt-BR" sz="1100" b="1" dirty="0">
              <a:solidFill>
                <a:srgbClr val="002060"/>
              </a:solidFill>
            </a:endParaRPr>
          </a:p>
          <a:p>
            <a:pPr algn="just">
              <a:defRPr/>
            </a:pPr>
            <a:r>
              <a:rPr lang="pt-BR" b="1" dirty="0" smtClean="0">
                <a:solidFill>
                  <a:srgbClr val="002060"/>
                </a:solidFill>
              </a:rPr>
              <a:t>Jan/2013 </a:t>
            </a:r>
            <a:r>
              <a:rPr lang="pt-BR" b="1" dirty="0">
                <a:solidFill>
                  <a:srgbClr val="002060"/>
                </a:solidFill>
              </a:rPr>
              <a:t>– Comissão de Gestão </a:t>
            </a:r>
            <a:r>
              <a:rPr lang="pt-BR" b="1" dirty="0" smtClean="0">
                <a:solidFill>
                  <a:srgbClr val="002060"/>
                </a:solidFill>
              </a:rPr>
              <a:t>Sustentável </a:t>
            </a:r>
            <a:r>
              <a:rPr lang="pt-BR" sz="1600" b="1" dirty="0" smtClean="0">
                <a:solidFill>
                  <a:srgbClr val="002060"/>
                </a:solidFill>
              </a:rPr>
              <a:t>(Portaria </a:t>
            </a:r>
            <a:r>
              <a:rPr lang="pt-BR" sz="1600" b="1" dirty="0">
                <a:solidFill>
                  <a:srgbClr val="002060"/>
                </a:solidFill>
              </a:rPr>
              <a:t>GD-ENSP 001/2013 em 02/01/2013</a:t>
            </a:r>
            <a:r>
              <a:rPr lang="pt-BR" sz="1600" b="1" dirty="0" smtClean="0">
                <a:solidFill>
                  <a:srgbClr val="002060"/>
                </a:solidFill>
              </a:rPr>
              <a:t>)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pt-BR" sz="1600" dirty="0">
                <a:solidFill>
                  <a:srgbClr val="002060"/>
                </a:solidFill>
              </a:rPr>
              <a:t>Caráter transversal do conceito de sustentabilidade para nortear as ações da Escola</a:t>
            </a:r>
          </a:p>
          <a:p>
            <a:pPr algn="just">
              <a:defRPr/>
            </a:pPr>
            <a:endParaRPr lang="pt-BR" b="1" dirty="0" smtClean="0">
              <a:solidFill>
                <a:srgbClr val="002060"/>
              </a:solidFill>
            </a:endParaRPr>
          </a:p>
          <a:p>
            <a:pPr algn="just">
              <a:defRPr/>
            </a:pPr>
            <a:r>
              <a:rPr lang="pt-BR" b="1" dirty="0" smtClean="0">
                <a:solidFill>
                  <a:srgbClr val="002060"/>
                </a:solidFill>
              </a:rPr>
              <a:t>Set/2013 – Comitê de Gestão Sustentável </a:t>
            </a:r>
            <a:r>
              <a:rPr lang="pt-BR" sz="1600" b="1" dirty="0" smtClean="0">
                <a:solidFill>
                  <a:srgbClr val="002060"/>
                </a:solidFill>
              </a:rPr>
              <a:t>(Portaria </a:t>
            </a:r>
            <a:r>
              <a:rPr lang="pt-BR" sz="1600" b="1" dirty="0">
                <a:solidFill>
                  <a:srgbClr val="002060"/>
                </a:solidFill>
              </a:rPr>
              <a:t>GD-ENSP 068/2013 em 26/09/2013 )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sz="1600" dirty="0">
                <a:solidFill>
                  <a:srgbClr val="002060"/>
                </a:solidFill>
              </a:rPr>
              <a:t>Garantia da </a:t>
            </a:r>
            <a:r>
              <a:rPr lang="pt-BR" sz="1600" dirty="0" smtClean="0">
                <a:solidFill>
                  <a:srgbClr val="002060"/>
                </a:solidFill>
              </a:rPr>
              <a:t>institucionalização</a:t>
            </a:r>
            <a:endParaRPr lang="pt-BR" sz="1600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sz="1600" dirty="0">
                <a:solidFill>
                  <a:srgbClr val="002060"/>
                </a:solidFill>
              </a:rPr>
              <a:t>Incorporação dos valores </a:t>
            </a:r>
            <a:r>
              <a:rPr lang="pt-BR" sz="1600" dirty="0" smtClean="0">
                <a:solidFill>
                  <a:srgbClr val="002060"/>
                </a:solidFill>
              </a:rPr>
              <a:t>deve </a:t>
            </a:r>
            <a:r>
              <a:rPr lang="pt-BR" sz="1600" dirty="0">
                <a:solidFill>
                  <a:srgbClr val="002060"/>
                </a:solidFill>
              </a:rPr>
              <a:t>ter caráter </a:t>
            </a:r>
            <a:r>
              <a:rPr lang="pt-BR" sz="1600" dirty="0" smtClean="0">
                <a:solidFill>
                  <a:srgbClr val="002060"/>
                </a:solidFill>
              </a:rPr>
              <a:t>permanente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pt-BR" sz="1600" dirty="0">
              <a:solidFill>
                <a:srgbClr val="002060"/>
              </a:solidFill>
            </a:endParaRPr>
          </a:p>
          <a:p>
            <a:pPr algn="just">
              <a:defRPr/>
            </a:pPr>
            <a:r>
              <a:rPr lang="pt-BR" b="1" dirty="0" err="1">
                <a:solidFill>
                  <a:srgbClr val="002060"/>
                </a:solidFill>
              </a:rPr>
              <a:t>Jun</a:t>
            </a:r>
            <a:r>
              <a:rPr lang="pt-BR" b="1" dirty="0">
                <a:solidFill>
                  <a:srgbClr val="002060"/>
                </a:solidFill>
              </a:rPr>
              <a:t>/2015 – Serviço de Gestão da </a:t>
            </a:r>
            <a:r>
              <a:rPr lang="pt-BR" b="1" dirty="0" smtClean="0">
                <a:solidFill>
                  <a:srgbClr val="002060"/>
                </a:solidFill>
              </a:rPr>
              <a:t>Sustentabilidade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sz="1600" dirty="0">
                <a:solidFill>
                  <a:srgbClr val="002060"/>
                </a:solidFill>
              </a:rPr>
              <a:t>Aprovação da proposta no regimento </a:t>
            </a:r>
            <a:r>
              <a:rPr lang="pt-BR" sz="1600" dirty="0" smtClean="0">
                <a:solidFill>
                  <a:srgbClr val="002060"/>
                </a:solidFill>
              </a:rPr>
              <a:t>interno</a:t>
            </a:r>
          </a:p>
        </p:txBody>
      </p:sp>
    </p:spTree>
    <p:extLst>
      <p:ext uri="{BB962C8B-B14F-4D97-AF65-F5344CB8AC3E}">
        <p14:creationId xmlns:p14="http://schemas.microsoft.com/office/powerpoint/2010/main" val="370892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de cantos arredondados 7"/>
          <p:cNvSpPr/>
          <p:nvPr/>
        </p:nvSpPr>
        <p:spPr>
          <a:xfrm>
            <a:off x="963384" y="3738155"/>
            <a:ext cx="10265229" cy="284280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1999" cy="90719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prstClr val="white"/>
                </a:solidFill>
              </a:rPr>
              <a:t>GT ÁGUA</a:t>
            </a:r>
            <a:endParaRPr lang="pt-BR" b="1" dirty="0">
              <a:solidFill>
                <a:prstClr val="white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47" y="-57765"/>
            <a:ext cx="1050308" cy="1101722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1199831" y="3913062"/>
            <a:ext cx="9980999" cy="2492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pt-BR" b="1" dirty="0" smtClean="0">
                <a:solidFill>
                  <a:srgbClr val="002060"/>
                </a:solidFill>
              </a:rPr>
              <a:t>Benefícios</a:t>
            </a:r>
            <a:r>
              <a:rPr lang="pt-BR" dirty="0" smtClean="0">
                <a:solidFill>
                  <a:srgbClr val="002060"/>
                </a:solidFill>
              </a:rPr>
              <a:t>: </a:t>
            </a:r>
          </a:p>
          <a:p>
            <a:pPr marL="34290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pt-BR" dirty="0" smtClean="0">
                <a:solidFill>
                  <a:srgbClr val="002060"/>
                </a:solidFill>
              </a:rPr>
              <a:t>Redução de custos de aquisição e manutenção de bebedouros de galões;</a:t>
            </a:r>
          </a:p>
          <a:p>
            <a:pPr marL="34290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pt-BR" dirty="0" smtClean="0">
                <a:solidFill>
                  <a:srgbClr val="002060"/>
                </a:solidFill>
              </a:rPr>
              <a:t>Garantia de equipamentos novos a cada ano sem gastos com capital;</a:t>
            </a:r>
          </a:p>
          <a:p>
            <a:pPr marL="34290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pt-BR" dirty="0">
                <a:solidFill>
                  <a:srgbClr val="002060"/>
                </a:solidFill>
              </a:rPr>
              <a:t>Oferta aos de água aos usuários sem o custo de profissional para transporte e troca dos garrafões</a:t>
            </a:r>
            <a:r>
              <a:rPr lang="pt-BR" dirty="0" smtClean="0">
                <a:solidFill>
                  <a:srgbClr val="002060"/>
                </a:solidFill>
              </a:rPr>
              <a:t>;</a:t>
            </a:r>
          </a:p>
          <a:p>
            <a:pPr marL="34290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pt-BR" dirty="0">
                <a:solidFill>
                  <a:srgbClr val="002060"/>
                </a:solidFill>
              </a:rPr>
              <a:t>Eliminação de aquisições periódicas de bebedouros danificados durante transporte para </a:t>
            </a:r>
            <a:r>
              <a:rPr lang="pt-BR" dirty="0" smtClean="0">
                <a:solidFill>
                  <a:srgbClr val="002060"/>
                </a:solidFill>
              </a:rPr>
              <a:t>manutenção; </a:t>
            </a:r>
            <a:endParaRPr lang="pt-BR" dirty="0">
              <a:solidFill>
                <a:srgbClr val="002060"/>
              </a:solidFill>
            </a:endParaRPr>
          </a:p>
          <a:p>
            <a:pPr marL="34290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pt-BR" dirty="0" smtClean="0">
                <a:solidFill>
                  <a:srgbClr val="002060"/>
                </a:solidFill>
              </a:rPr>
              <a:t>Eliminação da necessidade de espaços para alocação de garrafões;</a:t>
            </a:r>
          </a:p>
          <a:p>
            <a:pPr marL="34290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pt-BR" dirty="0">
                <a:solidFill>
                  <a:srgbClr val="002060"/>
                </a:solidFill>
              </a:rPr>
              <a:t>Redução dos problemas de contaminação de água por má higienização</a:t>
            </a:r>
            <a:r>
              <a:rPr lang="pt-BR" dirty="0" smtClean="0">
                <a:solidFill>
                  <a:srgbClr val="002060"/>
                </a:solidFill>
              </a:rPr>
              <a:t>;</a:t>
            </a:r>
          </a:p>
        </p:txBody>
      </p:sp>
      <p:pic>
        <p:nvPicPr>
          <p:cNvPr id="7" name="Picture 2" descr="Resultado de imagem para purificadores europa summer line pl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171" y="1320732"/>
            <a:ext cx="3179227" cy="20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778210" y="2099202"/>
            <a:ext cx="3400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002060"/>
                </a:solidFill>
              </a:rPr>
              <a:t>Purificadores de água</a:t>
            </a:r>
            <a:endParaRPr lang="pt-BR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43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1999" cy="90719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prstClr val="white"/>
                </a:solidFill>
              </a:rPr>
              <a:t>INTEGRAÇÃO E TRANSVERSALIDADE</a:t>
            </a:r>
            <a:endParaRPr lang="pt-BR" b="1" dirty="0">
              <a:solidFill>
                <a:prstClr val="white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47" y="-57765"/>
            <a:ext cx="1050308" cy="1101722"/>
          </a:xfrm>
          <a:prstGeom prst="rect">
            <a:avLst/>
          </a:prstGeom>
          <a:noFill/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755" y="1101722"/>
            <a:ext cx="9490085" cy="570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77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1999" cy="90719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prstClr val="white"/>
                </a:solidFill>
              </a:rPr>
              <a:t>INDICADOR</a:t>
            </a:r>
            <a:endParaRPr lang="pt-BR" b="1" dirty="0">
              <a:solidFill>
                <a:prstClr val="white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47" y="-57765"/>
            <a:ext cx="1050308" cy="1101722"/>
          </a:xfrm>
          <a:prstGeom prst="rect">
            <a:avLst/>
          </a:prstGeom>
          <a:noFill/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538050"/>
              </p:ext>
            </p:extLst>
          </p:nvPr>
        </p:nvGraphicFramePr>
        <p:xfrm>
          <a:off x="619046" y="1346473"/>
          <a:ext cx="5660730" cy="3392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4785"/>
                <a:gridCol w="1166712"/>
                <a:gridCol w="3659233"/>
              </a:tblGrid>
              <a:tr h="298877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FASE</a:t>
                      </a:r>
                      <a:endParaRPr lang="pt-BR" sz="1400" dirty="0"/>
                    </a:p>
                  </a:txBody>
                  <a:tcPr marL="91434" marR="91434" marT="45734" marB="45734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DIMENSÃO</a:t>
                      </a:r>
                      <a:endParaRPr lang="pt-BR" sz="1400" dirty="0"/>
                    </a:p>
                  </a:txBody>
                  <a:tcPr marL="91434" marR="91434" marT="45734" marB="45734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DESCRIÇÃO</a:t>
                      </a:r>
                      <a:endParaRPr lang="pt-BR" sz="1400" dirty="0"/>
                    </a:p>
                  </a:txBody>
                  <a:tcPr marL="91434" marR="91434" marT="45734" marB="45734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08072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WHY</a:t>
                      </a:r>
                      <a:endParaRPr lang="pt-BR" sz="1400" dirty="0"/>
                    </a:p>
                  </a:txBody>
                  <a:tcPr marL="91434" marR="91434" marT="45734" marB="4573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Meta</a:t>
                      </a:r>
                      <a:endParaRPr lang="pt-BR" sz="1400" dirty="0"/>
                    </a:p>
                  </a:txBody>
                  <a:tcPr marL="91434" marR="91434" marT="45734" marB="4573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Realizar</a:t>
                      </a:r>
                      <a:r>
                        <a:rPr lang="pt-B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 eventos (ou campanhas) de sensibilização por ano.</a:t>
                      </a:r>
                      <a:endParaRPr lang="pt-B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4" marR="91434" marT="45734" marB="4573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98877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WHAT</a:t>
                      </a:r>
                      <a:endParaRPr lang="pt-BR" sz="1400" dirty="0"/>
                    </a:p>
                  </a:txBody>
                  <a:tcPr marL="91434" marR="91434" marT="45734" marB="4573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Indicador</a:t>
                      </a:r>
                      <a:endParaRPr lang="pt-BR" sz="1400" dirty="0"/>
                    </a:p>
                  </a:txBody>
                  <a:tcPr marL="91434" marR="91434" marT="45734" marB="4573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aseline="0" dirty="0" smtClean="0"/>
                        <a:t>Indicador de Eficácia</a:t>
                      </a:r>
                      <a:endParaRPr lang="pt-BR" sz="1400" dirty="0"/>
                    </a:p>
                  </a:txBody>
                  <a:tcPr marL="91434" marR="91434" marT="45734" marB="4573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3377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HOW</a:t>
                      </a:r>
                      <a:endParaRPr lang="pt-BR" sz="1400" dirty="0"/>
                    </a:p>
                  </a:txBody>
                  <a:tcPr marL="91434" marR="91434" marT="45734" marB="4573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Fórmula</a:t>
                      </a:r>
                      <a:endParaRPr lang="pt-BR" sz="1400" dirty="0"/>
                    </a:p>
                  </a:txBody>
                  <a:tcPr marL="91434" marR="91434" marT="45734" marB="4573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Número</a:t>
                      </a:r>
                      <a:r>
                        <a:rPr lang="pt-BR" sz="1400" baseline="0" dirty="0" smtClean="0"/>
                        <a:t> de campanhas/meta= %</a:t>
                      </a:r>
                      <a:endParaRPr lang="pt-BR" sz="1400" dirty="0"/>
                    </a:p>
                  </a:txBody>
                  <a:tcPr marL="91434" marR="91434" marT="45734" marB="4573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33377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WHEN</a:t>
                      </a:r>
                      <a:endParaRPr lang="pt-BR" sz="1400" dirty="0"/>
                    </a:p>
                  </a:txBody>
                  <a:tcPr marL="91434" marR="91434" marT="45734" marB="4573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Frequência</a:t>
                      </a:r>
                      <a:endParaRPr lang="pt-BR" sz="1400" dirty="0"/>
                    </a:p>
                  </a:txBody>
                  <a:tcPr marL="91434" marR="91434" marT="45734" marB="4573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aseline="0" dirty="0" smtClean="0"/>
                        <a:t>Anual. </a:t>
                      </a:r>
                      <a:endParaRPr lang="pt-BR" sz="1400" dirty="0" smtClean="0"/>
                    </a:p>
                  </a:txBody>
                  <a:tcPr marL="91434" marR="91434" marT="45734" marB="4573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59765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WHO</a:t>
                      </a:r>
                      <a:endParaRPr lang="pt-BR" sz="1400" dirty="0"/>
                    </a:p>
                  </a:txBody>
                  <a:tcPr marL="91434" marR="91434" marT="45734" marB="4573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Responsável</a:t>
                      </a:r>
                      <a:endParaRPr lang="pt-BR" sz="1400" dirty="0"/>
                    </a:p>
                  </a:txBody>
                  <a:tcPr marL="91434" marR="91434" marT="45734" marB="4573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Responsável</a:t>
                      </a:r>
                      <a:r>
                        <a:rPr lang="pt-BR" sz="1400" baseline="0" dirty="0" smtClean="0"/>
                        <a:t> pelo Comitê de Gestão Sustentável</a:t>
                      </a:r>
                      <a:endParaRPr lang="pt-BR" sz="1400" dirty="0"/>
                    </a:p>
                  </a:txBody>
                  <a:tcPr marL="91434" marR="91434" marT="45734" marB="4573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08072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WHERE</a:t>
                      </a:r>
                      <a:endParaRPr lang="pt-BR" sz="1400" dirty="0"/>
                    </a:p>
                  </a:txBody>
                  <a:tcPr marL="91434" marR="91434" marT="45734" marB="4573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Fonte de dados</a:t>
                      </a:r>
                      <a:endParaRPr lang="pt-BR" sz="1400" dirty="0"/>
                    </a:p>
                  </a:txBody>
                  <a:tcPr marL="91434" marR="91434" marT="45734" marB="4573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Relatório</a:t>
                      </a:r>
                      <a:r>
                        <a:rPr lang="pt-BR" sz="1400" baseline="0" dirty="0" smtClean="0"/>
                        <a:t> de Gestão</a:t>
                      </a:r>
                      <a:endParaRPr lang="pt-BR" sz="1400" dirty="0"/>
                    </a:p>
                  </a:txBody>
                  <a:tcPr marL="91434" marR="91434" marT="45734" marB="4573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19581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HOW MUCH</a:t>
                      </a:r>
                      <a:endParaRPr lang="pt-BR" sz="1400" dirty="0"/>
                    </a:p>
                  </a:txBody>
                  <a:tcPr marL="91434" marR="91434" marT="45734" marB="4573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Custo</a:t>
                      </a:r>
                      <a:endParaRPr lang="pt-BR" sz="1400" dirty="0"/>
                    </a:p>
                  </a:txBody>
                  <a:tcPr marL="91434" marR="91434" marT="45734" marB="4573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400" dirty="0" smtClean="0"/>
                        <a:t>Aguardando definição de orçamento.</a:t>
                      </a:r>
                      <a:endParaRPr lang="pt-BR" sz="1400" dirty="0"/>
                    </a:p>
                  </a:txBody>
                  <a:tcPr marL="91434" marR="91434" marT="45734" marB="4573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tângulo 6"/>
          <p:cNvSpPr/>
          <p:nvPr/>
        </p:nvSpPr>
        <p:spPr>
          <a:xfrm>
            <a:off x="1440755" y="4839334"/>
            <a:ext cx="32921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FF0000"/>
                </a:solidFill>
              </a:rPr>
              <a:t>Número de campanhas/meta= </a:t>
            </a:r>
            <a:r>
              <a:rPr lang="pt-BR" sz="1600" b="1" dirty="0" smtClean="0">
                <a:solidFill>
                  <a:srgbClr val="FF0000"/>
                </a:solidFill>
              </a:rPr>
              <a:t>100%</a:t>
            </a:r>
            <a:endParaRPr lang="pt-BR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2578058187"/>
              </p:ext>
            </p:extLst>
          </p:nvPr>
        </p:nvGraphicFramePr>
        <p:xfrm>
          <a:off x="6521823" y="2709903"/>
          <a:ext cx="5298143" cy="3411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6723530" y="6121848"/>
            <a:ext cx="17411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>
                <a:solidFill>
                  <a:srgbClr val="002060"/>
                </a:solidFill>
              </a:rPr>
              <a:t>Fonte: Relatório de Atividades VDDIG</a:t>
            </a:r>
          </a:p>
        </p:txBody>
      </p:sp>
    </p:spTree>
    <p:extLst>
      <p:ext uri="{BB962C8B-B14F-4D97-AF65-F5344CB8AC3E}">
        <p14:creationId xmlns:p14="http://schemas.microsoft.com/office/powerpoint/2010/main" val="355679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1999" cy="90719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prstClr val="white"/>
                </a:solidFill>
              </a:rPr>
              <a:t>DESAFIOS </a:t>
            </a:r>
            <a:endParaRPr lang="pt-BR" b="1" dirty="0">
              <a:solidFill>
                <a:prstClr val="white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47" y="-57765"/>
            <a:ext cx="1050308" cy="1101722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555837" y="1396963"/>
            <a:ext cx="10759549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002060"/>
                </a:solidFill>
              </a:rPr>
              <a:t>Revisão do indicador;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002060"/>
                </a:solidFill>
              </a:rPr>
              <a:t>Estruturação da equipe do SGS;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002060"/>
                </a:solidFill>
              </a:rPr>
              <a:t>Retomada do Gerenciamento de Produtos Químicos;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002060"/>
                </a:solidFill>
              </a:rPr>
              <a:t>Finalização do PGRSS e PLS e implantação dos planos de ação;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002060"/>
                </a:solidFill>
              </a:rPr>
              <a:t>Fortalecimento com demais áreas da VDDIG e outros parceiros internos e externos;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002060"/>
                </a:solidFill>
              </a:rPr>
              <a:t>Criação de novas campanhas de sensibilização;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002060"/>
                </a:solidFill>
              </a:rPr>
              <a:t>Atualização do espaço do portal ENSP;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002060"/>
                </a:solidFill>
              </a:rPr>
              <a:t>Ampliação da divulgação das ações.</a:t>
            </a:r>
          </a:p>
          <a:p>
            <a:pPr>
              <a:lnSpc>
                <a:spcPct val="150000"/>
              </a:lnSpc>
            </a:pPr>
            <a:endParaRPr lang="pt-BR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17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1999" cy="90719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prstClr val="white"/>
                </a:solidFill>
              </a:rPr>
              <a:t>AGENDA AMBIENTAL</a:t>
            </a:r>
            <a:endParaRPr lang="pt-BR" b="1" dirty="0">
              <a:solidFill>
                <a:prstClr val="white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47" y="-57765"/>
            <a:ext cx="1050308" cy="1101722"/>
          </a:xfrm>
          <a:prstGeom prst="rect">
            <a:avLst/>
          </a:prstGeom>
          <a:noFill/>
        </p:spPr>
      </p:pic>
      <p:sp>
        <p:nvSpPr>
          <p:cNvPr id="2" name="CaixaDeTexto 1"/>
          <p:cNvSpPr txBox="1"/>
          <p:nvPr/>
        </p:nvSpPr>
        <p:spPr>
          <a:xfrm>
            <a:off x="915601" y="1327461"/>
            <a:ext cx="1872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cap="all" dirty="0" smtClean="0">
                <a:solidFill>
                  <a:srgbClr val="FF0000"/>
                </a:solidFill>
              </a:rPr>
              <a:t>Atribuições</a:t>
            </a:r>
            <a:endParaRPr lang="pt-BR" sz="2400" b="1" cap="all" dirty="0">
              <a:solidFill>
                <a:srgbClr val="FF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15601" y="2209397"/>
            <a:ext cx="996150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pt-BR" dirty="0" smtClean="0">
                <a:solidFill>
                  <a:srgbClr val="002060"/>
                </a:solidFill>
              </a:rPr>
              <a:t>Coordenar a formulação de políticas de sustentabilidade da ENSP;</a:t>
            </a:r>
          </a:p>
          <a:p>
            <a:pPr marL="400050" indent="-400050">
              <a:buAutoNum type="romanUcPeriod"/>
            </a:pPr>
            <a:endParaRPr lang="pt-BR" dirty="0">
              <a:solidFill>
                <a:srgbClr val="002060"/>
              </a:solidFill>
            </a:endParaRPr>
          </a:p>
          <a:p>
            <a:pPr marL="400050" indent="-400050">
              <a:buAutoNum type="romanUcPeriod"/>
            </a:pPr>
            <a:r>
              <a:rPr lang="pt-BR" dirty="0" smtClean="0">
                <a:solidFill>
                  <a:srgbClr val="002060"/>
                </a:solidFill>
              </a:rPr>
              <a:t>Participar do planejamento institucional e da construção do plano quadrienal da ENSP, subsidiando as definições estratégicas com a inserção dos critérios de sustentabilidade;</a:t>
            </a:r>
          </a:p>
          <a:p>
            <a:pPr marL="400050" indent="-400050">
              <a:buAutoNum type="romanUcPeriod"/>
            </a:pPr>
            <a:endParaRPr lang="pt-BR" dirty="0">
              <a:solidFill>
                <a:srgbClr val="002060"/>
              </a:solidFill>
            </a:endParaRPr>
          </a:p>
          <a:p>
            <a:pPr marL="400050" indent="-400050">
              <a:buAutoNum type="romanUcPeriod"/>
            </a:pPr>
            <a:r>
              <a:rPr lang="pt-BR" dirty="0" err="1" smtClean="0">
                <a:solidFill>
                  <a:srgbClr val="002060"/>
                </a:solidFill>
              </a:rPr>
              <a:t>Subdisiar</a:t>
            </a:r>
            <a:r>
              <a:rPr lang="pt-BR" dirty="0" smtClean="0">
                <a:solidFill>
                  <a:srgbClr val="002060"/>
                </a:solidFill>
              </a:rPr>
              <a:t> e  coordenar a definição de indicadores de sustentabilidade, monitorando e analisando seus resultados para o desenvolvimento de uma organização sustentável;</a:t>
            </a:r>
          </a:p>
          <a:p>
            <a:pPr marL="400050" indent="-400050">
              <a:buAutoNum type="romanUcPeriod"/>
            </a:pPr>
            <a:endParaRPr lang="pt-BR" dirty="0">
              <a:solidFill>
                <a:srgbClr val="002060"/>
              </a:solidFill>
            </a:endParaRPr>
          </a:p>
          <a:p>
            <a:pPr marL="400050" indent="-400050">
              <a:buAutoNum type="romanUcPeriod"/>
            </a:pPr>
            <a:r>
              <a:rPr lang="pt-BR" dirty="0" smtClean="0">
                <a:solidFill>
                  <a:srgbClr val="002060"/>
                </a:solidFill>
              </a:rPr>
              <a:t>Disseminar a cultura de sustentabilidade na ENSP;</a:t>
            </a:r>
          </a:p>
          <a:p>
            <a:pPr marL="400050" indent="-400050">
              <a:buAutoNum type="romanUcPeriod"/>
            </a:pPr>
            <a:endParaRPr lang="pt-BR" dirty="0">
              <a:solidFill>
                <a:srgbClr val="002060"/>
              </a:solidFill>
            </a:endParaRPr>
          </a:p>
          <a:p>
            <a:pPr marL="400050" indent="-400050">
              <a:buAutoNum type="romanUcPeriod"/>
            </a:pPr>
            <a:r>
              <a:rPr lang="pt-BR" dirty="0" smtClean="0">
                <a:solidFill>
                  <a:srgbClr val="002060"/>
                </a:solidFill>
              </a:rPr>
              <a:t>Coordenar e implementar as ações de sustentabilidade na ENSP.</a:t>
            </a:r>
          </a:p>
          <a:p>
            <a:pPr marL="400050" indent="-400050">
              <a:buAutoNum type="romanUcPeriod"/>
            </a:pPr>
            <a:endParaRPr lang="pt-BR" dirty="0">
              <a:solidFill>
                <a:srgbClr val="002060"/>
              </a:solidFill>
            </a:endParaRPr>
          </a:p>
          <a:p>
            <a:pPr marL="400050" indent="-400050">
              <a:buAutoNum type="romanUcPeriod"/>
            </a:pPr>
            <a:endParaRPr lang="pt-B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28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1999" cy="90719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prstClr val="white"/>
                </a:solidFill>
              </a:rPr>
              <a:t>AGENDA AMBIENTAL</a:t>
            </a:r>
            <a:endParaRPr lang="pt-BR" b="1" dirty="0">
              <a:solidFill>
                <a:prstClr val="white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47" y="-57765"/>
            <a:ext cx="1050308" cy="1101722"/>
          </a:xfrm>
          <a:prstGeom prst="rect">
            <a:avLst/>
          </a:prstGeom>
          <a:noFill/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273905"/>
              </p:ext>
            </p:extLst>
          </p:nvPr>
        </p:nvGraphicFramePr>
        <p:xfrm>
          <a:off x="1440755" y="1556157"/>
          <a:ext cx="9579935" cy="433330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5314877"/>
                <a:gridCol w="4265058"/>
              </a:tblGrid>
              <a:tr h="2834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</a:rPr>
                        <a:t>EIXO ESTRATÉGICO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 smtClean="0">
                          <a:effectLst/>
                        </a:rPr>
                        <a:t>CAMPOS </a:t>
                      </a:r>
                      <a:r>
                        <a:rPr lang="pt-BR" sz="1400" dirty="0">
                          <a:effectLst/>
                        </a:rPr>
                        <a:t>DE ATUAÇÃO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/>
                </a:tc>
              </a:tr>
              <a:tr h="224679">
                <a:tc row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 err="1">
                          <a:effectLst/>
                        </a:rPr>
                        <a:t>Ecoeficiência</a:t>
                      </a:r>
                      <a:endParaRPr lang="pt-BR" sz="14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2286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</a:rPr>
                        <a:t>Energia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/>
                </a:tc>
              </a:tr>
              <a:tr h="22467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</a:rPr>
                        <a:t>Água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/>
                </a:tc>
              </a:tr>
              <a:tr h="22467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</a:rPr>
                        <a:t>Materiais e Processos Produtivos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/>
                </a:tc>
              </a:tr>
              <a:tr h="6613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</a:rPr>
                        <a:t>Compras Sustentáveis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/>
                </a:tc>
              </a:tr>
              <a:tr h="283441"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</a:rPr>
                        <a:t>Qualidade de Vida 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2286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</a:rPr>
                        <a:t>Mobilidade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/>
                </a:tc>
              </a:tr>
              <a:tr h="28344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</a:rPr>
                        <a:t>Alimentação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/>
                </a:tc>
              </a:tr>
              <a:tr h="28344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</a:rPr>
                        <a:t>Qualidade de vida no ambiente de trabalho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/>
                </a:tc>
              </a:tr>
              <a:tr h="536640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 smtClean="0">
                          <a:effectLst/>
                        </a:rPr>
                        <a:t>Gerenciamento </a:t>
                      </a:r>
                      <a:r>
                        <a:rPr lang="pt-BR" sz="1400" dirty="0">
                          <a:effectLst/>
                        </a:rPr>
                        <a:t>Integrado de Resíduos Sólidos (Extraordinários, Infectantes, Químicos, Radioativos e Recicláveis Perigosos e Não Perigosos)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 smtClean="0">
                          <a:effectLst/>
                        </a:rPr>
                        <a:t>        Gerenciamento </a:t>
                      </a:r>
                      <a:r>
                        <a:rPr lang="pt-BR" sz="1400" dirty="0">
                          <a:effectLst/>
                        </a:rPr>
                        <a:t>Interno de Resíduos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/>
                </a:tc>
              </a:tr>
              <a:tr h="41517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 smtClean="0">
                          <a:effectLst/>
                        </a:rPr>
                        <a:t>        Coleta </a:t>
                      </a:r>
                      <a:r>
                        <a:rPr lang="pt-BR" sz="1400" dirty="0">
                          <a:effectLst/>
                        </a:rPr>
                        <a:t>Seletiva 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/>
                </a:tc>
              </a:tr>
              <a:tr h="283441"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</a:rPr>
                        <a:t>Transparência, Comunicação e Sensibilização em Sustentabilidade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 smtClean="0">
                          <a:effectLst/>
                        </a:rPr>
                        <a:t>        Liderança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/>
                </a:tc>
              </a:tr>
              <a:tr h="28344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 smtClean="0">
                          <a:effectLst/>
                        </a:rPr>
                        <a:t>        Plano </a:t>
                      </a:r>
                      <a:r>
                        <a:rPr lang="pt-BR" sz="1400" dirty="0">
                          <a:effectLst/>
                        </a:rPr>
                        <a:t>de Comunicação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/>
                </a:tc>
              </a:tr>
              <a:tr h="28344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 smtClean="0">
                          <a:effectLst/>
                        </a:rPr>
                        <a:t>        Plano </a:t>
                      </a:r>
                      <a:r>
                        <a:rPr lang="pt-BR" sz="1400" dirty="0">
                          <a:effectLst/>
                        </a:rPr>
                        <a:t>de Capacitações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249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1999" cy="90719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prstClr val="white"/>
                </a:solidFill>
              </a:rPr>
              <a:t>VISÃO SISTÊMICA</a:t>
            </a:r>
            <a:endParaRPr lang="pt-BR" b="1" dirty="0">
              <a:solidFill>
                <a:prstClr val="white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47" y="-57765"/>
            <a:ext cx="1050308" cy="1101722"/>
          </a:xfrm>
          <a:prstGeom prst="rect">
            <a:avLst/>
          </a:prstGeom>
          <a:noFill/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339721"/>
              </p:ext>
            </p:extLst>
          </p:nvPr>
        </p:nvGraphicFramePr>
        <p:xfrm>
          <a:off x="473869" y="1043957"/>
          <a:ext cx="11244260" cy="54715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20579"/>
                <a:gridCol w="2529725"/>
                <a:gridCol w="2016741"/>
                <a:gridCol w="2229422"/>
                <a:gridCol w="2147793"/>
              </a:tblGrid>
              <a:tr h="2998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+mn-lt"/>
                        </a:rPr>
                        <a:t>Fornecedores</a:t>
                      </a:r>
                      <a:endParaRPr lang="pt-BR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9321" marR="393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+mn-lt"/>
                        </a:rPr>
                        <a:t>Entradas</a:t>
                      </a:r>
                      <a:endParaRPr lang="pt-BR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9321" marR="393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+mn-lt"/>
                        </a:rPr>
                        <a:t>Processo</a:t>
                      </a:r>
                      <a:endParaRPr lang="pt-BR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9321" marR="393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+mn-lt"/>
                        </a:rPr>
                        <a:t>Produto/Serviço</a:t>
                      </a:r>
                      <a:endParaRPr lang="pt-BR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9321" marR="393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+mn-lt"/>
                        </a:rPr>
                        <a:t>Cliente</a:t>
                      </a:r>
                      <a:endParaRPr lang="pt-BR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9321" marR="393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96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pt-BR" sz="1400" dirty="0" smtClean="0">
                          <a:effectLst/>
                          <a:latin typeface="+mn-lt"/>
                        </a:rPr>
                        <a:t>Subunidades</a:t>
                      </a:r>
                      <a:endParaRPr lang="pt-BR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9321" marR="39321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  <a:tab pos="449580" algn="l"/>
                        </a:tabLst>
                      </a:pPr>
                      <a:r>
                        <a:rPr lang="pt-BR" sz="1400" dirty="0" smtClean="0">
                          <a:effectLst/>
                          <a:latin typeface="+mn-lt"/>
                        </a:rPr>
                        <a:t>Legislação, normativas e </a:t>
                      </a:r>
                      <a:r>
                        <a:rPr lang="pt-BR" sz="1400" dirty="0" err="1" smtClean="0">
                          <a:effectLst/>
                          <a:latin typeface="+mn-lt"/>
                        </a:rPr>
                        <a:t>decretors</a:t>
                      </a:r>
                      <a:endParaRPr lang="pt-BR" sz="1400" dirty="0" smtClean="0"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  <a:tab pos="449580" algn="l"/>
                        </a:tabLst>
                      </a:pPr>
                      <a:r>
                        <a:rPr lang="pt-BR" sz="1400" dirty="0" smtClean="0">
                          <a:effectLst/>
                          <a:latin typeface="+mn-lt"/>
                        </a:rPr>
                        <a:t>Solicitação </a:t>
                      </a:r>
                      <a:r>
                        <a:rPr lang="pt-BR" sz="1400" dirty="0">
                          <a:effectLst/>
                          <a:latin typeface="+mn-lt"/>
                        </a:rPr>
                        <a:t>de definição Indicadores</a:t>
                      </a:r>
                      <a:endParaRPr lang="pt-BR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9321" marR="39321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Avaliação de Sustentabilidade Institucional</a:t>
                      </a:r>
                      <a:endParaRPr lang="pt-BR" sz="1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9321" marR="39321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Plano de Logística Sustentável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Relatórios </a:t>
                      </a:r>
                      <a:r>
                        <a:rPr lang="pt-B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Sustentabilidade</a:t>
                      </a:r>
                    </a:p>
                  </a:txBody>
                  <a:tcPr marL="39321" marR="39321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 </a:t>
                      </a:r>
                      <a:r>
                        <a:rPr lang="pt-BR" sz="1400" dirty="0" smtClean="0">
                          <a:effectLst/>
                          <a:latin typeface="+mn-lt"/>
                        </a:rPr>
                        <a:t>Subunidades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Serviços VDDIG</a:t>
                      </a:r>
                      <a:endParaRPr lang="pt-BR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9321" marR="39321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2961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  <a:latin typeface="+mn-lt"/>
                        </a:rPr>
                        <a:t>Subunidades</a:t>
                      </a:r>
                      <a:endParaRPr lang="pt-BR" sz="1400" dirty="0"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Sociedade</a:t>
                      </a:r>
                      <a:endParaRPr lang="pt-BR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9321" marR="39321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  <a:latin typeface="+mn-lt"/>
                        </a:rPr>
                        <a:t>Orçamento</a:t>
                      </a:r>
                      <a:r>
                        <a:rPr lang="pt-BR" sz="14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Contexto interno e externo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Estratégia organizacional</a:t>
                      </a:r>
                      <a:endParaRPr lang="pt-BR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9321" marR="39321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  <a:tab pos="449580" algn="l"/>
                        </a:tabLst>
                      </a:pPr>
                      <a:r>
                        <a:rPr lang="pt-BR" sz="14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Sensibilização</a:t>
                      </a:r>
                      <a:endParaRPr lang="pt-BR" sz="1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9321" marR="39321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Campanhas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Capacitação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Seminários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Eventos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 </a:t>
                      </a:r>
                      <a:endParaRPr lang="pt-BR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9321" marR="39321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  <a:latin typeface="+mn-lt"/>
                        </a:rPr>
                        <a:t>Subunidades</a:t>
                      </a:r>
                      <a:endParaRPr lang="pt-BR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9321" marR="39321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5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  <a:latin typeface="+mn-lt"/>
                        </a:rPr>
                        <a:t>Órgão de </a:t>
                      </a:r>
                      <a:r>
                        <a:rPr lang="pt-BR" sz="1400" dirty="0">
                          <a:effectLst/>
                          <a:latin typeface="+mn-lt"/>
                        </a:rPr>
                        <a:t>fiscalização nacional e </a:t>
                      </a:r>
                      <a:r>
                        <a:rPr lang="pt-BR" sz="1400" dirty="0" smtClean="0">
                          <a:effectLst/>
                          <a:latin typeface="+mn-lt"/>
                        </a:rPr>
                        <a:t>regional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Subunidades</a:t>
                      </a:r>
                      <a:endParaRPr lang="pt-BR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9321" marR="39321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Legislação, normativas e </a:t>
                      </a:r>
                      <a:r>
                        <a:rPr lang="pt-BR" sz="1400" dirty="0" smtClean="0">
                          <a:effectLst/>
                          <a:latin typeface="+mn-lt"/>
                        </a:rPr>
                        <a:t>decretos, informações</a:t>
                      </a:r>
                      <a:r>
                        <a:rPr lang="pt-BR" sz="1400" baseline="0" dirty="0" smtClean="0">
                          <a:effectLst/>
                          <a:latin typeface="+mn-lt"/>
                        </a:rPr>
                        <a:t> internas</a:t>
                      </a:r>
                      <a:endParaRPr lang="pt-BR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9321" marR="39321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Gerenciamento Interno de Resíduos</a:t>
                      </a:r>
                      <a:endParaRPr lang="pt-BR" sz="1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9321" marR="39321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Plano de Gerenciamento Interno </a:t>
                      </a: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de </a:t>
                      </a:r>
                      <a:r>
                        <a:rPr lang="pt-B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resíduos </a:t>
                      </a:r>
                    </a:p>
                  </a:txBody>
                  <a:tcPr marL="39321" marR="39321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pt-BR" sz="1400" dirty="0" smtClean="0">
                          <a:effectLst/>
                          <a:latin typeface="+mn-lt"/>
                        </a:rPr>
                        <a:t>Subunidades</a:t>
                      </a:r>
                      <a:r>
                        <a:rPr lang="pt-BR" sz="1400" dirty="0">
                          <a:effectLst/>
                          <a:latin typeface="+mn-lt"/>
                        </a:rPr>
                        <a:t>, Dirac</a:t>
                      </a:r>
                      <a:endParaRPr lang="pt-BR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9321" marR="39321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1297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Órgão de normatização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Presidência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Subunidades</a:t>
                      </a:r>
                      <a:endParaRPr lang="pt-B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321" marR="39321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effectLst/>
                          <a:latin typeface="+mn-lt"/>
                        </a:rPr>
                        <a:t>Legislação, normativas e decretos, informações</a:t>
                      </a:r>
                      <a:r>
                        <a:rPr lang="pt-BR" sz="1400" baseline="0" dirty="0" smtClean="0">
                          <a:effectLst/>
                          <a:latin typeface="+mn-lt"/>
                        </a:rPr>
                        <a:t> internas</a:t>
                      </a:r>
                      <a:endParaRPr lang="pt-BR" sz="14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9321" marR="39321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4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Gerenciamento de Produtos Químicos</a:t>
                      </a:r>
                      <a:endParaRPr lang="pt-BR" sz="14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321" marR="39321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Plano de Gerenciamento de Produtos Perigosos</a:t>
                      </a:r>
                      <a:endParaRPr lang="pt-BR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9321" marR="39321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Subunidades</a:t>
                      </a:r>
                      <a:endParaRPr lang="pt-BR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9321" marR="39321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1717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  <a:latin typeface="+mn-lt"/>
                        </a:rPr>
                        <a:t>Subunidades</a:t>
                      </a:r>
                      <a:endParaRPr lang="pt-BR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9321" marR="39321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  <a:latin typeface="+mn-lt"/>
                        </a:rPr>
                        <a:t>RCO</a:t>
                      </a:r>
                      <a:endParaRPr lang="pt-BR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Projeto </a:t>
                      </a:r>
                      <a:r>
                        <a:rPr lang="pt-BR" sz="1400" dirty="0" smtClean="0">
                          <a:effectLst/>
                          <a:latin typeface="+mn-lt"/>
                        </a:rPr>
                        <a:t>Básico</a:t>
                      </a:r>
                      <a:endParaRPr lang="pt-BR" sz="1400" dirty="0"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Solicitações /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Informações</a:t>
                      </a:r>
                      <a:endParaRPr lang="pt-BR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9321" marR="39321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Assessoria </a:t>
                      </a:r>
                      <a:r>
                        <a:rPr lang="pt-BR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Técnica</a:t>
                      </a:r>
                      <a:endParaRPr lang="pt-BR" sz="1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9321" marR="39321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Orientações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Parecer Técnico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Relatório Descritivo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Visita Técnica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Diagnóstico Técnico</a:t>
                      </a:r>
                    </a:p>
                  </a:txBody>
                  <a:tcPr marL="39321" marR="39321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 err="1">
                          <a:effectLst/>
                          <a:latin typeface="+mn-lt"/>
                        </a:rPr>
                        <a:t>Secom</a:t>
                      </a:r>
                      <a:r>
                        <a:rPr lang="pt-BR" sz="1400" dirty="0">
                          <a:effectLst/>
                          <a:latin typeface="+mn-lt"/>
                        </a:rPr>
                        <a:t> (Compra Sustentável</a:t>
                      </a:r>
                      <a:r>
                        <a:rPr lang="pt-BR" sz="1400" dirty="0" smtClean="0">
                          <a:effectLst/>
                          <a:latin typeface="+mn-lt"/>
                        </a:rPr>
                        <a:t>), VDAL, Serviços</a:t>
                      </a:r>
                      <a:r>
                        <a:rPr lang="pt-BR" sz="1400" baseline="0" dirty="0" smtClean="0">
                          <a:effectLst/>
                          <a:latin typeface="+mn-lt"/>
                        </a:rPr>
                        <a:t> VDDIG</a:t>
                      </a:r>
                      <a:endParaRPr lang="pt-BR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9321" marR="39321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990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de cantos arredondados 9"/>
          <p:cNvSpPr/>
          <p:nvPr/>
        </p:nvSpPr>
        <p:spPr>
          <a:xfrm>
            <a:off x="390447" y="1746638"/>
            <a:ext cx="11536263" cy="403187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" y="0"/>
            <a:ext cx="12191999" cy="90719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prstClr val="white"/>
                </a:solidFill>
              </a:rPr>
              <a:t>     PLANO DE LOGÍSTICA SUSTENTÁVEL</a:t>
            </a:r>
            <a:endParaRPr lang="pt-BR" b="1" dirty="0">
              <a:solidFill>
                <a:prstClr val="white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47" y="-57765"/>
            <a:ext cx="1050308" cy="1101722"/>
          </a:xfrm>
          <a:prstGeom prst="rect">
            <a:avLst/>
          </a:prstGeom>
          <a:noFill/>
        </p:spPr>
      </p:pic>
      <p:graphicFrame>
        <p:nvGraphicFramePr>
          <p:cNvPr id="7" name="Gráfico 6"/>
          <p:cNvGraphicFramePr>
            <a:graphicFrameLocks/>
          </p:cNvGraphicFramePr>
          <p:nvPr>
            <p:extLst/>
          </p:nvPr>
        </p:nvGraphicFramePr>
        <p:xfrm>
          <a:off x="1123421" y="1095169"/>
          <a:ext cx="3687571" cy="2421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756933" y="1883405"/>
            <a:ext cx="1080328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002060"/>
                </a:solidFill>
              </a:rPr>
              <a:t/>
            </a:r>
            <a:br>
              <a:rPr lang="pt-BR" sz="1600" dirty="0">
                <a:solidFill>
                  <a:srgbClr val="002060"/>
                </a:solidFill>
              </a:rPr>
            </a:br>
            <a:r>
              <a:rPr lang="pt-BR" sz="1600" b="1" dirty="0" smtClean="0">
                <a:solidFill>
                  <a:srgbClr val="002060"/>
                </a:solidFill>
              </a:rPr>
              <a:t>OBJETIVO</a:t>
            </a:r>
            <a:r>
              <a:rPr lang="pt-BR" sz="1600" dirty="0" smtClean="0">
                <a:solidFill>
                  <a:srgbClr val="002060"/>
                </a:solidFill>
              </a:rPr>
              <a:t>: </a:t>
            </a:r>
          </a:p>
          <a:p>
            <a:r>
              <a:rPr lang="pt-BR" sz="1600" dirty="0" smtClean="0">
                <a:solidFill>
                  <a:srgbClr val="002060"/>
                </a:solidFill>
              </a:rPr>
              <a:t>Os </a:t>
            </a:r>
            <a:r>
              <a:rPr lang="pt-BR" sz="1600" dirty="0">
                <a:solidFill>
                  <a:srgbClr val="002060"/>
                </a:solidFill>
              </a:rPr>
              <a:t>PLS são ferramentas de planejamento que permitem aos órgãos ou entidades estabelecer práticas de sustentabilidade </a:t>
            </a:r>
            <a:r>
              <a:rPr lang="pt-BR" sz="1600" dirty="0" smtClean="0">
                <a:solidFill>
                  <a:srgbClr val="002060"/>
                </a:solidFill>
              </a:rPr>
              <a:t>e racionalização </a:t>
            </a:r>
            <a:r>
              <a:rPr lang="pt-BR" sz="1600" dirty="0">
                <a:solidFill>
                  <a:srgbClr val="002060"/>
                </a:solidFill>
              </a:rPr>
              <a:t>de gastos e processos na Administração Pública.</a:t>
            </a:r>
            <a:br>
              <a:rPr lang="pt-BR" sz="1600" dirty="0">
                <a:solidFill>
                  <a:srgbClr val="002060"/>
                </a:solidFill>
              </a:rPr>
            </a:br>
            <a:endParaRPr lang="pt-BR" sz="1600" dirty="0" smtClean="0">
              <a:solidFill>
                <a:srgbClr val="002060"/>
              </a:solidFill>
            </a:endParaRPr>
          </a:p>
          <a:p>
            <a:r>
              <a:rPr lang="pt-BR" sz="1600" b="1" dirty="0" smtClean="0">
                <a:solidFill>
                  <a:srgbClr val="002060"/>
                </a:solidFill>
              </a:rPr>
              <a:t>CONTEÚDO</a:t>
            </a:r>
            <a:r>
              <a:rPr lang="pt-BR" sz="1600" dirty="0" smtClean="0">
                <a:solidFill>
                  <a:srgbClr val="002060"/>
                </a:solidFill>
              </a:rPr>
              <a:t>:</a:t>
            </a:r>
          </a:p>
          <a:p>
            <a:pPr algn="just"/>
            <a:r>
              <a:rPr lang="pt-BR" sz="1600" dirty="0" smtClean="0">
                <a:solidFill>
                  <a:srgbClr val="002060"/>
                </a:solidFill>
              </a:rPr>
              <a:t>1) os </a:t>
            </a:r>
            <a:r>
              <a:rPr lang="pt-BR" sz="1600" dirty="0">
                <a:solidFill>
                  <a:srgbClr val="002060"/>
                </a:solidFill>
              </a:rPr>
              <a:t>objetivos do </a:t>
            </a:r>
            <a:r>
              <a:rPr lang="pt-BR" sz="1600" dirty="0" smtClean="0">
                <a:solidFill>
                  <a:srgbClr val="002060"/>
                </a:solidFill>
              </a:rPr>
              <a:t>Plano;</a:t>
            </a:r>
            <a:r>
              <a:rPr lang="pt-BR" sz="1600" dirty="0">
                <a:solidFill>
                  <a:srgbClr val="002060"/>
                </a:solidFill>
              </a:rPr>
              <a:t> </a:t>
            </a:r>
            <a:r>
              <a:rPr lang="pt-BR" sz="1600" dirty="0" smtClean="0">
                <a:solidFill>
                  <a:srgbClr val="002060"/>
                </a:solidFill>
              </a:rPr>
              <a:t> 2</a:t>
            </a:r>
            <a:r>
              <a:rPr lang="pt-BR" sz="1600" dirty="0">
                <a:solidFill>
                  <a:srgbClr val="002060"/>
                </a:solidFill>
              </a:rPr>
              <a:t>) as responsabilidades dos gestores que implementarão o </a:t>
            </a:r>
            <a:r>
              <a:rPr lang="pt-BR" sz="1600" dirty="0" smtClean="0">
                <a:solidFill>
                  <a:srgbClr val="002060"/>
                </a:solidFill>
              </a:rPr>
              <a:t>Plano;</a:t>
            </a:r>
            <a:r>
              <a:rPr lang="pt-BR" sz="1600" dirty="0">
                <a:solidFill>
                  <a:srgbClr val="002060"/>
                </a:solidFill>
              </a:rPr>
              <a:t> </a:t>
            </a:r>
            <a:r>
              <a:rPr lang="pt-BR" sz="1600" dirty="0" smtClean="0">
                <a:solidFill>
                  <a:srgbClr val="002060"/>
                </a:solidFill>
              </a:rPr>
              <a:t>3</a:t>
            </a:r>
            <a:r>
              <a:rPr lang="pt-BR" sz="1600" dirty="0">
                <a:solidFill>
                  <a:srgbClr val="002060"/>
                </a:solidFill>
              </a:rPr>
              <a:t>) as ações, metas e prazos </a:t>
            </a:r>
            <a:r>
              <a:rPr lang="pt-BR" sz="1600" dirty="0" smtClean="0">
                <a:solidFill>
                  <a:srgbClr val="002060"/>
                </a:solidFill>
              </a:rPr>
              <a:t>de execução</a:t>
            </a:r>
            <a:r>
              <a:rPr lang="pt-BR" sz="1600" dirty="0">
                <a:solidFill>
                  <a:srgbClr val="002060"/>
                </a:solidFill>
              </a:rPr>
              <a:t>; 4) os mecanismos de monitoramento e avaliação das ações que serão </a:t>
            </a:r>
            <a:r>
              <a:rPr lang="pt-BR" sz="1600" dirty="0" smtClean="0">
                <a:solidFill>
                  <a:srgbClr val="002060"/>
                </a:solidFill>
              </a:rPr>
              <a:t>implementadas.</a:t>
            </a:r>
          </a:p>
          <a:p>
            <a:endParaRPr lang="pt-BR" sz="1600" dirty="0">
              <a:solidFill>
                <a:srgbClr val="002060"/>
              </a:solidFill>
            </a:endParaRPr>
          </a:p>
          <a:p>
            <a:r>
              <a:rPr lang="pt-BR" sz="1600" b="1" dirty="0" smtClean="0">
                <a:solidFill>
                  <a:srgbClr val="002060"/>
                </a:solidFill>
              </a:rPr>
              <a:t>CONTEÚDO MÍNIMO </a:t>
            </a:r>
            <a:r>
              <a:rPr lang="pt-BR" sz="1600" dirty="0" smtClean="0">
                <a:solidFill>
                  <a:srgbClr val="002060"/>
                </a:solidFill>
              </a:rPr>
              <a:t>para </a:t>
            </a:r>
            <a:r>
              <a:rPr lang="pt-BR" sz="1600" dirty="0">
                <a:solidFill>
                  <a:srgbClr val="002060"/>
                </a:solidFill>
              </a:rPr>
              <a:t>as ações que serão </a:t>
            </a:r>
            <a:r>
              <a:rPr lang="pt-BR" sz="1600" dirty="0" smtClean="0">
                <a:solidFill>
                  <a:srgbClr val="002060"/>
                </a:solidFill>
              </a:rPr>
              <a:t>elaboradas:</a:t>
            </a:r>
          </a:p>
          <a:p>
            <a:pPr algn="just"/>
            <a:r>
              <a:rPr lang="pt-BR" sz="1600" dirty="0">
                <a:solidFill>
                  <a:srgbClr val="002060"/>
                </a:solidFill>
              </a:rPr>
              <a:t/>
            </a:r>
            <a:br>
              <a:rPr lang="pt-BR" sz="1600" dirty="0">
                <a:solidFill>
                  <a:srgbClr val="002060"/>
                </a:solidFill>
              </a:rPr>
            </a:br>
            <a:r>
              <a:rPr lang="pt-BR" sz="1600" dirty="0" smtClean="0">
                <a:solidFill>
                  <a:srgbClr val="002060"/>
                </a:solidFill>
              </a:rPr>
              <a:t>I </a:t>
            </a:r>
            <a:r>
              <a:rPr lang="pt-BR" sz="1600" dirty="0">
                <a:solidFill>
                  <a:srgbClr val="002060"/>
                </a:solidFill>
              </a:rPr>
              <a:t>- atualização do inventário de bens e materiais do órgão ou entidade e identificação de similares de menor impacto ambiental para </a:t>
            </a:r>
            <a:r>
              <a:rPr lang="pt-BR" sz="1600" dirty="0" smtClean="0">
                <a:solidFill>
                  <a:srgbClr val="002060"/>
                </a:solidFill>
              </a:rPr>
              <a:t>substituição; II </a:t>
            </a:r>
            <a:r>
              <a:rPr lang="pt-BR" sz="1600" dirty="0">
                <a:solidFill>
                  <a:srgbClr val="002060"/>
                </a:solidFill>
              </a:rPr>
              <a:t>- práticas de sustentabilidade e de racionalização do uso de materiais e </a:t>
            </a:r>
            <a:r>
              <a:rPr lang="pt-BR" sz="1600" dirty="0" smtClean="0">
                <a:solidFill>
                  <a:srgbClr val="002060"/>
                </a:solidFill>
              </a:rPr>
              <a:t>serviços; III </a:t>
            </a:r>
            <a:r>
              <a:rPr lang="pt-BR" sz="1600" dirty="0">
                <a:solidFill>
                  <a:srgbClr val="002060"/>
                </a:solidFill>
              </a:rPr>
              <a:t>- responsabilidades, metodologia de implementação e avaliação do plano;  </a:t>
            </a:r>
            <a:r>
              <a:rPr lang="pt-BR" sz="1600" dirty="0" smtClean="0">
                <a:solidFill>
                  <a:srgbClr val="002060"/>
                </a:solidFill>
              </a:rPr>
              <a:t>IV </a:t>
            </a:r>
            <a:r>
              <a:rPr lang="pt-BR" sz="1600" dirty="0">
                <a:solidFill>
                  <a:srgbClr val="002060"/>
                </a:solidFill>
              </a:rPr>
              <a:t>- ações de divulgação, conscientização e capacitação</a:t>
            </a:r>
            <a:r>
              <a:rPr lang="pt-BR" sz="1600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endParaRPr lang="pt-BR" sz="1600" dirty="0">
              <a:solidFill>
                <a:srgbClr val="002060"/>
              </a:solidFill>
            </a:endParaRPr>
          </a:p>
          <a:p>
            <a:pPr algn="just"/>
            <a:endParaRPr lang="pt-BR" sz="1600" dirty="0">
              <a:solidFill>
                <a:srgbClr val="002060"/>
              </a:solidFill>
            </a:endParaRPr>
          </a:p>
        </p:txBody>
      </p:sp>
      <p:sp>
        <p:nvSpPr>
          <p:cNvPr id="8" name="CaixaDeTexto 6"/>
          <p:cNvSpPr txBox="1">
            <a:spLocks noChangeArrowheads="1"/>
          </p:cNvSpPr>
          <p:nvPr/>
        </p:nvSpPr>
        <p:spPr bwMode="auto">
          <a:xfrm>
            <a:off x="2678907" y="988360"/>
            <a:ext cx="65250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sz="1600" b="1" dirty="0" smtClean="0">
                <a:solidFill>
                  <a:srgbClr val="002060"/>
                </a:solidFill>
              </a:rPr>
              <a:t>Decreto 7746, de 05 de junho de 2012 e IN 10, de 12 de novembro de 2012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93889" y="6043802"/>
            <a:ext cx="58240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dirty="0">
                <a:solidFill>
                  <a:srgbClr val="002060"/>
                </a:solidFill>
              </a:rPr>
              <a:t>Fonte: http://www.mma.gov.br/destaques/item/8975-planos-de-gest%C3%A3o-de-log%C3%ADstica-sustent%C3%A1vel</a:t>
            </a:r>
          </a:p>
        </p:txBody>
      </p:sp>
    </p:spTree>
    <p:extLst>
      <p:ext uri="{BB962C8B-B14F-4D97-AF65-F5344CB8AC3E}">
        <p14:creationId xmlns:p14="http://schemas.microsoft.com/office/powerpoint/2010/main" val="263261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756" y="1689699"/>
            <a:ext cx="8551718" cy="4960941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1999" cy="90719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prstClr val="white"/>
                </a:solidFill>
              </a:rPr>
              <a:t>PLANO DE LOGÍSTICA SUSTENTÁVEL</a:t>
            </a:r>
            <a:endParaRPr lang="pt-BR" b="1" dirty="0">
              <a:solidFill>
                <a:prstClr val="white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47" y="-57765"/>
            <a:ext cx="1050308" cy="1101722"/>
          </a:xfrm>
          <a:prstGeom prst="rect">
            <a:avLst/>
          </a:prstGeom>
          <a:noFill/>
        </p:spPr>
      </p:pic>
      <p:grpSp>
        <p:nvGrpSpPr>
          <p:cNvPr id="13" name="Grupo 12"/>
          <p:cNvGrpSpPr/>
          <p:nvPr/>
        </p:nvGrpSpPr>
        <p:grpSpPr>
          <a:xfrm>
            <a:off x="217763" y="2482817"/>
            <a:ext cx="2445983" cy="3539430"/>
            <a:chOff x="164075" y="2420471"/>
            <a:chExt cx="2220332" cy="3539430"/>
          </a:xfrm>
        </p:grpSpPr>
        <p:sp>
          <p:nvSpPr>
            <p:cNvPr id="3" name="Arredondar Retângulo em um Canto Diagonal 2"/>
            <p:cNvSpPr/>
            <p:nvPr/>
          </p:nvSpPr>
          <p:spPr>
            <a:xfrm>
              <a:off x="164075" y="2557237"/>
              <a:ext cx="1840275" cy="3402664"/>
            </a:xfrm>
            <a:prstGeom prst="round2Diag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Grupo 9"/>
            <p:cNvGrpSpPr/>
            <p:nvPr/>
          </p:nvGrpSpPr>
          <p:grpSpPr>
            <a:xfrm>
              <a:off x="259889" y="2420471"/>
              <a:ext cx="2124518" cy="3539430"/>
              <a:chOff x="203390" y="2487706"/>
              <a:chExt cx="2124518" cy="3539430"/>
            </a:xfrm>
          </p:grpSpPr>
          <p:sp>
            <p:nvSpPr>
              <p:cNvPr id="2" name="CaixaDeTexto 1"/>
              <p:cNvSpPr txBox="1"/>
              <p:nvPr/>
            </p:nvSpPr>
            <p:spPr>
              <a:xfrm>
                <a:off x="203390" y="2487706"/>
                <a:ext cx="1761447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pt-BR" sz="1600" b="1" dirty="0">
                  <a:solidFill>
                    <a:srgbClr val="002060"/>
                  </a:solidFill>
                </a:endParaRPr>
              </a:p>
              <a:p>
                <a:r>
                  <a:rPr lang="pt-BR" sz="1600" b="1" dirty="0" smtClean="0">
                    <a:solidFill>
                      <a:srgbClr val="002060"/>
                    </a:solidFill>
                  </a:rPr>
                  <a:t>Setores envolvidos:</a:t>
                </a:r>
              </a:p>
              <a:p>
                <a:r>
                  <a:rPr lang="pt-BR" sz="1600" b="1" dirty="0" smtClean="0">
                    <a:solidFill>
                      <a:srgbClr val="002060"/>
                    </a:solidFill>
                  </a:rPr>
                  <a:t>SGM</a:t>
                </a:r>
              </a:p>
              <a:p>
                <a:r>
                  <a:rPr lang="pt-BR" sz="1600" b="1" dirty="0" smtClean="0">
                    <a:solidFill>
                      <a:srgbClr val="002060"/>
                    </a:solidFill>
                  </a:rPr>
                  <a:t>SGP</a:t>
                </a:r>
              </a:p>
              <a:p>
                <a:r>
                  <a:rPr lang="pt-BR" sz="1600" b="1" dirty="0" smtClean="0">
                    <a:solidFill>
                      <a:srgbClr val="002060"/>
                    </a:solidFill>
                  </a:rPr>
                  <a:t>INFRA</a:t>
                </a:r>
              </a:p>
              <a:p>
                <a:r>
                  <a:rPr lang="pt-BR" sz="1600" b="1" dirty="0" smtClean="0">
                    <a:solidFill>
                      <a:srgbClr val="002060"/>
                    </a:solidFill>
                  </a:rPr>
                  <a:t>SECOM</a:t>
                </a:r>
              </a:p>
              <a:p>
                <a:r>
                  <a:rPr lang="pt-BR" sz="1600" b="1" dirty="0" smtClean="0">
                    <a:solidFill>
                      <a:srgbClr val="002060"/>
                    </a:solidFill>
                  </a:rPr>
                  <a:t>GESCON</a:t>
                </a:r>
              </a:p>
              <a:p>
                <a:r>
                  <a:rPr lang="pt-BR" sz="1600" b="1" dirty="0" smtClean="0">
                    <a:solidFill>
                      <a:srgbClr val="002060"/>
                    </a:solidFill>
                  </a:rPr>
                  <a:t>Planejamento</a:t>
                </a:r>
              </a:p>
              <a:p>
                <a:r>
                  <a:rPr lang="pt-BR" sz="1600" b="1" dirty="0" smtClean="0">
                    <a:solidFill>
                      <a:srgbClr val="002060"/>
                    </a:solidFill>
                  </a:rPr>
                  <a:t>SGQ</a:t>
                </a:r>
              </a:p>
              <a:p>
                <a:r>
                  <a:rPr lang="pt-BR" sz="1600" b="1" dirty="0" smtClean="0">
                    <a:solidFill>
                      <a:srgbClr val="002060"/>
                    </a:solidFill>
                  </a:rPr>
                  <a:t>SGT</a:t>
                </a:r>
              </a:p>
              <a:p>
                <a:r>
                  <a:rPr lang="pt-BR" sz="1600" b="1" dirty="0" smtClean="0">
                    <a:solidFill>
                      <a:srgbClr val="002060"/>
                    </a:solidFill>
                  </a:rPr>
                  <a:t>SGI</a:t>
                </a:r>
              </a:p>
              <a:p>
                <a:r>
                  <a:rPr lang="pt-BR" sz="1600" b="1" dirty="0" smtClean="0">
                    <a:solidFill>
                      <a:srgbClr val="002060"/>
                    </a:solidFill>
                  </a:rPr>
                  <a:t>Coord. Adm.</a:t>
                </a:r>
              </a:p>
              <a:p>
                <a:r>
                  <a:rPr lang="pt-BR" sz="1600" b="1" dirty="0" smtClean="0">
                    <a:solidFill>
                      <a:srgbClr val="002060"/>
                    </a:solidFill>
                  </a:rPr>
                  <a:t>VDAL</a:t>
                </a:r>
              </a:p>
              <a:p>
                <a:r>
                  <a:rPr lang="pt-BR" sz="1600" b="1" dirty="0" smtClean="0">
                    <a:solidFill>
                      <a:srgbClr val="002060"/>
                    </a:solidFill>
                  </a:rPr>
                  <a:t>CCI</a:t>
                </a:r>
              </a:p>
            </p:txBody>
          </p:sp>
          <p:sp>
            <p:nvSpPr>
              <p:cNvPr id="9" name="Seta para a direita 8"/>
              <p:cNvSpPr/>
              <p:nvPr/>
            </p:nvSpPr>
            <p:spPr>
              <a:xfrm rot="10800000">
                <a:off x="1964838" y="4696080"/>
                <a:ext cx="363070" cy="228600"/>
              </a:xfrm>
              <a:prstGeom prst="rightArrow">
                <a:avLst/>
              </a:prstGeom>
              <a:solidFill>
                <a:srgbClr val="FFC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2" name="Retângulo 11"/>
          <p:cNvSpPr/>
          <p:nvPr/>
        </p:nvSpPr>
        <p:spPr>
          <a:xfrm>
            <a:off x="4048128" y="964955"/>
            <a:ext cx="4526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Portaria </a:t>
            </a:r>
            <a:r>
              <a:rPr lang="pt-BR" b="1" dirty="0">
                <a:solidFill>
                  <a:srgbClr val="002060"/>
                </a:solidFill>
              </a:rPr>
              <a:t>GD-ENSP 014/2016 em </a:t>
            </a:r>
            <a:r>
              <a:rPr lang="pt-BR" b="1" dirty="0" smtClean="0">
                <a:solidFill>
                  <a:srgbClr val="002060"/>
                </a:solidFill>
              </a:rPr>
              <a:t>20/05/2016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7511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1999" cy="90719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prstClr val="white"/>
                </a:solidFill>
              </a:rPr>
              <a:t>    GERENCIAMENTO DE PRODUTOS QUÍMICOS</a:t>
            </a:r>
            <a:endParaRPr lang="pt-BR" b="1" dirty="0">
              <a:solidFill>
                <a:prstClr val="white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47" y="-57765"/>
            <a:ext cx="1050308" cy="1101722"/>
          </a:xfrm>
          <a:prstGeom prst="rect">
            <a:avLst/>
          </a:prstGeom>
          <a:noFill/>
        </p:spPr>
      </p:pic>
      <p:pic>
        <p:nvPicPr>
          <p:cNvPr id="1026" name="Picture 2" descr="Resultado de imagem para armários inflamaveis tek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741" y="1043957"/>
            <a:ext cx="2381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armários inflamaveis tek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741" y="3901457"/>
            <a:ext cx="2381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4050285" y="1777798"/>
            <a:ext cx="759822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 smtClean="0">
                <a:solidFill>
                  <a:srgbClr val="002060"/>
                </a:solidFill>
              </a:rPr>
              <a:t>Projeto de adequação do armazenamento e classificação de produtos químicos: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pt-BR" dirty="0" smtClean="0">
                <a:solidFill>
                  <a:srgbClr val="002060"/>
                </a:solidFill>
              </a:rPr>
              <a:t>levantamento </a:t>
            </a:r>
            <a:r>
              <a:rPr lang="pt-BR" dirty="0">
                <a:solidFill>
                  <a:srgbClr val="002060"/>
                </a:solidFill>
              </a:rPr>
              <a:t>do perfil dos </a:t>
            </a:r>
            <a:r>
              <a:rPr lang="pt-BR" dirty="0" smtClean="0">
                <a:solidFill>
                  <a:srgbClr val="002060"/>
                </a:solidFill>
              </a:rPr>
              <a:t>laboratórios,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pt-BR" dirty="0" smtClean="0">
                <a:solidFill>
                  <a:srgbClr val="002060"/>
                </a:solidFill>
              </a:rPr>
              <a:t>definição </a:t>
            </a:r>
            <a:r>
              <a:rPr lang="pt-BR" dirty="0">
                <a:solidFill>
                  <a:srgbClr val="002060"/>
                </a:solidFill>
              </a:rPr>
              <a:t>do padrão de classificação química dos produtos, </a:t>
            </a:r>
            <a:endParaRPr lang="pt-BR" dirty="0" smtClean="0">
              <a:solidFill>
                <a:srgbClr val="002060"/>
              </a:solidFill>
            </a:endParaRP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pt-BR" dirty="0">
                <a:solidFill>
                  <a:srgbClr val="002060"/>
                </a:solidFill>
              </a:rPr>
              <a:t>l</a:t>
            </a:r>
            <a:r>
              <a:rPr lang="pt-BR" dirty="0" smtClean="0">
                <a:solidFill>
                  <a:srgbClr val="002060"/>
                </a:solidFill>
              </a:rPr>
              <a:t>evantamento do quantitativo de produtos químicos;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pt-BR" dirty="0" smtClean="0">
                <a:solidFill>
                  <a:srgbClr val="002060"/>
                </a:solidFill>
              </a:rPr>
              <a:t>especificação </a:t>
            </a:r>
            <a:r>
              <a:rPr lang="pt-BR" dirty="0">
                <a:solidFill>
                  <a:srgbClr val="002060"/>
                </a:solidFill>
              </a:rPr>
              <a:t>e aquisição de armários adequados para os produtos químicos de maior risco (inflamáveis e corrosivos</a:t>
            </a:r>
            <a:r>
              <a:rPr lang="pt-BR" dirty="0" smtClean="0">
                <a:solidFill>
                  <a:srgbClr val="002060"/>
                </a:solidFill>
              </a:rPr>
              <a:t>);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pt-BR" dirty="0" smtClean="0">
                <a:solidFill>
                  <a:srgbClr val="002060"/>
                </a:solidFill>
              </a:rPr>
              <a:t>entrega dos armários;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pt-BR" dirty="0" smtClean="0">
                <a:solidFill>
                  <a:srgbClr val="002060"/>
                </a:solidFill>
              </a:rPr>
              <a:t>visita de assessoria para classificação dos produtos e armazenamento adequado nos armários</a:t>
            </a:r>
          </a:p>
        </p:txBody>
      </p:sp>
    </p:spTree>
    <p:extLst>
      <p:ext uri="{BB962C8B-B14F-4D97-AF65-F5344CB8AC3E}">
        <p14:creationId xmlns:p14="http://schemas.microsoft.com/office/powerpoint/2010/main" val="59173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" y="0"/>
            <a:ext cx="12191999" cy="90719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prstClr val="white"/>
                </a:solidFill>
              </a:rPr>
              <a:t>     GERENCIAMETO </a:t>
            </a:r>
            <a:r>
              <a:rPr lang="pt-BR" b="1" dirty="0">
                <a:solidFill>
                  <a:prstClr val="white"/>
                </a:solidFill>
              </a:rPr>
              <a:t>DE PRODUTOS QUÍMICOS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47" y="-57765"/>
            <a:ext cx="1050308" cy="1101722"/>
          </a:xfrm>
          <a:prstGeom prst="rect">
            <a:avLst/>
          </a:prstGeom>
          <a:noFill/>
        </p:spPr>
      </p:pic>
      <p:graphicFrame>
        <p:nvGraphicFramePr>
          <p:cNvPr id="7" name="Gráfico 6"/>
          <p:cNvGraphicFramePr>
            <a:graphicFrameLocks/>
          </p:cNvGraphicFramePr>
          <p:nvPr>
            <p:extLst/>
          </p:nvPr>
        </p:nvGraphicFramePr>
        <p:xfrm>
          <a:off x="1123421" y="1095169"/>
          <a:ext cx="3687571" cy="2421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8608691"/>
              </p:ext>
            </p:extLst>
          </p:nvPr>
        </p:nvGraphicFramePr>
        <p:xfrm>
          <a:off x="1067113" y="2601687"/>
          <a:ext cx="4886878" cy="3087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2953491" y="5581191"/>
            <a:ext cx="13039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1100" b="1">
                <a:solidFill>
                  <a:srgbClr val="7030A0"/>
                </a:solidFill>
              </a:defRPr>
            </a:lvl1pPr>
          </a:lstStyle>
          <a:p>
            <a:r>
              <a:rPr lang="pt-BR" sz="1400" dirty="0">
                <a:solidFill>
                  <a:srgbClr val="C00000"/>
                </a:solidFill>
              </a:rPr>
              <a:t>Total: 1.317,6 L</a:t>
            </a: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480906"/>
              </p:ext>
            </p:extLst>
          </p:nvPr>
        </p:nvGraphicFramePr>
        <p:xfrm>
          <a:off x="6820938" y="2677885"/>
          <a:ext cx="4416811" cy="2876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8608125" y="5581191"/>
            <a:ext cx="1255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1400" b="1">
                <a:solidFill>
                  <a:srgbClr val="7030A0"/>
                </a:solidFill>
              </a:defRPr>
            </a:lvl1pPr>
          </a:lstStyle>
          <a:p>
            <a:r>
              <a:rPr lang="pt-BR" dirty="0">
                <a:solidFill>
                  <a:srgbClr val="C00000"/>
                </a:solidFill>
              </a:rPr>
              <a:t>Total: 159,15 L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915601" y="5888968"/>
            <a:ext cx="20697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 smtClean="0">
                <a:solidFill>
                  <a:srgbClr val="002060"/>
                </a:solidFill>
              </a:rPr>
              <a:t>Fonte: Serviço de Gestão da Sustentabilidade</a:t>
            </a:r>
            <a:endParaRPr lang="pt-BR" sz="800" dirty="0">
              <a:solidFill>
                <a:srgbClr val="002060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6861575" y="5888968"/>
            <a:ext cx="20697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 smtClean="0">
                <a:solidFill>
                  <a:srgbClr val="002060"/>
                </a:solidFill>
              </a:rPr>
              <a:t>Fonte: Serviço de Gestão da Sustentabilidade</a:t>
            </a:r>
            <a:endParaRPr lang="pt-BR" sz="800" dirty="0">
              <a:solidFill>
                <a:srgbClr val="002060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985398" y="1404257"/>
            <a:ext cx="6489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002060"/>
                </a:solidFill>
              </a:rPr>
              <a:t>Quantitativo de Produtos Químicos Armazenados</a:t>
            </a:r>
            <a:endParaRPr lang="pt-BR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52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841</TotalTime>
  <Words>1378</Words>
  <Application>Microsoft Office PowerPoint</Application>
  <PresentationFormat>Widescreen</PresentationFormat>
  <Paragraphs>296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23</vt:i4>
      </vt:variant>
    </vt:vector>
  </HeadingPairs>
  <TitlesOfParts>
    <vt:vector size="32" baseType="lpstr">
      <vt:lpstr>Arial</vt:lpstr>
      <vt:lpstr>Brush Script MT</vt:lpstr>
      <vt:lpstr>Calibri</vt:lpstr>
      <vt:lpstr>Calibri Light</vt:lpstr>
      <vt:lpstr>Comic Sans MS</vt:lpstr>
      <vt:lpstr>Times New Roman</vt:lpstr>
      <vt:lpstr>Wingdings</vt:lpstr>
      <vt:lpstr>1_Tema do Office</vt:lpstr>
      <vt:lpstr>2_Tema do Office</vt:lpstr>
      <vt:lpstr>Serviço de Gestão da Sustentabilidade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Serviço de XXX</dc:title>
  <dc:creator>Gladson Pacheco</dc:creator>
  <cp:lastModifiedBy>Gladson Pacheco</cp:lastModifiedBy>
  <cp:revision>76</cp:revision>
  <dcterms:created xsi:type="dcterms:W3CDTF">2017-03-23T18:00:43Z</dcterms:created>
  <dcterms:modified xsi:type="dcterms:W3CDTF">2017-03-27T16:14:41Z</dcterms:modified>
</cp:coreProperties>
</file>