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98" r:id="rId4"/>
    <p:sldId id="288" r:id="rId5"/>
    <p:sldId id="283" r:id="rId6"/>
    <p:sldId id="285" r:id="rId7"/>
    <p:sldId id="289" r:id="rId8"/>
    <p:sldId id="290" r:id="rId9"/>
    <p:sldId id="284" r:id="rId10"/>
    <p:sldId id="292" r:id="rId11"/>
    <p:sldId id="293" r:id="rId12"/>
    <p:sldId id="291" r:id="rId13"/>
    <p:sldId id="295" r:id="rId14"/>
    <p:sldId id="287" r:id="rId15"/>
    <p:sldId id="296" r:id="rId16"/>
    <p:sldId id="301" r:id="rId17"/>
    <p:sldId id="305" r:id="rId18"/>
    <p:sldId id="294" r:id="rId19"/>
    <p:sldId id="300" r:id="rId20"/>
    <p:sldId id="302" r:id="rId21"/>
    <p:sldId id="303" r:id="rId22"/>
    <p:sldId id="304" r:id="rId23"/>
    <p:sldId id="311" r:id="rId24"/>
    <p:sldId id="306" r:id="rId25"/>
    <p:sldId id="307" r:id="rId26"/>
    <p:sldId id="308" r:id="rId27"/>
    <p:sldId id="309" r:id="rId28"/>
    <p:sldId id="286" r:id="rId29"/>
    <p:sldId id="310" r:id="rId30"/>
    <p:sldId id="312" r:id="rId31"/>
    <p:sldId id="313" r:id="rId32"/>
    <p:sldId id="314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FA38DE-D84D-4BD3-9333-9A802E3D1E83}" type="doc">
      <dgm:prSet loTypeId="urn:microsoft.com/office/officeart/2005/8/layout/b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5091F68E-47DB-4EFB-9D47-396AE155A711}">
      <dgm:prSet phldrT="[Texto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b="1" dirty="0" smtClean="0">
              <a:solidFill>
                <a:schemeClr val="accent5">
                  <a:lumMod val="50000"/>
                </a:schemeClr>
              </a:solidFill>
            </a:rPr>
            <a:t>Preenchimento dos itens de capital no SAGE  pelas subunidades</a:t>
          </a:r>
          <a:endParaRPr lang="pt-BR" b="1" dirty="0">
            <a:solidFill>
              <a:schemeClr val="accent5">
                <a:lumMod val="50000"/>
              </a:schemeClr>
            </a:solidFill>
          </a:endParaRPr>
        </a:p>
      </dgm:t>
    </dgm:pt>
    <dgm:pt modelId="{27A58495-23D4-4644-AD04-FEB2CD43BB65}" type="parTrans" cxnId="{FE6220D8-5299-4217-9FC4-273D068F0C0D}">
      <dgm:prSet/>
      <dgm:spPr/>
      <dgm:t>
        <a:bodyPr/>
        <a:lstStyle/>
        <a:p>
          <a:endParaRPr lang="pt-BR"/>
        </a:p>
      </dgm:t>
    </dgm:pt>
    <dgm:pt modelId="{1D1631F7-6FC4-4160-910B-73A61348B014}" type="sibTrans" cxnId="{FE6220D8-5299-4217-9FC4-273D068F0C0D}">
      <dgm:prSet/>
      <dgm:spPr/>
      <dgm:t>
        <a:bodyPr/>
        <a:lstStyle/>
        <a:p>
          <a:endParaRPr lang="pt-BR"/>
        </a:p>
      </dgm:t>
    </dgm:pt>
    <dgm:pt modelId="{A2900B2E-F123-47F3-B636-FCDFAD35EFC1}">
      <dgm:prSet phldrT="[Texto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b="1" dirty="0" smtClean="0">
              <a:solidFill>
                <a:schemeClr val="accent5">
                  <a:lumMod val="50000"/>
                </a:schemeClr>
              </a:solidFill>
            </a:rPr>
            <a:t>Elaboração da planilha com os critérios de priorização por subunidade por área de investimento</a:t>
          </a:r>
          <a:endParaRPr lang="pt-BR" b="1" dirty="0">
            <a:solidFill>
              <a:schemeClr val="accent5">
                <a:lumMod val="50000"/>
              </a:schemeClr>
            </a:solidFill>
          </a:endParaRPr>
        </a:p>
      </dgm:t>
    </dgm:pt>
    <dgm:pt modelId="{D9C068D1-B1E9-4324-A2DB-F0CC2D39923B}" type="parTrans" cxnId="{59FD08C7-5DDC-4A6F-AF1F-9A613581B86C}">
      <dgm:prSet/>
      <dgm:spPr/>
      <dgm:t>
        <a:bodyPr/>
        <a:lstStyle/>
        <a:p>
          <a:endParaRPr lang="pt-BR"/>
        </a:p>
      </dgm:t>
    </dgm:pt>
    <dgm:pt modelId="{B0EC6170-DC25-432A-9A49-579CE17D6516}" type="sibTrans" cxnId="{59FD08C7-5DDC-4A6F-AF1F-9A613581B86C}">
      <dgm:prSet/>
      <dgm:spPr/>
      <dgm:t>
        <a:bodyPr/>
        <a:lstStyle/>
        <a:p>
          <a:endParaRPr lang="pt-BR"/>
        </a:p>
      </dgm:t>
    </dgm:pt>
    <dgm:pt modelId="{AEC3C1A3-36D9-4233-A4B4-012486DF4C99}">
      <dgm:prSet phldrT="[Texto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b="1" dirty="0" smtClean="0">
              <a:solidFill>
                <a:schemeClr val="accent5">
                  <a:lumMod val="50000"/>
                </a:schemeClr>
              </a:solidFill>
            </a:rPr>
            <a:t>Encaminhamento das planilhas de priorização às subunidades </a:t>
          </a:r>
          <a:endParaRPr lang="pt-BR" b="1" dirty="0">
            <a:solidFill>
              <a:schemeClr val="accent5">
                <a:lumMod val="50000"/>
              </a:schemeClr>
            </a:solidFill>
          </a:endParaRPr>
        </a:p>
      </dgm:t>
    </dgm:pt>
    <dgm:pt modelId="{E065F77E-50BF-48AB-B513-7D0576CE0EFA}" type="parTrans" cxnId="{A08C0E5C-697B-498D-B775-14694B3EDA76}">
      <dgm:prSet/>
      <dgm:spPr/>
      <dgm:t>
        <a:bodyPr/>
        <a:lstStyle/>
        <a:p>
          <a:endParaRPr lang="pt-BR"/>
        </a:p>
      </dgm:t>
    </dgm:pt>
    <dgm:pt modelId="{10EE8530-3E7F-46DE-B80E-AC6AF50BC58D}" type="sibTrans" cxnId="{A08C0E5C-697B-498D-B775-14694B3EDA76}">
      <dgm:prSet/>
      <dgm:spPr/>
      <dgm:t>
        <a:bodyPr/>
        <a:lstStyle/>
        <a:p>
          <a:endParaRPr lang="pt-BR"/>
        </a:p>
      </dgm:t>
    </dgm:pt>
    <dgm:pt modelId="{AD9557E8-85EF-4DBF-AC03-99C6E65C16E7}">
      <dgm:prSet phldrT="[Texto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b="1" dirty="0" smtClean="0">
              <a:solidFill>
                <a:schemeClr val="accent5">
                  <a:lumMod val="50000"/>
                </a:schemeClr>
              </a:solidFill>
            </a:rPr>
            <a:t>Avaliação dos critérios e preenchimento das planilhas pelas subunidades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b="1" dirty="0">
            <a:solidFill>
              <a:schemeClr val="accent5">
                <a:lumMod val="50000"/>
              </a:schemeClr>
            </a:solidFill>
          </a:endParaRPr>
        </a:p>
      </dgm:t>
    </dgm:pt>
    <dgm:pt modelId="{AE6068B6-D2A9-4183-888D-12DB58AB3B6B}" type="parTrans" cxnId="{859F1E26-1E70-44A2-BD13-FE80F238AEB4}">
      <dgm:prSet/>
      <dgm:spPr/>
      <dgm:t>
        <a:bodyPr/>
        <a:lstStyle/>
        <a:p>
          <a:endParaRPr lang="pt-BR"/>
        </a:p>
      </dgm:t>
    </dgm:pt>
    <dgm:pt modelId="{7B16F4F2-B55B-4E9C-9A79-659D0ECEDCC4}" type="sibTrans" cxnId="{859F1E26-1E70-44A2-BD13-FE80F238AEB4}">
      <dgm:prSet/>
      <dgm:spPr/>
      <dgm:t>
        <a:bodyPr/>
        <a:lstStyle/>
        <a:p>
          <a:endParaRPr lang="pt-BR"/>
        </a:p>
      </dgm:t>
    </dgm:pt>
    <dgm:pt modelId="{F82B1230-9E2A-467C-8150-9F470D143AD9}">
      <dgm:prSet phldrT="[Texto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b="1" dirty="0" smtClean="0">
              <a:solidFill>
                <a:schemeClr val="accent5">
                  <a:lumMod val="50000"/>
                </a:schemeClr>
              </a:solidFill>
            </a:rPr>
            <a:t>Recebimento das planilhas preenchidas pelas subunidades e análise e ponderação dos critérios preenchidos</a:t>
          </a:r>
          <a:endParaRPr lang="pt-BR" b="1" dirty="0">
            <a:solidFill>
              <a:schemeClr val="accent5">
                <a:lumMod val="50000"/>
              </a:schemeClr>
            </a:solidFill>
          </a:endParaRPr>
        </a:p>
      </dgm:t>
    </dgm:pt>
    <dgm:pt modelId="{4CAA711E-1F08-45C2-B372-A9D0E7B7904D}" type="parTrans" cxnId="{9BE988DC-7639-4EC3-8E29-34E3A8E34F49}">
      <dgm:prSet/>
      <dgm:spPr/>
      <dgm:t>
        <a:bodyPr/>
        <a:lstStyle/>
        <a:p>
          <a:endParaRPr lang="pt-BR"/>
        </a:p>
      </dgm:t>
    </dgm:pt>
    <dgm:pt modelId="{8E3D6307-1E70-47C1-B23E-FFAC441C7A0F}" type="sibTrans" cxnId="{9BE988DC-7639-4EC3-8E29-34E3A8E34F49}">
      <dgm:prSet/>
      <dgm:spPr/>
      <dgm:t>
        <a:bodyPr/>
        <a:lstStyle/>
        <a:p>
          <a:endParaRPr lang="pt-BR"/>
        </a:p>
      </dgm:t>
    </dgm:pt>
    <dgm:pt modelId="{7933D3A4-4288-4206-90E9-0D2CFD60702A}">
      <dgm:prSet phldrT="[Texto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b="1" smtClean="0">
              <a:solidFill>
                <a:schemeClr val="accent5">
                  <a:lumMod val="50000"/>
                </a:schemeClr>
              </a:solidFill>
            </a:rPr>
            <a:t>Elaboração de relatório final do PDI – apresentando o resultado da matriz de ponderação</a:t>
          </a:r>
          <a:endParaRPr lang="pt-BR" b="1" dirty="0">
            <a:solidFill>
              <a:schemeClr val="accent5">
                <a:lumMod val="50000"/>
              </a:schemeClr>
            </a:solidFill>
          </a:endParaRPr>
        </a:p>
      </dgm:t>
    </dgm:pt>
    <dgm:pt modelId="{CF589757-DEB4-4280-BE6D-8D45D26A8821}" type="parTrans" cxnId="{38548A30-AB00-435A-A3C7-2286FC39A377}">
      <dgm:prSet/>
      <dgm:spPr/>
      <dgm:t>
        <a:bodyPr/>
        <a:lstStyle/>
        <a:p>
          <a:endParaRPr lang="pt-BR"/>
        </a:p>
      </dgm:t>
    </dgm:pt>
    <dgm:pt modelId="{8D3A8274-AD55-4DCF-B611-F0D1E1FCDCAC}" type="sibTrans" cxnId="{38548A30-AB00-435A-A3C7-2286FC39A377}">
      <dgm:prSet/>
      <dgm:spPr/>
      <dgm:t>
        <a:bodyPr/>
        <a:lstStyle/>
        <a:p>
          <a:endParaRPr lang="pt-BR"/>
        </a:p>
      </dgm:t>
    </dgm:pt>
    <dgm:pt modelId="{2E57B835-715C-4067-A195-64AAD3E6B3B0}">
      <dgm:prSet phldrT="[Texto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b="1" dirty="0" smtClean="0">
              <a:solidFill>
                <a:schemeClr val="accent5">
                  <a:lumMod val="50000"/>
                </a:schemeClr>
              </a:solidFill>
            </a:rPr>
            <a:t>Definição das prioridades de investimento</a:t>
          </a:r>
          <a:endParaRPr lang="pt-BR" b="1" dirty="0">
            <a:solidFill>
              <a:schemeClr val="accent5">
                <a:lumMod val="50000"/>
              </a:schemeClr>
            </a:solidFill>
          </a:endParaRPr>
        </a:p>
      </dgm:t>
    </dgm:pt>
    <dgm:pt modelId="{3D7C2852-BA1F-4EB0-989D-FB66878B9A11}" type="parTrans" cxnId="{A2EEF803-3517-4288-B8F2-B99532BF03CB}">
      <dgm:prSet/>
      <dgm:spPr/>
      <dgm:t>
        <a:bodyPr/>
        <a:lstStyle/>
        <a:p>
          <a:endParaRPr lang="pt-BR"/>
        </a:p>
      </dgm:t>
    </dgm:pt>
    <dgm:pt modelId="{FC73A8DF-656E-46C9-8FBE-1D640C50AD54}" type="sibTrans" cxnId="{A2EEF803-3517-4288-B8F2-B99532BF03CB}">
      <dgm:prSet/>
      <dgm:spPr/>
      <dgm:t>
        <a:bodyPr/>
        <a:lstStyle/>
        <a:p>
          <a:endParaRPr lang="pt-BR"/>
        </a:p>
      </dgm:t>
    </dgm:pt>
    <dgm:pt modelId="{3A744926-7521-410D-82A0-2BD7A324398E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b="1" dirty="0" smtClean="0">
              <a:solidFill>
                <a:schemeClr val="accent5">
                  <a:lumMod val="50000"/>
                </a:schemeClr>
              </a:solidFill>
            </a:rPr>
            <a:t>Encaminhamento do PDI para tomada de decisão </a:t>
          </a:r>
          <a:endParaRPr lang="pt-BR" b="1" dirty="0">
            <a:solidFill>
              <a:schemeClr val="accent5">
                <a:lumMod val="50000"/>
              </a:schemeClr>
            </a:solidFill>
          </a:endParaRPr>
        </a:p>
      </dgm:t>
    </dgm:pt>
    <dgm:pt modelId="{75858331-F727-4BE2-9784-AFE0535F4571}" type="parTrans" cxnId="{9B7FE47E-121D-4473-AA78-D967EBBCC7D9}">
      <dgm:prSet/>
      <dgm:spPr/>
      <dgm:t>
        <a:bodyPr/>
        <a:lstStyle/>
        <a:p>
          <a:endParaRPr lang="pt-BR"/>
        </a:p>
      </dgm:t>
    </dgm:pt>
    <dgm:pt modelId="{B7C9CD1E-DC30-4E41-8E08-7F29F4B538B0}" type="sibTrans" cxnId="{9B7FE47E-121D-4473-AA78-D967EBBCC7D9}">
      <dgm:prSet/>
      <dgm:spPr/>
      <dgm:t>
        <a:bodyPr/>
        <a:lstStyle/>
        <a:p>
          <a:endParaRPr lang="pt-BR"/>
        </a:p>
      </dgm:t>
    </dgm:pt>
    <dgm:pt modelId="{7896728A-6E9E-4364-9CA7-09ABE567EF5E}">
      <dgm:prSet/>
      <dgm:spPr/>
      <dgm:t>
        <a:bodyPr/>
        <a:lstStyle/>
        <a:p>
          <a:r>
            <a:rPr lang="pt-BR" b="1" dirty="0" smtClean="0">
              <a:solidFill>
                <a:schemeClr val="accent5">
                  <a:lumMod val="50000"/>
                </a:schemeClr>
              </a:solidFill>
            </a:rPr>
            <a:t>Levantamento no SAGE e consolidação dos itens por subunidade e por área de investimento </a:t>
          </a:r>
          <a:endParaRPr lang="pt-BR" b="1" dirty="0">
            <a:solidFill>
              <a:schemeClr val="accent5">
                <a:lumMod val="50000"/>
              </a:schemeClr>
            </a:solidFill>
          </a:endParaRPr>
        </a:p>
      </dgm:t>
    </dgm:pt>
    <dgm:pt modelId="{C89F2824-090B-4478-BCE1-E471140EDC69}" type="parTrans" cxnId="{B229CBF7-5BC4-41B0-9483-3968320ADF91}">
      <dgm:prSet/>
      <dgm:spPr/>
      <dgm:t>
        <a:bodyPr/>
        <a:lstStyle/>
        <a:p>
          <a:endParaRPr lang="pt-BR"/>
        </a:p>
      </dgm:t>
    </dgm:pt>
    <dgm:pt modelId="{BC6BCFB1-1376-4EE0-B33D-AE77D656ACF2}" type="sibTrans" cxnId="{B229CBF7-5BC4-41B0-9483-3968320ADF91}">
      <dgm:prSet/>
      <dgm:spPr/>
      <dgm:t>
        <a:bodyPr/>
        <a:lstStyle/>
        <a:p>
          <a:endParaRPr lang="pt-BR"/>
        </a:p>
      </dgm:t>
    </dgm:pt>
    <dgm:pt modelId="{40E450C7-7FF0-4E62-9E09-EB26DFC5556C}" type="pres">
      <dgm:prSet presAssocID="{12FA38DE-D84D-4BD3-9333-9A802E3D1E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80FF50D4-8E49-4ED5-A7DE-AE84C62AF3A1}" type="pres">
      <dgm:prSet presAssocID="{5091F68E-47DB-4EFB-9D47-396AE155A711}" presName="compNode" presStyleCnt="0"/>
      <dgm:spPr/>
      <dgm:t>
        <a:bodyPr/>
        <a:lstStyle/>
        <a:p>
          <a:endParaRPr lang="pt-BR"/>
        </a:p>
      </dgm:t>
    </dgm:pt>
    <dgm:pt modelId="{4E5F456E-17A9-486B-8F9F-F45AC8F05715}" type="pres">
      <dgm:prSet presAssocID="{5091F68E-47DB-4EFB-9D47-396AE155A711}" presName="dummyConnPt" presStyleCnt="0"/>
      <dgm:spPr/>
      <dgm:t>
        <a:bodyPr/>
        <a:lstStyle/>
        <a:p>
          <a:endParaRPr lang="pt-BR"/>
        </a:p>
      </dgm:t>
    </dgm:pt>
    <dgm:pt modelId="{B205839B-5B41-4B70-988E-00595E691EDF}" type="pres">
      <dgm:prSet presAssocID="{5091F68E-47DB-4EFB-9D47-396AE155A711}" presName="node" presStyleLbl="node1" presStyleIdx="0" presStyleCnt="9" custScaleX="108101" custScaleY="1110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BA5AD1-EEBC-4623-B588-BB3CB3FA400C}" type="pres">
      <dgm:prSet presAssocID="{1D1631F7-6FC4-4160-910B-73A61348B014}" presName="sibTrans" presStyleLbl="bgSibTrans2D1" presStyleIdx="0" presStyleCnt="8"/>
      <dgm:spPr/>
      <dgm:t>
        <a:bodyPr/>
        <a:lstStyle/>
        <a:p>
          <a:endParaRPr lang="pt-BR"/>
        </a:p>
      </dgm:t>
    </dgm:pt>
    <dgm:pt modelId="{ABD5F7FA-0591-4F19-980F-3842248FB341}" type="pres">
      <dgm:prSet presAssocID="{7896728A-6E9E-4364-9CA7-09ABE567EF5E}" presName="compNode" presStyleCnt="0"/>
      <dgm:spPr/>
    </dgm:pt>
    <dgm:pt modelId="{4683D96B-0BA3-41AA-A59D-D89F9AC26400}" type="pres">
      <dgm:prSet presAssocID="{7896728A-6E9E-4364-9CA7-09ABE567EF5E}" presName="dummyConnPt" presStyleCnt="0"/>
      <dgm:spPr/>
    </dgm:pt>
    <dgm:pt modelId="{39E3BADB-89D9-4143-835A-BAEDF327FBD0}" type="pres">
      <dgm:prSet presAssocID="{7896728A-6E9E-4364-9CA7-09ABE567EF5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60A4DF-FA61-4103-A2C2-B2688F8A9E18}" type="pres">
      <dgm:prSet presAssocID="{BC6BCFB1-1376-4EE0-B33D-AE77D656ACF2}" presName="sibTrans" presStyleLbl="bgSibTrans2D1" presStyleIdx="1" presStyleCnt="8"/>
      <dgm:spPr/>
      <dgm:t>
        <a:bodyPr/>
        <a:lstStyle/>
        <a:p>
          <a:endParaRPr lang="pt-BR"/>
        </a:p>
      </dgm:t>
    </dgm:pt>
    <dgm:pt modelId="{9EF766D7-A5E5-46FA-8420-B1429B6A0E21}" type="pres">
      <dgm:prSet presAssocID="{A2900B2E-F123-47F3-B636-FCDFAD35EFC1}" presName="compNode" presStyleCnt="0"/>
      <dgm:spPr/>
      <dgm:t>
        <a:bodyPr/>
        <a:lstStyle/>
        <a:p>
          <a:endParaRPr lang="pt-BR"/>
        </a:p>
      </dgm:t>
    </dgm:pt>
    <dgm:pt modelId="{A0FBC5EE-4550-4528-AE45-582C627514BA}" type="pres">
      <dgm:prSet presAssocID="{A2900B2E-F123-47F3-B636-FCDFAD35EFC1}" presName="dummyConnPt" presStyleCnt="0"/>
      <dgm:spPr/>
      <dgm:t>
        <a:bodyPr/>
        <a:lstStyle/>
        <a:p>
          <a:endParaRPr lang="pt-BR"/>
        </a:p>
      </dgm:t>
    </dgm:pt>
    <dgm:pt modelId="{5220FF1F-9EB6-459C-9557-CD8E6E94F475}" type="pres">
      <dgm:prSet presAssocID="{A2900B2E-F123-47F3-B636-FCDFAD35EFC1}" presName="node" presStyleLbl="node1" presStyleIdx="2" presStyleCnt="9" custScaleX="108101" custScaleY="1110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0B6446-0B0A-43D8-9239-85C80ECCB67F}" type="pres">
      <dgm:prSet presAssocID="{B0EC6170-DC25-432A-9A49-579CE17D6516}" presName="sibTrans" presStyleLbl="bgSibTrans2D1" presStyleIdx="2" presStyleCnt="8"/>
      <dgm:spPr/>
      <dgm:t>
        <a:bodyPr/>
        <a:lstStyle/>
        <a:p>
          <a:endParaRPr lang="pt-BR"/>
        </a:p>
      </dgm:t>
    </dgm:pt>
    <dgm:pt modelId="{6FBFDE9F-311F-4C04-B52A-5EEACD21D08A}" type="pres">
      <dgm:prSet presAssocID="{AEC3C1A3-36D9-4233-A4B4-012486DF4C99}" presName="compNode" presStyleCnt="0"/>
      <dgm:spPr/>
      <dgm:t>
        <a:bodyPr/>
        <a:lstStyle/>
        <a:p>
          <a:endParaRPr lang="pt-BR"/>
        </a:p>
      </dgm:t>
    </dgm:pt>
    <dgm:pt modelId="{31092116-D2C8-4C38-BE5C-9855B3E2253B}" type="pres">
      <dgm:prSet presAssocID="{AEC3C1A3-36D9-4233-A4B4-012486DF4C99}" presName="dummyConnPt" presStyleCnt="0"/>
      <dgm:spPr/>
      <dgm:t>
        <a:bodyPr/>
        <a:lstStyle/>
        <a:p>
          <a:endParaRPr lang="pt-BR"/>
        </a:p>
      </dgm:t>
    </dgm:pt>
    <dgm:pt modelId="{1E04D4E9-04AE-4BEF-81C2-AF3AD53915AB}" type="pres">
      <dgm:prSet presAssocID="{AEC3C1A3-36D9-4233-A4B4-012486DF4C99}" presName="node" presStyleLbl="node1" presStyleIdx="3" presStyleCnt="9" custScaleX="108101" custScaleY="1110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04A94E-567E-4569-99F5-056F8A319FA0}" type="pres">
      <dgm:prSet presAssocID="{10EE8530-3E7F-46DE-B80E-AC6AF50BC58D}" presName="sibTrans" presStyleLbl="bgSibTrans2D1" presStyleIdx="3" presStyleCnt="8"/>
      <dgm:spPr/>
      <dgm:t>
        <a:bodyPr/>
        <a:lstStyle/>
        <a:p>
          <a:endParaRPr lang="pt-BR"/>
        </a:p>
      </dgm:t>
    </dgm:pt>
    <dgm:pt modelId="{42E448F8-DFF1-49DC-9498-39289D8F3723}" type="pres">
      <dgm:prSet presAssocID="{AD9557E8-85EF-4DBF-AC03-99C6E65C16E7}" presName="compNode" presStyleCnt="0"/>
      <dgm:spPr/>
      <dgm:t>
        <a:bodyPr/>
        <a:lstStyle/>
        <a:p>
          <a:endParaRPr lang="pt-BR"/>
        </a:p>
      </dgm:t>
    </dgm:pt>
    <dgm:pt modelId="{C810A46E-36A0-475C-8F8E-D219D2883B1D}" type="pres">
      <dgm:prSet presAssocID="{AD9557E8-85EF-4DBF-AC03-99C6E65C16E7}" presName="dummyConnPt" presStyleCnt="0"/>
      <dgm:spPr/>
      <dgm:t>
        <a:bodyPr/>
        <a:lstStyle/>
        <a:p>
          <a:endParaRPr lang="pt-BR"/>
        </a:p>
      </dgm:t>
    </dgm:pt>
    <dgm:pt modelId="{B425A18E-16CC-4A97-B4C9-B06F8875D62D}" type="pres">
      <dgm:prSet presAssocID="{AD9557E8-85EF-4DBF-AC03-99C6E65C16E7}" presName="node" presStyleLbl="node1" presStyleIdx="4" presStyleCnt="9" custScaleX="108101" custScaleY="1110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25D47A-9A0E-4562-BC7A-CAA349849FEA}" type="pres">
      <dgm:prSet presAssocID="{7B16F4F2-B55B-4E9C-9A79-659D0ECEDCC4}" presName="sibTrans" presStyleLbl="bgSibTrans2D1" presStyleIdx="4" presStyleCnt="8"/>
      <dgm:spPr/>
      <dgm:t>
        <a:bodyPr/>
        <a:lstStyle/>
        <a:p>
          <a:endParaRPr lang="pt-BR"/>
        </a:p>
      </dgm:t>
    </dgm:pt>
    <dgm:pt modelId="{84E75F36-FB15-426E-8E0F-68014C4EDCCE}" type="pres">
      <dgm:prSet presAssocID="{F82B1230-9E2A-467C-8150-9F470D143AD9}" presName="compNode" presStyleCnt="0"/>
      <dgm:spPr/>
      <dgm:t>
        <a:bodyPr/>
        <a:lstStyle/>
        <a:p>
          <a:endParaRPr lang="pt-BR"/>
        </a:p>
      </dgm:t>
    </dgm:pt>
    <dgm:pt modelId="{EE3ECA91-BBBD-42BC-A272-265C9B252227}" type="pres">
      <dgm:prSet presAssocID="{F82B1230-9E2A-467C-8150-9F470D143AD9}" presName="dummyConnPt" presStyleCnt="0"/>
      <dgm:spPr/>
      <dgm:t>
        <a:bodyPr/>
        <a:lstStyle/>
        <a:p>
          <a:endParaRPr lang="pt-BR"/>
        </a:p>
      </dgm:t>
    </dgm:pt>
    <dgm:pt modelId="{C1AA74AA-A53D-49D8-96B7-D637F952043A}" type="pres">
      <dgm:prSet presAssocID="{F82B1230-9E2A-467C-8150-9F470D143AD9}" presName="node" presStyleLbl="node1" presStyleIdx="5" presStyleCnt="9" custScaleX="108101" custScaleY="1110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71A92F-6CFC-4D41-9259-A292ACC93CDA}" type="pres">
      <dgm:prSet presAssocID="{8E3D6307-1E70-47C1-B23E-FFAC441C7A0F}" presName="sibTrans" presStyleLbl="bgSibTrans2D1" presStyleIdx="5" presStyleCnt="8"/>
      <dgm:spPr/>
      <dgm:t>
        <a:bodyPr/>
        <a:lstStyle/>
        <a:p>
          <a:endParaRPr lang="pt-BR"/>
        </a:p>
      </dgm:t>
    </dgm:pt>
    <dgm:pt modelId="{0C73A59E-07EC-425C-8F68-0CA43F0E8A68}" type="pres">
      <dgm:prSet presAssocID="{7933D3A4-4288-4206-90E9-0D2CFD60702A}" presName="compNode" presStyleCnt="0"/>
      <dgm:spPr/>
      <dgm:t>
        <a:bodyPr/>
        <a:lstStyle/>
        <a:p>
          <a:endParaRPr lang="pt-BR"/>
        </a:p>
      </dgm:t>
    </dgm:pt>
    <dgm:pt modelId="{C6117294-2837-4389-85A4-B3A4C3CB814D}" type="pres">
      <dgm:prSet presAssocID="{7933D3A4-4288-4206-90E9-0D2CFD60702A}" presName="dummyConnPt" presStyleCnt="0"/>
      <dgm:spPr/>
      <dgm:t>
        <a:bodyPr/>
        <a:lstStyle/>
        <a:p>
          <a:endParaRPr lang="pt-BR"/>
        </a:p>
      </dgm:t>
    </dgm:pt>
    <dgm:pt modelId="{EE0E23E6-CAD9-415B-801E-ED692F034705}" type="pres">
      <dgm:prSet presAssocID="{7933D3A4-4288-4206-90E9-0D2CFD60702A}" presName="node" presStyleLbl="node1" presStyleIdx="6" presStyleCnt="9" custScaleX="108101" custScaleY="1110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E78467-4593-47BE-83A0-836271CC0F1B}" type="pres">
      <dgm:prSet presAssocID="{8D3A8274-AD55-4DCF-B611-F0D1E1FCDCAC}" presName="sibTrans" presStyleLbl="bgSibTrans2D1" presStyleIdx="6" presStyleCnt="8"/>
      <dgm:spPr/>
      <dgm:t>
        <a:bodyPr/>
        <a:lstStyle/>
        <a:p>
          <a:endParaRPr lang="pt-BR"/>
        </a:p>
      </dgm:t>
    </dgm:pt>
    <dgm:pt modelId="{50B4F2DB-A5D8-444C-8F91-63383D4184A7}" type="pres">
      <dgm:prSet presAssocID="{2E57B835-715C-4067-A195-64AAD3E6B3B0}" presName="compNode" presStyleCnt="0"/>
      <dgm:spPr/>
      <dgm:t>
        <a:bodyPr/>
        <a:lstStyle/>
        <a:p>
          <a:endParaRPr lang="pt-BR"/>
        </a:p>
      </dgm:t>
    </dgm:pt>
    <dgm:pt modelId="{F5700A48-0C87-42F6-892D-262F983000CE}" type="pres">
      <dgm:prSet presAssocID="{2E57B835-715C-4067-A195-64AAD3E6B3B0}" presName="dummyConnPt" presStyleCnt="0"/>
      <dgm:spPr/>
      <dgm:t>
        <a:bodyPr/>
        <a:lstStyle/>
        <a:p>
          <a:endParaRPr lang="pt-BR"/>
        </a:p>
      </dgm:t>
    </dgm:pt>
    <dgm:pt modelId="{56313D08-0E0B-475C-A4EB-1E49802278B0}" type="pres">
      <dgm:prSet presAssocID="{2E57B835-715C-4067-A195-64AAD3E6B3B0}" presName="node" presStyleLbl="node1" presStyleIdx="7" presStyleCnt="9" custScaleX="108101" custScaleY="1110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D60EE9-B8C4-40A5-95E5-62D543740393}" type="pres">
      <dgm:prSet presAssocID="{FC73A8DF-656E-46C9-8FBE-1D640C50AD54}" presName="sibTrans" presStyleLbl="bgSibTrans2D1" presStyleIdx="7" presStyleCnt="8"/>
      <dgm:spPr/>
      <dgm:t>
        <a:bodyPr/>
        <a:lstStyle/>
        <a:p>
          <a:endParaRPr lang="pt-BR"/>
        </a:p>
      </dgm:t>
    </dgm:pt>
    <dgm:pt modelId="{635BAACC-6494-4DBF-82D3-EC0D70CA2A9D}" type="pres">
      <dgm:prSet presAssocID="{3A744926-7521-410D-82A0-2BD7A324398E}" presName="compNode" presStyleCnt="0"/>
      <dgm:spPr/>
    </dgm:pt>
    <dgm:pt modelId="{9C3515F2-08B9-465F-B311-A1964B7452FC}" type="pres">
      <dgm:prSet presAssocID="{3A744926-7521-410D-82A0-2BD7A324398E}" presName="dummyConnPt" presStyleCnt="0"/>
      <dgm:spPr/>
    </dgm:pt>
    <dgm:pt modelId="{2737B9D4-E52C-40D6-B558-FC3EC482581E}" type="pres">
      <dgm:prSet presAssocID="{3A744926-7521-410D-82A0-2BD7A324398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030D32A-72AD-40E6-9930-77CCA8DFF124}" type="presOf" srcId="{AD9557E8-85EF-4DBF-AC03-99C6E65C16E7}" destId="{B425A18E-16CC-4A97-B4C9-B06F8875D62D}" srcOrd="0" destOrd="0" presId="urn:microsoft.com/office/officeart/2005/8/layout/bProcess4"/>
    <dgm:cxn modelId="{859F1E26-1E70-44A2-BD13-FE80F238AEB4}" srcId="{12FA38DE-D84D-4BD3-9333-9A802E3D1E83}" destId="{AD9557E8-85EF-4DBF-AC03-99C6E65C16E7}" srcOrd="4" destOrd="0" parTransId="{AE6068B6-D2A9-4183-888D-12DB58AB3B6B}" sibTransId="{7B16F4F2-B55B-4E9C-9A79-659D0ECEDCC4}"/>
    <dgm:cxn modelId="{B229CBF7-5BC4-41B0-9483-3968320ADF91}" srcId="{12FA38DE-D84D-4BD3-9333-9A802E3D1E83}" destId="{7896728A-6E9E-4364-9CA7-09ABE567EF5E}" srcOrd="1" destOrd="0" parTransId="{C89F2824-090B-4478-BCE1-E471140EDC69}" sibTransId="{BC6BCFB1-1376-4EE0-B33D-AE77D656ACF2}"/>
    <dgm:cxn modelId="{9B7FE47E-121D-4473-AA78-D967EBBCC7D9}" srcId="{12FA38DE-D84D-4BD3-9333-9A802E3D1E83}" destId="{3A744926-7521-410D-82A0-2BD7A324398E}" srcOrd="8" destOrd="0" parTransId="{75858331-F727-4BE2-9784-AFE0535F4571}" sibTransId="{B7C9CD1E-DC30-4E41-8E08-7F29F4B538B0}"/>
    <dgm:cxn modelId="{2E4EF1BA-D589-4F5E-94BB-D558CE49D0C1}" type="presOf" srcId="{5091F68E-47DB-4EFB-9D47-396AE155A711}" destId="{B205839B-5B41-4B70-988E-00595E691EDF}" srcOrd="0" destOrd="0" presId="urn:microsoft.com/office/officeart/2005/8/layout/bProcess4"/>
    <dgm:cxn modelId="{A08C0E5C-697B-498D-B775-14694B3EDA76}" srcId="{12FA38DE-D84D-4BD3-9333-9A802E3D1E83}" destId="{AEC3C1A3-36D9-4233-A4B4-012486DF4C99}" srcOrd="3" destOrd="0" parTransId="{E065F77E-50BF-48AB-B513-7D0576CE0EFA}" sibTransId="{10EE8530-3E7F-46DE-B80E-AC6AF50BC58D}"/>
    <dgm:cxn modelId="{AD3760B6-EA6F-4B4C-858B-FDEDD3BEBFB7}" type="presOf" srcId="{7933D3A4-4288-4206-90E9-0D2CFD60702A}" destId="{EE0E23E6-CAD9-415B-801E-ED692F034705}" srcOrd="0" destOrd="0" presId="urn:microsoft.com/office/officeart/2005/8/layout/bProcess4"/>
    <dgm:cxn modelId="{392F093D-413F-4A72-B0D5-4E8736C2D4ED}" type="presOf" srcId="{10EE8530-3E7F-46DE-B80E-AC6AF50BC58D}" destId="{D004A94E-567E-4569-99F5-056F8A319FA0}" srcOrd="0" destOrd="0" presId="urn:microsoft.com/office/officeart/2005/8/layout/bProcess4"/>
    <dgm:cxn modelId="{5C281921-7446-47FE-B7A7-B0D0A65E0939}" type="presOf" srcId="{7896728A-6E9E-4364-9CA7-09ABE567EF5E}" destId="{39E3BADB-89D9-4143-835A-BAEDF327FBD0}" srcOrd="0" destOrd="0" presId="urn:microsoft.com/office/officeart/2005/8/layout/bProcess4"/>
    <dgm:cxn modelId="{4AE2A08E-B032-4BC6-BAF9-D35FC31ABE52}" type="presOf" srcId="{8E3D6307-1E70-47C1-B23E-FFAC441C7A0F}" destId="{A871A92F-6CFC-4D41-9259-A292ACC93CDA}" srcOrd="0" destOrd="0" presId="urn:microsoft.com/office/officeart/2005/8/layout/bProcess4"/>
    <dgm:cxn modelId="{9BE988DC-7639-4EC3-8E29-34E3A8E34F49}" srcId="{12FA38DE-D84D-4BD3-9333-9A802E3D1E83}" destId="{F82B1230-9E2A-467C-8150-9F470D143AD9}" srcOrd="5" destOrd="0" parTransId="{4CAA711E-1F08-45C2-B372-A9D0E7B7904D}" sibTransId="{8E3D6307-1E70-47C1-B23E-FFAC441C7A0F}"/>
    <dgm:cxn modelId="{5D1EAA5E-1766-4B9C-8242-B4D4F3301366}" type="presOf" srcId="{FC73A8DF-656E-46C9-8FBE-1D640C50AD54}" destId="{11D60EE9-B8C4-40A5-95E5-62D543740393}" srcOrd="0" destOrd="0" presId="urn:microsoft.com/office/officeart/2005/8/layout/bProcess4"/>
    <dgm:cxn modelId="{38548A30-AB00-435A-A3C7-2286FC39A377}" srcId="{12FA38DE-D84D-4BD3-9333-9A802E3D1E83}" destId="{7933D3A4-4288-4206-90E9-0D2CFD60702A}" srcOrd="6" destOrd="0" parTransId="{CF589757-DEB4-4280-BE6D-8D45D26A8821}" sibTransId="{8D3A8274-AD55-4DCF-B611-F0D1E1FCDCAC}"/>
    <dgm:cxn modelId="{62E91910-E08D-48DB-B02C-33BD44C979A9}" type="presOf" srcId="{AEC3C1A3-36D9-4233-A4B4-012486DF4C99}" destId="{1E04D4E9-04AE-4BEF-81C2-AF3AD53915AB}" srcOrd="0" destOrd="0" presId="urn:microsoft.com/office/officeart/2005/8/layout/bProcess4"/>
    <dgm:cxn modelId="{59FD08C7-5DDC-4A6F-AF1F-9A613581B86C}" srcId="{12FA38DE-D84D-4BD3-9333-9A802E3D1E83}" destId="{A2900B2E-F123-47F3-B636-FCDFAD35EFC1}" srcOrd="2" destOrd="0" parTransId="{D9C068D1-B1E9-4324-A2DB-F0CC2D39923B}" sibTransId="{B0EC6170-DC25-432A-9A49-579CE17D6516}"/>
    <dgm:cxn modelId="{305F0FC1-2C3B-4BA6-9F7C-8C5C09F3CBEF}" type="presOf" srcId="{B0EC6170-DC25-432A-9A49-579CE17D6516}" destId="{B80B6446-0B0A-43D8-9239-85C80ECCB67F}" srcOrd="0" destOrd="0" presId="urn:microsoft.com/office/officeart/2005/8/layout/bProcess4"/>
    <dgm:cxn modelId="{9D99860C-8448-47F3-BF56-F6081FC4D8BC}" type="presOf" srcId="{7B16F4F2-B55B-4E9C-9A79-659D0ECEDCC4}" destId="{D725D47A-9A0E-4562-BC7A-CAA349849FEA}" srcOrd="0" destOrd="0" presId="urn:microsoft.com/office/officeart/2005/8/layout/bProcess4"/>
    <dgm:cxn modelId="{2B6D2748-004A-4262-8D71-FBD200E66544}" type="presOf" srcId="{3A744926-7521-410D-82A0-2BD7A324398E}" destId="{2737B9D4-E52C-40D6-B558-FC3EC482581E}" srcOrd="0" destOrd="0" presId="urn:microsoft.com/office/officeart/2005/8/layout/bProcess4"/>
    <dgm:cxn modelId="{FE6220D8-5299-4217-9FC4-273D068F0C0D}" srcId="{12FA38DE-D84D-4BD3-9333-9A802E3D1E83}" destId="{5091F68E-47DB-4EFB-9D47-396AE155A711}" srcOrd="0" destOrd="0" parTransId="{27A58495-23D4-4644-AD04-FEB2CD43BB65}" sibTransId="{1D1631F7-6FC4-4160-910B-73A61348B014}"/>
    <dgm:cxn modelId="{4CCB94B1-8065-474C-948A-6D8B3212C6EE}" type="presOf" srcId="{BC6BCFB1-1376-4EE0-B33D-AE77D656ACF2}" destId="{DC60A4DF-FA61-4103-A2C2-B2688F8A9E18}" srcOrd="0" destOrd="0" presId="urn:microsoft.com/office/officeart/2005/8/layout/bProcess4"/>
    <dgm:cxn modelId="{A2EEF803-3517-4288-B8F2-B99532BF03CB}" srcId="{12FA38DE-D84D-4BD3-9333-9A802E3D1E83}" destId="{2E57B835-715C-4067-A195-64AAD3E6B3B0}" srcOrd="7" destOrd="0" parTransId="{3D7C2852-BA1F-4EB0-989D-FB66878B9A11}" sibTransId="{FC73A8DF-656E-46C9-8FBE-1D640C50AD54}"/>
    <dgm:cxn modelId="{4D57BDA3-9B4C-49D1-BEFA-0ED91DBB8E02}" type="presOf" srcId="{F82B1230-9E2A-467C-8150-9F470D143AD9}" destId="{C1AA74AA-A53D-49D8-96B7-D637F952043A}" srcOrd="0" destOrd="0" presId="urn:microsoft.com/office/officeart/2005/8/layout/bProcess4"/>
    <dgm:cxn modelId="{AA812E0A-81D9-4F64-AE99-C8AF30098E4F}" type="presOf" srcId="{A2900B2E-F123-47F3-B636-FCDFAD35EFC1}" destId="{5220FF1F-9EB6-459C-9557-CD8E6E94F475}" srcOrd="0" destOrd="0" presId="urn:microsoft.com/office/officeart/2005/8/layout/bProcess4"/>
    <dgm:cxn modelId="{BC3EEB80-EECB-4D39-8E57-72C510E91FBA}" type="presOf" srcId="{12FA38DE-D84D-4BD3-9333-9A802E3D1E83}" destId="{40E450C7-7FF0-4E62-9E09-EB26DFC5556C}" srcOrd="0" destOrd="0" presId="urn:microsoft.com/office/officeart/2005/8/layout/bProcess4"/>
    <dgm:cxn modelId="{02C16619-96AA-44B3-B991-DF92900DAD92}" type="presOf" srcId="{8D3A8274-AD55-4DCF-B611-F0D1E1FCDCAC}" destId="{DFE78467-4593-47BE-83A0-836271CC0F1B}" srcOrd="0" destOrd="0" presId="urn:microsoft.com/office/officeart/2005/8/layout/bProcess4"/>
    <dgm:cxn modelId="{57EAA9E4-6E84-481F-89F9-5106887A7996}" type="presOf" srcId="{1D1631F7-6FC4-4160-910B-73A61348B014}" destId="{9CBA5AD1-EEBC-4623-B588-BB3CB3FA400C}" srcOrd="0" destOrd="0" presId="urn:microsoft.com/office/officeart/2005/8/layout/bProcess4"/>
    <dgm:cxn modelId="{0E1FD179-E6F8-4862-BFF1-0B83D549D49E}" type="presOf" srcId="{2E57B835-715C-4067-A195-64AAD3E6B3B0}" destId="{56313D08-0E0B-475C-A4EB-1E49802278B0}" srcOrd="0" destOrd="0" presId="urn:microsoft.com/office/officeart/2005/8/layout/bProcess4"/>
    <dgm:cxn modelId="{B8449ADE-5FE3-4E26-AD20-4695FDAFF303}" type="presParOf" srcId="{40E450C7-7FF0-4E62-9E09-EB26DFC5556C}" destId="{80FF50D4-8E49-4ED5-A7DE-AE84C62AF3A1}" srcOrd="0" destOrd="0" presId="urn:microsoft.com/office/officeart/2005/8/layout/bProcess4"/>
    <dgm:cxn modelId="{A093881A-854C-4B2F-8180-7569CD9C0AEC}" type="presParOf" srcId="{80FF50D4-8E49-4ED5-A7DE-AE84C62AF3A1}" destId="{4E5F456E-17A9-486B-8F9F-F45AC8F05715}" srcOrd="0" destOrd="0" presId="urn:microsoft.com/office/officeart/2005/8/layout/bProcess4"/>
    <dgm:cxn modelId="{8A341185-E3BE-4AE0-8996-0196C6C2DEAC}" type="presParOf" srcId="{80FF50D4-8E49-4ED5-A7DE-AE84C62AF3A1}" destId="{B205839B-5B41-4B70-988E-00595E691EDF}" srcOrd="1" destOrd="0" presId="urn:microsoft.com/office/officeart/2005/8/layout/bProcess4"/>
    <dgm:cxn modelId="{898C1AF2-F988-4DF9-B3C5-30C3FAB159B3}" type="presParOf" srcId="{40E450C7-7FF0-4E62-9E09-EB26DFC5556C}" destId="{9CBA5AD1-EEBC-4623-B588-BB3CB3FA400C}" srcOrd="1" destOrd="0" presId="urn:microsoft.com/office/officeart/2005/8/layout/bProcess4"/>
    <dgm:cxn modelId="{1281B379-4504-4D5C-8A1A-B56492319611}" type="presParOf" srcId="{40E450C7-7FF0-4E62-9E09-EB26DFC5556C}" destId="{ABD5F7FA-0591-4F19-980F-3842248FB341}" srcOrd="2" destOrd="0" presId="urn:microsoft.com/office/officeart/2005/8/layout/bProcess4"/>
    <dgm:cxn modelId="{5B627D0D-56C5-43F4-B341-09243A4830EB}" type="presParOf" srcId="{ABD5F7FA-0591-4F19-980F-3842248FB341}" destId="{4683D96B-0BA3-41AA-A59D-D89F9AC26400}" srcOrd="0" destOrd="0" presId="urn:microsoft.com/office/officeart/2005/8/layout/bProcess4"/>
    <dgm:cxn modelId="{E0D30872-137B-4229-AC16-9AE7AB065F9F}" type="presParOf" srcId="{ABD5F7FA-0591-4F19-980F-3842248FB341}" destId="{39E3BADB-89D9-4143-835A-BAEDF327FBD0}" srcOrd="1" destOrd="0" presId="urn:microsoft.com/office/officeart/2005/8/layout/bProcess4"/>
    <dgm:cxn modelId="{B0ED0085-A94C-4C67-AC69-BB1872A9ED48}" type="presParOf" srcId="{40E450C7-7FF0-4E62-9E09-EB26DFC5556C}" destId="{DC60A4DF-FA61-4103-A2C2-B2688F8A9E18}" srcOrd="3" destOrd="0" presId="urn:microsoft.com/office/officeart/2005/8/layout/bProcess4"/>
    <dgm:cxn modelId="{D0367AB2-761D-4B58-A61F-09200B0A9506}" type="presParOf" srcId="{40E450C7-7FF0-4E62-9E09-EB26DFC5556C}" destId="{9EF766D7-A5E5-46FA-8420-B1429B6A0E21}" srcOrd="4" destOrd="0" presId="urn:microsoft.com/office/officeart/2005/8/layout/bProcess4"/>
    <dgm:cxn modelId="{24A02546-7D7F-4572-85B2-1F0C1D541DEB}" type="presParOf" srcId="{9EF766D7-A5E5-46FA-8420-B1429B6A0E21}" destId="{A0FBC5EE-4550-4528-AE45-582C627514BA}" srcOrd="0" destOrd="0" presId="urn:microsoft.com/office/officeart/2005/8/layout/bProcess4"/>
    <dgm:cxn modelId="{279472A5-3106-4A4C-80E0-8DCBFE0EC294}" type="presParOf" srcId="{9EF766D7-A5E5-46FA-8420-B1429B6A0E21}" destId="{5220FF1F-9EB6-459C-9557-CD8E6E94F475}" srcOrd="1" destOrd="0" presId="urn:microsoft.com/office/officeart/2005/8/layout/bProcess4"/>
    <dgm:cxn modelId="{E4191BF2-4CAB-452A-80F4-972504A95BBF}" type="presParOf" srcId="{40E450C7-7FF0-4E62-9E09-EB26DFC5556C}" destId="{B80B6446-0B0A-43D8-9239-85C80ECCB67F}" srcOrd="5" destOrd="0" presId="urn:microsoft.com/office/officeart/2005/8/layout/bProcess4"/>
    <dgm:cxn modelId="{CD7523DA-D804-45DE-9DF1-7FFE9578C28F}" type="presParOf" srcId="{40E450C7-7FF0-4E62-9E09-EB26DFC5556C}" destId="{6FBFDE9F-311F-4C04-B52A-5EEACD21D08A}" srcOrd="6" destOrd="0" presId="urn:microsoft.com/office/officeart/2005/8/layout/bProcess4"/>
    <dgm:cxn modelId="{A0D4C71E-DE89-4D78-9A3E-86110629F124}" type="presParOf" srcId="{6FBFDE9F-311F-4C04-B52A-5EEACD21D08A}" destId="{31092116-D2C8-4C38-BE5C-9855B3E2253B}" srcOrd="0" destOrd="0" presId="urn:microsoft.com/office/officeart/2005/8/layout/bProcess4"/>
    <dgm:cxn modelId="{50048FDB-D456-4B23-9E8F-3CB5862AF1D2}" type="presParOf" srcId="{6FBFDE9F-311F-4C04-B52A-5EEACD21D08A}" destId="{1E04D4E9-04AE-4BEF-81C2-AF3AD53915AB}" srcOrd="1" destOrd="0" presId="urn:microsoft.com/office/officeart/2005/8/layout/bProcess4"/>
    <dgm:cxn modelId="{5C08E809-DCB5-4986-BB4A-79C82E46F7F5}" type="presParOf" srcId="{40E450C7-7FF0-4E62-9E09-EB26DFC5556C}" destId="{D004A94E-567E-4569-99F5-056F8A319FA0}" srcOrd="7" destOrd="0" presId="urn:microsoft.com/office/officeart/2005/8/layout/bProcess4"/>
    <dgm:cxn modelId="{B5CD2DFD-C449-4F23-B5EF-BC5C135B3DAC}" type="presParOf" srcId="{40E450C7-7FF0-4E62-9E09-EB26DFC5556C}" destId="{42E448F8-DFF1-49DC-9498-39289D8F3723}" srcOrd="8" destOrd="0" presId="urn:microsoft.com/office/officeart/2005/8/layout/bProcess4"/>
    <dgm:cxn modelId="{59974D60-E8F0-4C24-BC7B-021DA1E66722}" type="presParOf" srcId="{42E448F8-DFF1-49DC-9498-39289D8F3723}" destId="{C810A46E-36A0-475C-8F8E-D219D2883B1D}" srcOrd="0" destOrd="0" presId="urn:microsoft.com/office/officeart/2005/8/layout/bProcess4"/>
    <dgm:cxn modelId="{761E8AE9-3A1F-44DE-9FEE-81D49D604633}" type="presParOf" srcId="{42E448F8-DFF1-49DC-9498-39289D8F3723}" destId="{B425A18E-16CC-4A97-B4C9-B06F8875D62D}" srcOrd="1" destOrd="0" presId="urn:microsoft.com/office/officeart/2005/8/layout/bProcess4"/>
    <dgm:cxn modelId="{4D9589D5-BFC3-4E86-A857-9DAD5E8E8B62}" type="presParOf" srcId="{40E450C7-7FF0-4E62-9E09-EB26DFC5556C}" destId="{D725D47A-9A0E-4562-BC7A-CAA349849FEA}" srcOrd="9" destOrd="0" presId="urn:microsoft.com/office/officeart/2005/8/layout/bProcess4"/>
    <dgm:cxn modelId="{9FE5C02A-FD16-42B9-BE39-9EA27C3A4AA9}" type="presParOf" srcId="{40E450C7-7FF0-4E62-9E09-EB26DFC5556C}" destId="{84E75F36-FB15-426E-8E0F-68014C4EDCCE}" srcOrd="10" destOrd="0" presId="urn:microsoft.com/office/officeart/2005/8/layout/bProcess4"/>
    <dgm:cxn modelId="{0BD7529A-50BB-4480-96FF-6A797407C7CB}" type="presParOf" srcId="{84E75F36-FB15-426E-8E0F-68014C4EDCCE}" destId="{EE3ECA91-BBBD-42BC-A272-265C9B252227}" srcOrd="0" destOrd="0" presId="urn:microsoft.com/office/officeart/2005/8/layout/bProcess4"/>
    <dgm:cxn modelId="{37A906A5-42FD-49AF-87EC-7BA9BE71F733}" type="presParOf" srcId="{84E75F36-FB15-426E-8E0F-68014C4EDCCE}" destId="{C1AA74AA-A53D-49D8-96B7-D637F952043A}" srcOrd="1" destOrd="0" presId="urn:microsoft.com/office/officeart/2005/8/layout/bProcess4"/>
    <dgm:cxn modelId="{C5AB9C34-29F5-4C68-9FA0-77CFB63E0BFE}" type="presParOf" srcId="{40E450C7-7FF0-4E62-9E09-EB26DFC5556C}" destId="{A871A92F-6CFC-4D41-9259-A292ACC93CDA}" srcOrd="11" destOrd="0" presId="urn:microsoft.com/office/officeart/2005/8/layout/bProcess4"/>
    <dgm:cxn modelId="{977D08C4-E02A-455A-89FB-D8C2121D4C91}" type="presParOf" srcId="{40E450C7-7FF0-4E62-9E09-EB26DFC5556C}" destId="{0C73A59E-07EC-425C-8F68-0CA43F0E8A68}" srcOrd="12" destOrd="0" presId="urn:microsoft.com/office/officeart/2005/8/layout/bProcess4"/>
    <dgm:cxn modelId="{F0A1E523-0972-4C75-BB88-BAFD12F6BDF5}" type="presParOf" srcId="{0C73A59E-07EC-425C-8F68-0CA43F0E8A68}" destId="{C6117294-2837-4389-85A4-B3A4C3CB814D}" srcOrd="0" destOrd="0" presId="urn:microsoft.com/office/officeart/2005/8/layout/bProcess4"/>
    <dgm:cxn modelId="{9760C34E-3C83-4ABC-8931-34D8DD8F4680}" type="presParOf" srcId="{0C73A59E-07EC-425C-8F68-0CA43F0E8A68}" destId="{EE0E23E6-CAD9-415B-801E-ED692F034705}" srcOrd="1" destOrd="0" presId="urn:microsoft.com/office/officeart/2005/8/layout/bProcess4"/>
    <dgm:cxn modelId="{A6188A8A-8177-4983-B7EC-E31DE072C949}" type="presParOf" srcId="{40E450C7-7FF0-4E62-9E09-EB26DFC5556C}" destId="{DFE78467-4593-47BE-83A0-836271CC0F1B}" srcOrd="13" destOrd="0" presId="urn:microsoft.com/office/officeart/2005/8/layout/bProcess4"/>
    <dgm:cxn modelId="{3DAFA8D1-25B8-4893-8C33-A5D05919DFBA}" type="presParOf" srcId="{40E450C7-7FF0-4E62-9E09-EB26DFC5556C}" destId="{50B4F2DB-A5D8-444C-8F91-63383D4184A7}" srcOrd="14" destOrd="0" presId="urn:microsoft.com/office/officeart/2005/8/layout/bProcess4"/>
    <dgm:cxn modelId="{CC849CAC-8822-4960-AE05-79A08B6BC5B3}" type="presParOf" srcId="{50B4F2DB-A5D8-444C-8F91-63383D4184A7}" destId="{F5700A48-0C87-42F6-892D-262F983000CE}" srcOrd="0" destOrd="0" presId="urn:microsoft.com/office/officeart/2005/8/layout/bProcess4"/>
    <dgm:cxn modelId="{027017F7-4D7F-4A52-A942-3E3907BABC08}" type="presParOf" srcId="{50B4F2DB-A5D8-444C-8F91-63383D4184A7}" destId="{56313D08-0E0B-475C-A4EB-1E49802278B0}" srcOrd="1" destOrd="0" presId="urn:microsoft.com/office/officeart/2005/8/layout/bProcess4"/>
    <dgm:cxn modelId="{1B36E322-F020-41DA-9903-769A307D489B}" type="presParOf" srcId="{40E450C7-7FF0-4E62-9E09-EB26DFC5556C}" destId="{11D60EE9-B8C4-40A5-95E5-62D543740393}" srcOrd="15" destOrd="0" presId="urn:microsoft.com/office/officeart/2005/8/layout/bProcess4"/>
    <dgm:cxn modelId="{ED5C00D7-DC4D-42F7-A163-9153E14215E3}" type="presParOf" srcId="{40E450C7-7FF0-4E62-9E09-EB26DFC5556C}" destId="{635BAACC-6494-4DBF-82D3-EC0D70CA2A9D}" srcOrd="16" destOrd="0" presId="urn:microsoft.com/office/officeart/2005/8/layout/bProcess4"/>
    <dgm:cxn modelId="{504C4D3C-E54E-47BF-A0F3-9C65FA4871AF}" type="presParOf" srcId="{635BAACC-6494-4DBF-82D3-EC0D70CA2A9D}" destId="{9C3515F2-08B9-465F-B311-A1964B7452FC}" srcOrd="0" destOrd="0" presId="urn:microsoft.com/office/officeart/2005/8/layout/bProcess4"/>
    <dgm:cxn modelId="{646FDB02-C152-43A8-A49F-659B630BBA16}" type="presParOf" srcId="{635BAACC-6494-4DBF-82D3-EC0D70CA2A9D}" destId="{2737B9D4-E52C-40D6-B558-FC3EC482581E}" srcOrd="1" destOrd="0" presId="urn:microsoft.com/office/officeart/2005/8/layout/bProcess4"/>
  </dgm:cxnLst>
  <dgm:bg/>
  <dgm:whole>
    <a:ln>
      <a:solidFill>
        <a:schemeClr val="tx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A5AD1-EEBC-4623-B588-BB3CB3FA400C}">
      <dsp:nvSpPr>
        <dsp:cNvPr id="0" name=""/>
        <dsp:cNvSpPr/>
      </dsp:nvSpPr>
      <dsp:spPr>
        <a:xfrm rot="5400000">
          <a:off x="892673" y="1233628"/>
          <a:ext cx="1621278" cy="187155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5839B-5B41-4B70-988E-00595E691EDF}">
      <dsp:nvSpPr>
        <dsp:cNvPr id="0" name=""/>
        <dsp:cNvSpPr/>
      </dsp:nvSpPr>
      <dsp:spPr>
        <a:xfrm>
          <a:off x="1199622" y="138359"/>
          <a:ext cx="2247961" cy="13860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accent5">
                  <a:lumMod val="50000"/>
                </a:schemeClr>
              </a:solidFill>
            </a:rPr>
            <a:t>Preenchimento dos itens de capital no SAGE  pelas subunidades</a:t>
          </a:r>
          <a:endParaRPr lang="pt-BR" sz="15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240218" y="178955"/>
        <a:ext cx="2166769" cy="1304841"/>
      </dsp:txXfrm>
    </dsp:sp>
    <dsp:sp modelId="{DC60A4DF-FA61-4103-A2C2-B2688F8A9E18}">
      <dsp:nvSpPr>
        <dsp:cNvPr id="0" name=""/>
        <dsp:cNvSpPr/>
      </dsp:nvSpPr>
      <dsp:spPr>
        <a:xfrm rot="5400000">
          <a:off x="892673" y="2862026"/>
          <a:ext cx="1621278" cy="187155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3BADB-89D9-4143-835A-BAEDF327FBD0}">
      <dsp:nvSpPr>
        <dsp:cNvPr id="0" name=""/>
        <dsp:cNvSpPr/>
      </dsp:nvSpPr>
      <dsp:spPr>
        <a:xfrm>
          <a:off x="1283852" y="1836317"/>
          <a:ext cx="2079500" cy="12477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accent5">
                  <a:lumMod val="50000"/>
                </a:schemeClr>
              </a:solidFill>
            </a:rPr>
            <a:t>Levantamento no SAGE e consolidação dos itens por subunidade e por área de investimento </a:t>
          </a:r>
          <a:endParaRPr lang="pt-BR" sz="15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320396" y="1872861"/>
        <a:ext cx="2006412" cy="1174612"/>
      </dsp:txXfrm>
    </dsp:sp>
    <dsp:sp modelId="{B80B6446-0B0A-43D8-9239-85C80ECCB67F}">
      <dsp:nvSpPr>
        <dsp:cNvPr id="0" name=""/>
        <dsp:cNvSpPr/>
      </dsp:nvSpPr>
      <dsp:spPr>
        <a:xfrm>
          <a:off x="1707160" y="3676619"/>
          <a:ext cx="2926500" cy="187155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0FF1F-9EB6-459C-9557-CD8E6E94F475}">
      <dsp:nvSpPr>
        <dsp:cNvPr id="0" name=""/>
        <dsp:cNvSpPr/>
      </dsp:nvSpPr>
      <dsp:spPr>
        <a:xfrm>
          <a:off x="1199622" y="3395943"/>
          <a:ext cx="2247961" cy="13860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accent5">
                  <a:lumMod val="50000"/>
                </a:schemeClr>
              </a:solidFill>
            </a:rPr>
            <a:t>Elaboração da planilha com os critérios de priorização por subunidade por área de investimento</a:t>
          </a:r>
          <a:endParaRPr lang="pt-BR" sz="15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240218" y="3436539"/>
        <a:ext cx="2166769" cy="1304841"/>
      </dsp:txXfrm>
    </dsp:sp>
    <dsp:sp modelId="{D004A94E-567E-4569-99F5-056F8A319FA0}">
      <dsp:nvSpPr>
        <dsp:cNvPr id="0" name=""/>
        <dsp:cNvSpPr/>
      </dsp:nvSpPr>
      <dsp:spPr>
        <a:xfrm rot="16200000">
          <a:off x="3792484" y="2827640"/>
          <a:ext cx="1690049" cy="187155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4D4E9-04AE-4BEF-81C2-AF3AD53915AB}">
      <dsp:nvSpPr>
        <dsp:cNvPr id="0" name=""/>
        <dsp:cNvSpPr/>
      </dsp:nvSpPr>
      <dsp:spPr>
        <a:xfrm>
          <a:off x="4133819" y="3395943"/>
          <a:ext cx="2247961" cy="13860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accent5">
                  <a:lumMod val="50000"/>
                </a:schemeClr>
              </a:solidFill>
            </a:rPr>
            <a:t>Encaminhamento das planilhas de priorização às subunidades </a:t>
          </a:r>
          <a:endParaRPr lang="pt-BR" sz="15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174415" y="3436539"/>
        <a:ext cx="2166769" cy="1304841"/>
      </dsp:txXfrm>
    </dsp:sp>
    <dsp:sp modelId="{D725D47A-9A0E-4562-BC7A-CAA349849FEA}">
      <dsp:nvSpPr>
        <dsp:cNvPr id="0" name=""/>
        <dsp:cNvSpPr/>
      </dsp:nvSpPr>
      <dsp:spPr>
        <a:xfrm rot="16200000">
          <a:off x="3792484" y="1129682"/>
          <a:ext cx="1690049" cy="187155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5A18E-16CC-4A97-B4C9-B06F8875D62D}">
      <dsp:nvSpPr>
        <dsp:cNvPr id="0" name=""/>
        <dsp:cNvSpPr/>
      </dsp:nvSpPr>
      <dsp:spPr>
        <a:xfrm>
          <a:off x="4133819" y="1697985"/>
          <a:ext cx="2247961" cy="13860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500" b="1" kern="1200" dirty="0" smtClean="0">
              <a:solidFill>
                <a:schemeClr val="accent5">
                  <a:lumMod val="50000"/>
                </a:schemeClr>
              </a:solidFill>
            </a:rPr>
            <a:t>Avaliação dos critérios e preenchimento das planilhas pelas subunidades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174415" y="1738581"/>
        <a:ext cx="2166769" cy="1304841"/>
      </dsp:txXfrm>
    </dsp:sp>
    <dsp:sp modelId="{A871A92F-6CFC-4D41-9259-A292ACC93CDA}">
      <dsp:nvSpPr>
        <dsp:cNvPr id="0" name=""/>
        <dsp:cNvSpPr/>
      </dsp:nvSpPr>
      <dsp:spPr>
        <a:xfrm>
          <a:off x="4641357" y="280703"/>
          <a:ext cx="2926500" cy="187155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A74AA-A53D-49D8-96B7-D637F952043A}">
      <dsp:nvSpPr>
        <dsp:cNvPr id="0" name=""/>
        <dsp:cNvSpPr/>
      </dsp:nvSpPr>
      <dsp:spPr>
        <a:xfrm>
          <a:off x="4133819" y="27"/>
          <a:ext cx="2247961" cy="13860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accent5">
                  <a:lumMod val="50000"/>
                </a:schemeClr>
              </a:solidFill>
            </a:rPr>
            <a:t>Recebimento das planilhas preenchidas pelas subunidades e análise e ponderação dos critérios preenchidos</a:t>
          </a:r>
          <a:endParaRPr lang="pt-BR" sz="15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174415" y="40623"/>
        <a:ext cx="2166769" cy="1304841"/>
      </dsp:txXfrm>
    </dsp:sp>
    <dsp:sp modelId="{DFE78467-4593-47BE-83A0-836271CC0F1B}">
      <dsp:nvSpPr>
        <dsp:cNvPr id="0" name=""/>
        <dsp:cNvSpPr/>
      </dsp:nvSpPr>
      <dsp:spPr>
        <a:xfrm rot="5400000">
          <a:off x="6726681" y="1129682"/>
          <a:ext cx="1690049" cy="187155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E23E6-CAD9-415B-801E-ED692F034705}">
      <dsp:nvSpPr>
        <dsp:cNvPr id="0" name=""/>
        <dsp:cNvSpPr/>
      </dsp:nvSpPr>
      <dsp:spPr>
        <a:xfrm>
          <a:off x="7068015" y="27"/>
          <a:ext cx="2247961" cy="13860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smtClean="0">
              <a:solidFill>
                <a:schemeClr val="accent5">
                  <a:lumMod val="50000"/>
                </a:schemeClr>
              </a:solidFill>
            </a:rPr>
            <a:t>Elaboração de relatório final do PDI – apresentando o resultado da matriz de ponderação</a:t>
          </a:r>
          <a:endParaRPr lang="pt-BR" sz="15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108611" y="40623"/>
        <a:ext cx="2166769" cy="1304841"/>
      </dsp:txXfrm>
    </dsp:sp>
    <dsp:sp modelId="{11D60EE9-B8C4-40A5-95E5-62D543740393}">
      <dsp:nvSpPr>
        <dsp:cNvPr id="0" name=""/>
        <dsp:cNvSpPr/>
      </dsp:nvSpPr>
      <dsp:spPr>
        <a:xfrm rot="5400000">
          <a:off x="6761066" y="2793254"/>
          <a:ext cx="1621278" cy="187155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13D08-0E0B-475C-A4EB-1E49802278B0}">
      <dsp:nvSpPr>
        <dsp:cNvPr id="0" name=""/>
        <dsp:cNvSpPr/>
      </dsp:nvSpPr>
      <dsp:spPr>
        <a:xfrm>
          <a:off x="7068015" y="1697985"/>
          <a:ext cx="2247961" cy="13860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accent5">
                  <a:lumMod val="50000"/>
                </a:schemeClr>
              </a:solidFill>
            </a:rPr>
            <a:t>Definição das prioridades de investimento</a:t>
          </a:r>
          <a:endParaRPr lang="pt-BR" sz="15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108611" y="1738581"/>
        <a:ext cx="2166769" cy="1304841"/>
      </dsp:txXfrm>
    </dsp:sp>
    <dsp:sp modelId="{2737B9D4-E52C-40D6-B558-FC3EC482581E}">
      <dsp:nvSpPr>
        <dsp:cNvPr id="0" name=""/>
        <dsp:cNvSpPr/>
      </dsp:nvSpPr>
      <dsp:spPr>
        <a:xfrm>
          <a:off x="7152246" y="3395943"/>
          <a:ext cx="2079500" cy="12477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500" b="1" kern="1200" dirty="0" smtClean="0">
              <a:solidFill>
                <a:schemeClr val="accent5">
                  <a:lumMod val="50000"/>
                </a:schemeClr>
              </a:solidFill>
            </a:rPr>
            <a:t>Encaminhamento do PDI para tomada de decisão </a:t>
          </a:r>
          <a:endParaRPr lang="pt-BR" sz="15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188790" y="3432487"/>
        <a:ext cx="2006412" cy="1174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5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6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2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0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2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5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Planilha_do_Microsoft_Excel1.xlsx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package" Target="../embeddings/Planilha_do_Microsoft_Excel2.xlsx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29.xml"/><Relationship Id="rId3" Type="http://schemas.openxmlformats.org/officeDocument/2006/relationships/slide" Target="slide7.xml"/><Relationship Id="rId7" Type="http://schemas.openxmlformats.org/officeDocument/2006/relationships/slide" Target="slide18.xml"/><Relationship Id="rId12" Type="http://schemas.openxmlformats.org/officeDocument/2006/relationships/slide" Target="slide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9.xml"/><Relationship Id="rId5" Type="http://schemas.openxmlformats.org/officeDocument/2006/relationships/slide" Target="slide10.xml"/><Relationship Id="rId15" Type="http://schemas.openxmlformats.org/officeDocument/2006/relationships/slide" Target="slide30.xml"/><Relationship Id="rId10" Type="http://schemas.openxmlformats.org/officeDocument/2006/relationships/slide" Target="slide21.xml"/><Relationship Id="rId4" Type="http://schemas.openxmlformats.org/officeDocument/2006/relationships/slide" Target="slide12.xml"/><Relationship Id="rId9" Type="http://schemas.openxmlformats.org/officeDocument/2006/relationships/slide" Target="slide27.xml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4.xml"/><Relationship Id="rId5" Type="http://schemas.openxmlformats.org/officeDocument/2006/relationships/image" Target="../media/image3.emf"/><Relationship Id="rId4" Type="http://schemas.openxmlformats.org/officeDocument/2006/relationships/oleObject" Target="../embeddings/Planilha_do_Microsoft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53" y="-95002"/>
            <a:ext cx="4098254" cy="42988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89120" y="1016858"/>
            <a:ext cx="7924800" cy="2806007"/>
          </a:xfrm>
        </p:spPr>
        <p:txBody>
          <a:bodyPr>
            <a:no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</a:rPr>
              <a:t>Serviço de Planejamento</a:t>
            </a:r>
            <a:endParaRPr lang="pt-BR" sz="66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831781" y="6161314"/>
            <a:ext cx="1990106" cy="46808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bg1"/>
                </a:solidFill>
              </a:rPr>
              <a:t>27/03/2017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Plano Anual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11" name="Seta para a direita 10"/>
          <p:cNvSpPr/>
          <p:nvPr/>
        </p:nvSpPr>
        <p:spPr>
          <a:xfrm>
            <a:off x="10559143" y="5984660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hlinkClick r:id="rId4" action="ppaction://hlinksldjump"/>
              </a:rPr>
              <a:t>AVANÇAR</a:t>
            </a:r>
            <a:endParaRPr lang="pt-BR" b="1" dirty="0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094187"/>
              </p:ext>
            </p:extLst>
          </p:nvPr>
        </p:nvGraphicFramePr>
        <p:xfrm>
          <a:off x="119743" y="1867566"/>
          <a:ext cx="11947395" cy="2704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Planilha" r:id="rId5" imgW="10353848" imgH="1885950" progId="Excel.Sheet.12">
                  <p:embed/>
                </p:oleObj>
              </mc:Choice>
              <mc:Fallback>
                <p:oleObj name="Planilha" r:id="rId5" imgW="10353848" imgH="18859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743" y="1867566"/>
                        <a:ext cx="11947395" cy="2704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8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Plano Anual (parte 2)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11" name="Seta para a direita 10"/>
          <p:cNvSpPr/>
          <p:nvPr/>
        </p:nvSpPr>
        <p:spPr>
          <a:xfrm>
            <a:off x="10559143" y="5984660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hlinkClick r:id="rId4" action="ppaction://hlinksldjump"/>
              </a:rPr>
              <a:t>AVANÇAR</a:t>
            </a:r>
            <a:endParaRPr lang="pt-BR" b="1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289869"/>
              </p:ext>
            </p:extLst>
          </p:nvPr>
        </p:nvGraphicFramePr>
        <p:xfrm>
          <a:off x="307009" y="1567542"/>
          <a:ext cx="11369797" cy="2824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Planilha" r:id="rId5" imgW="7591598" imgH="1885950" progId="Excel.Sheet.12">
                  <p:embed/>
                </p:oleObj>
              </mc:Choice>
              <mc:Fallback>
                <p:oleObj name="Planilha" r:id="rId5" imgW="7591598" imgH="18859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009" y="1567542"/>
                        <a:ext cx="11369797" cy="2824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357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Proposta Orçamentária 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826358"/>
              </p:ext>
            </p:extLst>
          </p:nvPr>
        </p:nvGraphicFramePr>
        <p:xfrm>
          <a:off x="2013858" y="1037056"/>
          <a:ext cx="7881258" cy="5820944"/>
        </p:xfrm>
        <a:graphic>
          <a:graphicData uri="http://schemas.openxmlformats.org/drawingml/2006/table">
            <a:tbl>
              <a:tblPr/>
              <a:tblGrid>
                <a:gridCol w="4980677"/>
                <a:gridCol w="2900581"/>
              </a:tblGrid>
              <a:tr h="3382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Despesas 2017</a:t>
                      </a: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38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3" action="ppaction://hlinksldjump"/>
                        </a:rPr>
                        <a:t>Terceirização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    30.460.347,48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Outros Contratos Contínuos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6.368.836,558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Condominial (telefonia, reprografia e correios)</a:t>
                      </a:r>
                    </a:p>
                    <a:p>
                      <a:pPr algn="l" fontAlgn="ctr"/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1.915.260,63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Bolsista PEC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(CIEE)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580.608,00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8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Material de consumo em estoque</a:t>
                      </a: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          330.000,00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Material 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 consumo específico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      5.761.756,72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5" action="ppaction://hlinksldjump"/>
                        </a:rPr>
                        <a:t>Diárias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150.000,00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Passagens</a:t>
                      </a: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165.000,00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" action="ppaction://noaction"/>
                        </a:rPr>
                        <a:t>Despesas de Ensino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      1.407.208,38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" action="ppaction://noaction"/>
                        </a:rPr>
                        <a:t>Despesas de Pesquisa e DT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1.755.000,00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3" action="ppaction://hlinksldjump"/>
                        </a:rPr>
                        <a:t>Despesas ambulatoriais e laboratoriais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460.459,63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" action="ppaction://noaction"/>
                        </a:rPr>
                        <a:t>Despesas de Gestão/ 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" action="ppaction://noaction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" action="ppaction://noaction"/>
                        </a:rPr>
                        <a:t>infraestrutura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1.185.981,60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Sutotal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   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50.540.459,00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" action="ppaction://noaction"/>
                        </a:rPr>
                        <a:t>Despesas não empenhadas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      5.065.782,97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   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55.606.241,97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eta para a direita 6"/>
          <p:cNvSpPr/>
          <p:nvPr/>
        </p:nvSpPr>
        <p:spPr>
          <a:xfrm>
            <a:off x="10493828" y="6215743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AVANÇAR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2127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prstClr val="white"/>
                </a:solidFill>
              </a:rPr>
              <a:t>        Proposta Orçamentária – Avaliação Material de Consumo</a:t>
            </a:r>
            <a:endParaRPr lang="pt-BR" sz="3600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7" name="Seta para a direita 6"/>
          <p:cNvSpPr/>
          <p:nvPr/>
        </p:nvSpPr>
        <p:spPr>
          <a:xfrm>
            <a:off x="10613572" y="6215743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hlinkClick r:id="rId3" action="ppaction://hlinksldjump"/>
              </a:rPr>
              <a:t>AVANÇAR</a:t>
            </a:r>
            <a:endParaRPr lang="pt-BR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851569"/>
              </p:ext>
            </p:extLst>
          </p:nvPr>
        </p:nvGraphicFramePr>
        <p:xfrm>
          <a:off x="173265" y="1611087"/>
          <a:ext cx="11855450" cy="4038600"/>
        </p:xfrm>
        <a:graphic>
          <a:graphicData uri="http://schemas.openxmlformats.org/drawingml/2006/table">
            <a:tbl>
              <a:tblPr/>
              <a:tblGrid>
                <a:gridCol w="1220107"/>
                <a:gridCol w="4212772"/>
                <a:gridCol w="1643742"/>
                <a:gridCol w="1366292"/>
                <a:gridCol w="135937"/>
                <a:gridCol w="1611086"/>
                <a:gridCol w="1665514"/>
              </a:tblGrid>
              <a:tr h="8643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SUBUN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DESTINADO A MATERIAL DE CONSUMO ESPECÍFICO POR META FÍSICAS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(previsto)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 (realizado)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 (realizado)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Diferença % (previsto 2017 - realizado 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83403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CRPHF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9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 DESTINADO A MATERIAL DE CONSUMO ESPECÍFICO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2.443.062,40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1.810.882,54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1.262.699,66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834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METAS-FÍSICAS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34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Paciente atendido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834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Consulta realizada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834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Exame diagnóstico/complementar realizado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975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Diagnóstico laboratorial realizado (tuberculose)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6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Plano Diretor de Investimento - PDI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graphicFrame>
        <p:nvGraphicFramePr>
          <p:cNvPr id="9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384407"/>
              </p:ext>
            </p:extLst>
          </p:nvPr>
        </p:nvGraphicFramePr>
        <p:xfrm>
          <a:off x="838200" y="1825625"/>
          <a:ext cx="10515600" cy="4782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 bwMode="auto">
          <a:xfrm>
            <a:off x="3241056" y="1043957"/>
            <a:ext cx="5506110" cy="60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METODOLOGIA DO PDI </a:t>
            </a:r>
            <a:endParaRPr lang="pt-BR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10493828" y="6215743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AVANÇAR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1793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prstClr val="white"/>
                </a:solidFill>
              </a:rPr>
              <a:t>Plano Diretor de Investimento </a:t>
            </a:r>
            <a:r>
              <a:rPr lang="pt-BR" b="1" dirty="0" smtClean="0">
                <a:solidFill>
                  <a:prstClr val="white"/>
                </a:solidFill>
              </a:rPr>
              <a:t>– PDI – parte 2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11" name="Seta para a direita 10"/>
          <p:cNvSpPr/>
          <p:nvPr/>
        </p:nvSpPr>
        <p:spPr>
          <a:xfrm>
            <a:off x="10493828" y="6215743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hlinkClick r:id="rId3" action="ppaction://hlinksldjump"/>
              </a:rPr>
              <a:t>AVANÇAR</a:t>
            </a:r>
            <a:endParaRPr lang="pt-BR" b="1" dirty="0"/>
          </a:p>
        </p:txBody>
      </p:sp>
      <p:pic>
        <p:nvPicPr>
          <p:cNvPr id="8" name="Imagem 7"/>
          <p:cNvPicPr/>
          <p:nvPr/>
        </p:nvPicPr>
        <p:blipFill rotWithShape="1">
          <a:blip r:embed="rId4"/>
          <a:srcRect l="18345" t="12856" r="17274" b="6878"/>
          <a:stretch/>
        </p:blipFill>
        <p:spPr bwMode="auto">
          <a:xfrm>
            <a:off x="390447" y="1273630"/>
            <a:ext cx="9341382" cy="529045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031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      Plano </a:t>
            </a:r>
            <a:r>
              <a:rPr lang="pt-BR" b="1" dirty="0">
                <a:solidFill>
                  <a:prstClr val="white"/>
                </a:solidFill>
              </a:rPr>
              <a:t>Diretor de Investimento </a:t>
            </a:r>
            <a:r>
              <a:rPr lang="pt-BR" b="1" dirty="0" smtClean="0">
                <a:solidFill>
                  <a:prstClr val="white"/>
                </a:solidFill>
              </a:rPr>
              <a:t>– PDI – parte 3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11" name="Seta para a direita 10"/>
          <p:cNvSpPr/>
          <p:nvPr/>
        </p:nvSpPr>
        <p:spPr>
          <a:xfrm>
            <a:off x="10493828" y="6215743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hlinkClick r:id="rId3" action="ppaction://hlinksldjump"/>
              </a:rPr>
              <a:t>AVANÇAR</a:t>
            </a:r>
            <a:endParaRPr lang="pt-BR" b="1" dirty="0"/>
          </a:p>
        </p:txBody>
      </p:sp>
      <p:pic>
        <p:nvPicPr>
          <p:cNvPr id="12" name="Imagem 11"/>
          <p:cNvPicPr/>
          <p:nvPr/>
        </p:nvPicPr>
        <p:blipFill rotWithShape="1">
          <a:blip r:embed="rId4"/>
          <a:srcRect l="20814" t="21504" r="41037" b="60082"/>
          <a:stretch/>
        </p:blipFill>
        <p:spPr bwMode="auto">
          <a:xfrm>
            <a:off x="1219197" y="1101722"/>
            <a:ext cx="10482945" cy="464819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8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prstClr val="white"/>
                </a:solidFill>
              </a:rPr>
              <a:t> </a:t>
            </a:r>
            <a:r>
              <a:rPr lang="pt-BR" b="1" dirty="0" smtClean="0">
                <a:solidFill>
                  <a:prstClr val="white"/>
                </a:solidFill>
              </a:rPr>
              <a:t>   Plano </a:t>
            </a:r>
            <a:r>
              <a:rPr lang="pt-BR" b="1" dirty="0">
                <a:solidFill>
                  <a:prstClr val="white"/>
                </a:solidFill>
              </a:rPr>
              <a:t>Diretor de Investimento – PDI – parte 4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11" name="Seta para a direita 10"/>
          <p:cNvSpPr/>
          <p:nvPr/>
        </p:nvSpPr>
        <p:spPr>
          <a:xfrm>
            <a:off x="10493828" y="6215743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hlinkClick r:id="rId3" action="ppaction://hlinksldjump"/>
              </a:rPr>
              <a:t>AVANÇAR</a:t>
            </a:r>
            <a:endParaRPr lang="pt-BR" b="1" dirty="0"/>
          </a:p>
        </p:txBody>
      </p:sp>
      <p:pic>
        <p:nvPicPr>
          <p:cNvPr id="12" name="Imagem 11"/>
          <p:cNvPicPr/>
          <p:nvPr/>
        </p:nvPicPr>
        <p:blipFill rotWithShape="1">
          <a:blip r:embed="rId4"/>
          <a:srcRect l="20814" t="42624" r="16569" b="19733"/>
          <a:stretch/>
        </p:blipFill>
        <p:spPr bwMode="auto">
          <a:xfrm>
            <a:off x="1055914" y="980660"/>
            <a:ext cx="10559144" cy="523508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40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prstClr val="white"/>
                </a:solidFill>
              </a:rPr>
              <a:t>        Monitoramento da </a:t>
            </a:r>
            <a:r>
              <a:rPr lang="pt-BR" sz="3600" b="1" dirty="0" err="1" smtClean="0">
                <a:solidFill>
                  <a:prstClr val="white"/>
                </a:solidFill>
              </a:rPr>
              <a:t>Exec</a:t>
            </a:r>
            <a:r>
              <a:rPr lang="pt-BR" sz="3600" b="1" dirty="0" smtClean="0">
                <a:solidFill>
                  <a:prstClr val="white"/>
                </a:solidFill>
              </a:rPr>
              <a:t>. Orçam.(Custeio)- Mapeamento</a:t>
            </a:r>
            <a:endParaRPr lang="pt-BR" sz="3600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537" t="12862" r="5269" b="18846"/>
          <a:stretch/>
        </p:blipFill>
        <p:spPr>
          <a:xfrm>
            <a:off x="358508" y="1145532"/>
            <a:ext cx="11474982" cy="5391339"/>
          </a:xfrm>
          <a:prstGeom prst="rect">
            <a:avLst/>
          </a:prstGeom>
        </p:spPr>
      </p:pic>
      <p:sp>
        <p:nvSpPr>
          <p:cNvPr id="7" name="Seta para a direita 6"/>
          <p:cNvSpPr/>
          <p:nvPr/>
        </p:nvSpPr>
        <p:spPr>
          <a:xfrm>
            <a:off x="10613572" y="6215743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hlinkClick r:id="rId4" action="ppaction://hlinksldjump"/>
              </a:rPr>
              <a:t>AVANÇAR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778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Relatório de Gestão – Guia de Informações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11" name="Seta para a direita 10"/>
          <p:cNvSpPr/>
          <p:nvPr/>
        </p:nvSpPr>
        <p:spPr>
          <a:xfrm>
            <a:off x="10493828" y="6215743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hlinkClick r:id="rId3" action="ppaction://hlinksldjump"/>
              </a:rPr>
              <a:t>AVANÇAR</a:t>
            </a:r>
            <a:endParaRPr lang="pt-BR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4201886" y="15784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/>
          <p:cNvPicPr/>
          <p:nvPr/>
        </p:nvPicPr>
        <p:blipFill rotWithShape="1">
          <a:blip r:embed="rId4"/>
          <a:srcRect l="22700" t="20487" r="52485" b="11421"/>
          <a:stretch/>
        </p:blipFill>
        <p:spPr bwMode="auto">
          <a:xfrm>
            <a:off x="390446" y="1247653"/>
            <a:ext cx="5487839" cy="501169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987143" y="1247654"/>
            <a:ext cx="5921828" cy="49859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4 Padronização da apresentação de texto</a:t>
            </a:r>
            <a:r>
              <a:rPr lang="pt-BR" sz="2000" b="1" dirty="0"/>
              <a:t>	</a:t>
            </a:r>
            <a:endParaRPr lang="pt-BR" sz="2000" dirty="0"/>
          </a:p>
          <a:p>
            <a:r>
              <a:rPr lang="pt-BR" sz="2000" dirty="0"/>
              <a:t>Para facilitar o trabalho de editoração, todos os textos deverão seguir o seguinte padrão:</a:t>
            </a:r>
          </a:p>
          <a:p>
            <a:r>
              <a:rPr lang="pt-BR" sz="2000" b="1" dirty="0"/>
              <a:t>Editor de texto:</a:t>
            </a:r>
            <a:r>
              <a:rPr lang="pt-BR" sz="2000" dirty="0"/>
              <a:t> Word </a:t>
            </a:r>
          </a:p>
          <a:p>
            <a:r>
              <a:rPr lang="pt-BR" sz="2000" b="1" dirty="0"/>
              <a:t>Família de letra:</a:t>
            </a:r>
            <a:r>
              <a:rPr lang="pt-BR" sz="2000" dirty="0"/>
              <a:t> Arial</a:t>
            </a:r>
          </a:p>
          <a:p>
            <a:r>
              <a:rPr lang="pt-BR" sz="2000" b="1" dirty="0"/>
              <a:t>Corpo:</a:t>
            </a:r>
            <a:r>
              <a:rPr lang="pt-BR" sz="2000" dirty="0"/>
              <a:t> 12</a:t>
            </a:r>
          </a:p>
          <a:p>
            <a:r>
              <a:rPr lang="pt-BR" sz="2000" b="1" dirty="0"/>
              <a:t>Espaço:</a:t>
            </a:r>
            <a:r>
              <a:rPr lang="pt-BR" sz="2000" dirty="0"/>
              <a:t> 1,5</a:t>
            </a:r>
          </a:p>
          <a:p>
            <a:r>
              <a:rPr lang="pt-BR" sz="2000" b="1" dirty="0"/>
              <a:t>Gráficos/planilhas:</a:t>
            </a:r>
            <a:r>
              <a:rPr lang="pt-BR" sz="2000" dirty="0"/>
              <a:t> Excel</a:t>
            </a:r>
          </a:p>
          <a:p>
            <a:r>
              <a:rPr lang="pt-BR" sz="2000" b="1" dirty="0"/>
              <a:t> </a:t>
            </a:r>
            <a:endParaRPr lang="pt-BR" sz="2000" dirty="0"/>
          </a:p>
          <a:p>
            <a:r>
              <a:rPr lang="pt-BR" sz="2000" b="1" dirty="0"/>
              <a:t> </a:t>
            </a:r>
            <a:endParaRPr lang="pt-BR" sz="2000" dirty="0"/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5 Informações das vices-direções a serem atualizadas para inserção no relatório de 2014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000" b="1" dirty="0"/>
              <a:t>Atenção: As tabelas seguidas de asterisco ( * ) deverão ter breve comentário de, no máximo, 400 caracteres com espaço, em cinco linhas.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522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Seplan - Competências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533400" y="1262743"/>
            <a:ext cx="11005457" cy="48815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err="1" smtClean="0"/>
              <a:t>Art</a:t>
            </a:r>
            <a:r>
              <a:rPr lang="pt-BR" dirty="0" smtClean="0"/>
              <a:t> 39 - $2</a:t>
            </a:r>
            <a:r>
              <a:rPr lang="pt-BR" dirty="0"/>
              <a:t>° Ao Serviço de Planejamento compete </a:t>
            </a:r>
            <a:r>
              <a:rPr lang="pt-BR" b="1" dirty="0"/>
              <a:t>planejar</a:t>
            </a:r>
            <a:r>
              <a:rPr lang="pt-BR" dirty="0"/>
              <a:t>, </a:t>
            </a:r>
            <a:r>
              <a:rPr lang="pt-BR" b="1" dirty="0"/>
              <a:t>coordenar</a:t>
            </a:r>
            <a:r>
              <a:rPr lang="pt-BR" dirty="0"/>
              <a:t> e </a:t>
            </a:r>
            <a:r>
              <a:rPr lang="pt-BR" b="1" dirty="0"/>
              <a:t>supervisionar</a:t>
            </a:r>
            <a:r>
              <a:rPr lang="pt-BR" dirty="0"/>
              <a:t> as ações inerentes às </a:t>
            </a:r>
            <a:r>
              <a:rPr lang="pt-BR" b="1" dirty="0" smtClean="0"/>
              <a:t>atividades</a:t>
            </a:r>
            <a:r>
              <a:rPr lang="pt-BR" dirty="0" smtClean="0"/>
              <a:t> </a:t>
            </a:r>
            <a:r>
              <a:rPr lang="pt-BR" dirty="0"/>
              <a:t>de </a:t>
            </a:r>
            <a:r>
              <a:rPr lang="pt-BR" b="1" dirty="0"/>
              <a:t>planejamento</a:t>
            </a:r>
            <a:r>
              <a:rPr lang="pt-BR" dirty="0"/>
              <a:t> e </a:t>
            </a:r>
            <a:r>
              <a:rPr lang="pt-BR" b="1" dirty="0"/>
              <a:t>desenvolvimento</a:t>
            </a:r>
            <a:r>
              <a:rPr lang="pt-BR" dirty="0"/>
              <a:t> </a:t>
            </a:r>
            <a:r>
              <a:rPr lang="pt-BR" b="1" dirty="0"/>
              <a:t>institucional</a:t>
            </a:r>
            <a:r>
              <a:rPr lang="pt-BR" dirty="0"/>
              <a:t>, bem como: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I. subsidiar a construção, acompanhar e avaliar, de forma coletiva, o </a:t>
            </a:r>
            <a:r>
              <a:rPr lang="pt-BR" b="1" dirty="0"/>
              <a:t>Plano Quadrienal </a:t>
            </a:r>
            <a:r>
              <a:rPr lang="pt-BR" dirty="0"/>
              <a:t>da ENSP, assegurando </a:t>
            </a:r>
            <a:r>
              <a:rPr lang="pt-BR" dirty="0" smtClean="0"/>
              <a:t>seu </a:t>
            </a:r>
            <a:r>
              <a:rPr lang="pt-BR" dirty="0"/>
              <a:t>alinhamento com o Plano Quadrienal da Fiocruz; </a:t>
            </a:r>
          </a:p>
          <a:p>
            <a:pPr marL="0" indent="0" algn="just">
              <a:buNone/>
            </a:pPr>
            <a:r>
              <a:rPr lang="pt-BR" dirty="0"/>
              <a:t>II. coordenar a definição dos </a:t>
            </a:r>
            <a:r>
              <a:rPr lang="pt-BR" b="1" dirty="0"/>
              <a:t>indicadores de desempenho institucional </a:t>
            </a:r>
            <a:r>
              <a:rPr lang="pt-BR" dirty="0"/>
              <a:t>da ENSP e acompanhar e analisar </a:t>
            </a:r>
            <a:r>
              <a:rPr lang="pt-BR" dirty="0" smtClean="0"/>
              <a:t>seus </a:t>
            </a:r>
            <a:r>
              <a:rPr lang="pt-BR" dirty="0"/>
              <a:t>resultados; </a:t>
            </a:r>
          </a:p>
          <a:p>
            <a:pPr marL="0" indent="0" algn="just">
              <a:buNone/>
            </a:pPr>
            <a:r>
              <a:rPr lang="pt-BR" dirty="0"/>
              <a:t>III. oferecer subsídios e ferramentas para a </a:t>
            </a:r>
            <a:r>
              <a:rPr lang="pt-BR" b="1" dirty="0"/>
              <a:t>formulação estratégica</a:t>
            </a:r>
            <a:r>
              <a:rPr lang="pt-BR" dirty="0"/>
              <a:t>, o alinhamento organizacional </a:t>
            </a:r>
            <a:r>
              <a:rPr lang="pt-BR" dirty="0" smtClean="0"/>
              <a:t>e </a:t>
            </a:r>
            <a:r>
              <a:rPr lang="pt-BR" dirty="0"/>
              <a:t>a </a:t>
            </a:r>
            <a:r>
              <a:rPr lang="pt-BR" b="1" dirty="0"/>
              <a:t>avaliação do desempenho institucional</a:t>
            </a:r>
            <a:r>
              <a:rPr lang="pt-BR" dirty="0"/>
              <a:t>; </a:t>
            </a:r>
          </a:p>
          <a:p>
            <a:pPr marL="0" indent="0" algn="just">
              <a:buNone/>
            </a:pPr>
            <a:r>
              <a:rPr lang="pt-BR" dirty="0"/>
              <a:t>IV. disseminar o </a:t>
            </a:r>
            <a:r>
              <a:rPr lang="pt-BR" b="1" dirty="0"/>
              <a:t>pensamento estratégico </a:t>
            </a:r>
            <a:r>
              <a:rPr lang="pt-BR" dirty="0"/>
              <a:t>e a </a:t>
            </a:r>
            <a:r>
              <a:rPr lang="pt-BR" b="1" dirty="0"/>
              <a:t>lógica do planejamento </a:t>
            </a:r>
            <a:r>
              <a:rPr lang="pt-BR" dirty="0"/>
              <a:t>voltado para o </a:t>
            </a:r>
            <a:r>
              <a:rPr lang="pt-BR" dirty="0" smtClean="0"/>
              <a:t>desenvolvimento </a:t>
            </a:r>
            <a:r>
              <a:rPr lang="pt-BR" dirty="0"/>
              <a:t>institucional;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10" name="Seta para a direita 9"/>
          <p:cNvSpPr/>
          <p:nvPr/>
        </p:nvSpPr>
        <p:spPr>
          <a:xfrm>
            <a:off x="10559143" y="5984660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AVANÇAR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2140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Seplan – Relatório de Atividades VDDIG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11" name="Seta para a direita 10"/>
          <p:cNvSpPr/>
          <p:nvPr/>
        </p:nvSpPr>
        <p:spPr>
          <a:xfrm>
            <a:off x="10493828" y="6215743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hlinkClick r:id="rId3" action="ppaction://hlinksldjump"/>
              </a:rPr>
              <a:t>AVANÇAR</a:t>
            </a:r>
            <a:endParaRPr lang="pt-BR" b="1" dirty="0"/>
          </a:p>
        </p:txBody>
      </p:sp>
      <p:pic>
        <p:nvPicPr>
          <p:cNvPr id="9" name="Imagem 8"/>
          <p:cNvPicPr/>
          <p:nvPr/>
        </p:nvPicPr>
        <p:blipFill rotWithShape="1">
          <a:blip r:embed="rId4"/>
          <a:srcRect l="16490" t="19227" r="57270" b="10469"/>
          <a:stretch/>
        </p:blipFill>
        <p:spPr bwMode="auto">
          <a:xfrm>
            <a:off x="390447" y="1043957"/>
            <a:ext cx="4867353" cy="5690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/>
          <p:cNvPicPr/>
          <p:nvPr/>
        </p:nvPicPr>
        <p:blipFill rotWithShape="1">
          <a:blip r:embed="rId5"/>
          <a:srcRect l="51416" t="18596" r="11708" b="36323"/>
          <a:stretch/>
        </p:blipFill>
        <p:spPr bwMode="auto">
          <a:xfrm>
            <a:off x="5529943" y="1219200"/>
            <a:ext cx="6237514" cy="499654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643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Avaliação do PDI - Seplan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11" name="Seta para a direita 10"/>
          <p:cNvSpPr/>
          <p:nvPr/>
        </p:nvSpPr>
        <p:spPr>
          <a:xfrm>
            <a:off x="10493828" y="6215743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hlinkClick r:id="rId3" action="ppaction://hlinksldjump"/>
              </a:rPr>
              <a:t>AVANÇAR</a:t>
            </a:r>
            <a:endParaRPr lang="pt-BR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228964"/>
              </p:ext>
            </p:extLst>
          </p:nvPr>
        </p:nvGraphicFramePr>
        <p:xfrm>
          <a:off x="326572" y="1175657"/>
          <a:ext cx="10167256" cy="5040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5391"/>
                <a:gridCol w="989144"/>
                <a:gridCol w="1025547"/>
                <a:gridCol w="1740278"/>
                <a:gridCol w="1080848"/>
                <a:gridCol w="1520468"/>
                <a:gridCol w="1795580"/>
              </a:tblGrid>
              <a:tr h="1961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/>
                        </a:rPr>
                        <a:t>Equipamentos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7" marR="34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/>
                        </a:rPr>
                        <a:t>Unidade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7" marR="34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/>
                        </a:rPr>
                        <a:t>Status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7" marR="34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/>
                        </a:rPr>
                        <a:t>Adequação à Norma e Critérios de Qualidade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7" marR="34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/>
                        </a:rPr>
                        <a:t>Uso do bem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7" marR="34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/>
                        </a:rPr>
                        <a:t>Alinhamento Estratégico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7" marR="34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/>
                        </a:rPr>
                        <a:t>Necessidade de serviço de engenharia para adequação física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7" marR="34967" marT="0" marB="0" anchor="ctr"/>
                </a:tc>
              </a:tr>
              <a:tr h="3078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/>
                        </a:rPr>
                        <a:t>Cabine de segurança Biológica Classe II B2,com duto externo, paara manipulação de cepas de M. tb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7" marR="34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/>
                        </a:rPr>
                        <a:t>CRPHF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7" marR="34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/>
                        </a:rPr>
                        <a:t>Adquirido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7" marR="34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/>
                        </a:rPr>
                        <a:t>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7" marR="34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/>
                        </a:rPr>
                        <a:t>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7" marR="34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/>
                        </a:rPr>
                        <a:t>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7" marR="34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/>
                        </a:rPr>
                        <a:t>2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7" marR="3496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71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Avaliação do PDI – parte 2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11" name="Seta para a direita 10"/>
          <p:cNvSpPr/>
          <p:nvPr/>
        </p:nvSpPr>
        <p:spPr>
          <a:xfrm>
            <a:off x="10493828" y="6215743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hlinkClick r:id="rId3" action="ppaction://hlinksldjump"/>
              </a:rPr>
              <a:t>AVANÇAR</a:t>
            </a:r>
            <a:endParaRPr lang="pt-BR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488358"/>
              </p:ext>
            </p:extLst>
          </p:nvPr>
        </p:nvGraphicFramePr>
        <p:xfrm>
          <a:off x="576942" y="1929305"/>
          <a:ext cx="10733313" cy="3537857"/>
        </p:xfrm>
        <a:graphic>
          <a:graphicData uri="http://schemas.openxmlformats.org/drawingml/2006/table">
            <a:tbl>
              <a:tblPr/>
              <a:tblGrid>
                <a:gridCol w="1359719"/>
                <a:gridCol w="1354738"/>
                <a:gridCol w="1180415"/>
                <a:gridCol w="1155513"/>
                <a:gridCol w="1334815"/>
                <a:gridCol w="1598791"/>
                <a:gridCol w="2749322"/>
              </a:tblGrid>
              <a:tr h="1373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Contratação de pessoas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Capacitação de pessoas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Razão para aquisição do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Impacto no custeio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Pontuação Pós-GUT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de Priorização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Projeto/Operação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1639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Prestação de serviço para manter o Laboratório de Referência Nacional do HF para realização de exames de alta complexidade para o diagnóstico da TB.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7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Avaliação do PDI – parte 3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11" name="Seta para a direita 10"/>
          <p:cNvSpPr/>
          <p:nvPr/>
        </p:nvSpPr>
        <p:spPr>
          <a:xfrm>
            <a:off x="10493828" y="6215743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hlinkClick r:id="rId3" action="ppaction://hlinksldjump"/>
              </a:rPr>
              <a:t>AVANÇAR</a:t>
            </a:r>
            <a:endParaRPr lang="pt-BR" b="1" dirty="0"/>
          </a:p>
        </p:txBody>
      </p:sp>
      <p:pic>
        <p:nvPicPr>
          <p:cNvPr id="6" name="Imagem 5"/>
          <p:cNvPicPr/>
          <p:nvPr/>
        </p:nvPicPr>
        <p:blipFill rotWithShape="1">
          <a:blip r:embed="rId4"/>
          <a:srcRect l="7601" t="18599" r="2779" b="19711"/>
          <a:stretch/>
        </p:blipFill>
        <p:spPr bwMode="auto">
          <a:xfrm>
            <a:off x="303361" y="1396887"/>
            <a:ext cx="11605610" cy="472088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712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Prestação de Contas Metas Físicas - Seplan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11" name="Seta para a direita 10"/>
          <p:cNvSpPr/>
          <p:nvPr/>
        </p:nvSpPr>
        <p:spPr>
          <a:xfrm>
            <a:off x="10493828" y="6215743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hlinkClick r:id="rId3" action="ppaction://hlinksldjump"/>
              </a:rPr>
              <a:t>AVANÇAR</a:t>
            </a:r>
            <a:endParaRPr lang="pt-BR" b="1" dirty="0"/>
          </a:p>
        </p:txBody>
      </p:sp>
      <p:pic>
        <p:nvPicPr>
          <p:cNvPr id="6" name="Imagem 5"/>
          <p:cNvPicPr/>
          <p:nvPr/>
        </p:nvPicPr>
        <p:blipFill rotWithShape="1">
          <a:blip r:embed="rId4"/>
          <a:srcRect l="20039" t="13868" r="32438" b="10795"/>
          <a:stretch/>
        </p:blipFill>
        <p:spPr bwMode="auto">
          <a:xfrm>
            <a:off x="390447" y="1101722"/>
            <a:ext cx="9972753" cy="544585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38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Prestação de Contas Metas Físicas – parte 2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11" name="Seta para a direita 10"/>
          <p:cNvSpPr/>
          <p:nvPr/>
        </p:nvSpPr>
        <p:spPr>
          <a:xfrm>
            <a:off x="10493828" y="6215743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hlinkClick r:id="rId3" action="ppaction://hlinksldjump"/>
              </a:rPr>
              <a:t>AVANÇAR</a:t>
            </a:r>
            <a:endParaRPr lang="pt-BR" b="1" dirty="0"/>
          </a:p>
        </p:txBody>
      </p:sp>
      <p:pic>
        <p:nvPicPr>
          <p:cNvPr id="7" name="Imagem 6"/>
          <p:cNvPicPr/>
          <p:nvPr/>
        </p:nvPicPr>
        <p:blipFill rotWithShape="1">
          <a:blip r:embed="rId4"/>
          <a:srcRect l="21925" t="13512" r="48280" b="57712"/>
          <a:stretch/>
        </p:blipFill>
        <p:spPr bwMode="auto">
          <a:xfrm>
            <a:off x="1016213" y="1378612"/>
            <a:ext cx="9161930" cy="525078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59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Prestação de Contas Metas Físicas – parte 3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11" name="Seta para a direita 10"/>
          <p:cNvSpPr/>
          <p:nvPr/>
        </p:nvSpPr>
        <p:spPr>
          <a:xfrm>
            <a:off x="10493828" y="6215743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hlinkClick r:id="rId3" action="ppaction://hlinksldjump"/>
              </a:rPr>
              <a:t>AVANÇAR</a:t>
            </a:r>
            <a:endParaRPr lang="pt-BR" b="1" dirty="0"/>
          </a:p>
        </p:txBody>
      </p:sp>
      <p:pic>
        <p:nvPicPr>
          <p:cNvPr id="6" name="Imagem 5"/>
          <p:cNvPicPr/>
          <p:nvPr/>
        </p:nvPicPr>
        <p:blipFill rotWithShape="1">
          <a:blip r:embed="rId4"/>
          <a:srcRect l="15566" t="15737" r="21458" b="69463"/>
          <a:stretch/>
        </p:blipFill>
        <p:spPr bwMode="auto">
          <a:xfrm>
            <a:off x="500743" y="1043957"/>
            <a:ext cx="11484428" cy="457307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80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Apuração de Indicadores - Seplan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11" name="Seta para a direita 10"/>
          <p:cNvSpPr/>
          <p:nvPr/>
        </p:nvSpPr>
        <p:spPr>
          <a:xfrm>
            <a:off x="10493828" y="6215743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hlinkClick r:id="rId3" action="ppaction://hlinksldjump"/>
              </a:rPr>
              <a:t>AVANÇAR</a:t>
            </a:r>
            <a:endParaRPr lang="pt-BR" b="1" dirty="0"/>
          </a:p>
        </p:txBody>
      </p:sp>
      <p:pic>
        <p:nvPicPr>
          <p:cNvPr id="7" name="Imagem 6"/>
          <p:cNvPicPr/>
          <p:nvPr/>
        </p:nvPicPr>
        <p:blipFill rotWithShape="1">
          <a:blip r:embed="rId4"/>
          <a:srcRect l="9301" t="28773" r="5031" b="17173"/>
          <a:stretch/>
        </p:blipFill>
        <p:spPr bwMode="auto">
          <a:xfrm>
            <a:off x="751114" y="2077402"/>
            <a:ext cx="10755086" cy="356139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19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Indicadores - Mapeamento 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632" t="15993" r="14148" b="11332"/>
          <a:stretch/>
        </p:blipFill>
        <p:spPr>
          <a:xfrm>
            <a:off x="304799" y="1304849"/>
            <a:ext cx="11527971" cy="52422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eta para a direita 6"/>
          <p:cNvSpPr/>
          <p:nvPr/>
        </p:nvSpPr>
        <p:spPr>
          <a:xfrm>
            <a:off x="10559143" y="5984660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hlinkClick r:id="rId4" action="ppaction://hlinksldjump"/>
              </a:rPr>
              <a:t>AVANÇAR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0142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Sugestões de Melhoria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11" name="Seta para a direita 10"/>
          <p:cNvSpPr/>
          <p:nvPr/>
        </p:nvSpPr>
        <p:spPr>
          <a:xfrm>
            <a:off x="10493828" y="6215743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hlinkClick r:id="rId3" action="ppaction://hlinksldjump"/>
              </a:rPr>
              <a:t>AVANÇAR</a:t>
            </a:r>
            <a:endParaRPr lang="pt-BR" b="1" dirty="0"/>
          </a:p>
        </p:txBody>
      </p:sp>
      <p:pic>
        <p:nvPicPr>
          <p:cNvPr id="6" name="Imagem 5"/>
          <p:cNvPicPr/>
          <p:nvPr/>
        </p:nvPicPr>
        <p:blipFill rotWithShape="1">
          <a:blip r:embed="rId4"/>
          <a:srcRect l="895" t="25593" r="19759" b="49767"/>
          <a:stretch/>
        </p:blipFill>
        <p:spPr bwMode="auto">
          <a:xfrm>
            <a:off x="500742" y="1484992"/>
            <a:ext cx="11190514" cy="353946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84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Seplan - Prestação de Contas 2013-2016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7" name="Seta para a direita 6"/>
          <p:cNvSpPr/>
          <p:nvPr/>
        </p:nvSpPr>
        <p:spPr>
          <a:xfrm>
            <a:off x="10559143" y="5984660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AVANÇAR</a:t>
            </a:r>
            <a:endParaRPr lang="pt-BR" b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prstGeom prst="rightArrow">
            <a:avLst/>
          </a:prstGeom>
        </p:spPr>
        <p:txBody>
          <a:bodyPr>
            <a:normAutofit/>
          </a:bodyPr>
          <a:lstStyle/>
          <a:p>
            <a:pPr marL="285750" indent="-285750"/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8" name="Divisa 7"/>
          <p:cNvSpPr/>
          <p:nvPr/>
        </p:nvSpPr>
        <p:spPr>
          <a:xfrm>
            <a:off x="673285" y="1906474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40755" y="1800148"/>
            <a:ext cx="10263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Maior interação com os outros serviços da VDDIG (Gescon, SEOF, SGTI, SGT, SGQ,</a:t>
            </a:r>
          </a:p>
          <a:p>
            <a:r>
              <a:rPr lang="pt-BR" sz="2400" dirty="0" smtClean="0"/>
              <a:t> Protocolo, </a:t>
            </a:r>
            <a:r>
              <a:rPr lang="pt-BR" sz="2400" dirty="0" err="1" smtClean="0"/>
              <a:t>etc</a:t>
            </a:r>
            <a:r>
              <a:rPr lang="pt-BR" sz="2400" dirty="0" smtClean="0"/>
              <a:t>), Vices e  profissionais de gestão (feedback);</a:t>
            </a:r>
            <a:endParaRPr lang="pt-BR" sz="2400" dirty="0"/>
          </a:p>
        </p:txBody>
      </p:sp>
      <p:sp>
        <p:nvSpPr>
          <p:cNvPr id="10" name="Divisa 9"/>
          <p:cNvSpPr/>
          <p:nvPr/>
        </p:nvSpPr>
        <p:spPr>
          <a:xfrm>
            <a:off x="673285" y="3362184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549573" y="3397849"/>
            <a:ext cx="5557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Muitos processos necessitam de melhoria; </a:t>
            </a:r>
            <a:endParaRPr lang="pt-BR" sz="2400" dirty="0"/>
          </a:p>
        </p:txBody>
      </p:sp>
      <p:sp>
        <p:nvSpPr>
          <p:cNvPr id="13" name="Divisa 12"/>
          <p:cNvSpPr/>
          <p:nvPr/>
        </p:nvSpPr>
        <p:spPr>
          <a:xfrm>
            <a:off x="754540" y="5079293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40755" y="5002425"/>
            <a:ext cx="10375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Os pontos positivos são resultado do esforço da equipe do Seplan, dos colegas da </a:t>
            </a:r>
          </a:p>
          <a:p>
            <a:r>
              <a:rPr lang="pt-BR" sz="2400" dirty="0" smtClean="0"/>
              <a:t>VDDIG, e dos Profissionais de gestão dos </a:t>
            </a:r>
            <a:r>
              <a:rPr lang="pt-BR" sz="2400" dirty="0" err="1" smtClean="0"/>
              <a:t>Deptos</a:t>
            </a:r>
            <a:r>
              <a:rPr lang="pt-BR" sz="2400" dirty="0" smtClean="0"/>
              <a:t>/Centros/Vices;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1778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Planejamento Tático – Seplan/SGQ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11" name="Seta para a direita 10"/>
          <p:cNvSpPr/>
          <p:nvPr/>
        </p:nvSpPr>
        <p:spPr>
          <a:xfrm>
            <a:off x="10493828" y="6215743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hlinkClick r:id="rId3" action="ppaction://hlinksldjump"/>
              </a:rPr>
              <a:t>AVANÇAR</a:t>
            </a:r>
            <a:endParaRPr lang="pt-BR" b="1" dirty="0"/>
          </a:p>
        </p:txBody>
      </p:sp>
      <p:pic>
        <p:nvPicPr>
          <p:cNvPr id="7" name="Imagem 6"/>
          <p:cNvPicPr/>
          <p:nvPr/>
        </p:nvPicPr>
        <p:blipFill>
          <a:blip r:embed="rId4"/>
          <a:stretch>
            <a:fillRect/>
          </a:stretch>
        </p:blipFill>
        <p:spPr>
          <a:xfrm>
            <a:off x="555172" y="1043957"/>
            <a:ext cx="10254342" cy="50847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62000" y="6466114"/>
            <a:ext cx="905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Seplan, SGQ, SGTI, </a:t>
            </a:r>
            <a:r>
              <a:rPr lang="pt-BR" b="1" dirty="0" err="1" smtClean="0"/>
              <a:t>Secom</a:t>
            </a:r>
            <a:r>
              <a:rPr lang="pt-BR" b="1" dirty="0" smtClean="0"/>
              <a:t>, </a:t>
            </a:r>
            <a:r>
              <a:rPr lang="pt-BR" b="1" dirty="0" err="1" smtClean="0"/>
              <a:t>Segem</a:t>
            </a:r>
            <a:r>
              <a:rPr lang="pt-BR" b="1" dirty="0" smtClean="0"/>
              <a:t>, </a:t>
            </a:r>
            <a:r>
              <a:rPr lang="pt-BR" b="1" dirty="0" err="1" smtClean="0"/>
              <a:t>Sepatri</a:t>
            </a:r>
            <a:r>
              <a:rPr lang="pt-BR" b="1" dirty="0" smtClean="0"/>
              <a:t>, </a:t>
            </a:r>
            <a:r>
              <a:rPr lang="pt-BR" b="1" dirty="0" err="1" smtClean="0"/>
              <a:t>Seof</a:t>
            </a:r>
            <a:r>
              <a:rPr lang="pt-BR" b="1" dirty="0" smtClean="0"/>
              <a:t>, Gescon, SGT e CAAP.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7549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SEPLAN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4800600" y="2114916"/>
            <a:ext cx="52360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/>
              <a:t>FIM</a:t>
            </a:r>
            <a:endParaRPr lang="pt-BR" sz="8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136571" y="4307527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/>
              <a:t>OBRIGADO!!!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201172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Avaliação PDI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744382"/>
              </p:ext>
            </p:extLst>
          </p:nvPr>
        </p:nvGraphicFramePr>
        <p:xfrm>
          <a:off x="2068286" y="1796144"/>
          <a:ext cx="7512133" cy="39500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2459"/>
                <a:gridCol w="1699674"/>
              </a:tblGrid>
              <a:tr h="9875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Pontuação 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875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Adquiridos (Média)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 smtClean="0">
                          <a:effectLst/>
                        </a:rPr>
                        <a:t>49,8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875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Não Adquiridos (Média)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 smtClean="0">
                          <a:effectLst/>
                        </a:rPr>
                        <a:t>42,3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875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Razão das Médias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 smtClean="0">
                          <a:effectLst/>
                        </a:rPr>
                        <a:t>1,17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Seta para a direita 7"/>
          <p:cNvSpPr/>
          <p:nvPr/>
        </p:nvSpPr>
        <p:spPr>
          <a:xfrm>
            <a:off x="10493828" y="6215743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hlinkClick r:id="rId3" action="ppaction://hlinksldjump"/>
              </a:rPr>
              <a:t>AVANÇAR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0490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Processos do Seplan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1516744" y="1147158"/>
            <a:ext cx="1371600" cy="139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>
                <a:hlinkClick r:id="rId3" action="ppaction://hlinksldjump"/>
              </a:rPr>
              <a:t>Plano Anual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sz="1400" dirty="0" err="1" smtClean="0"/>
              <a:t>Claylson</a:t>
            </a:r>
            <a:endParaRPr lang="pt-BR" sz="1400" dirty="0" smtClean="0"/>
          </a:p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706369" y="1105446"/>
            <a:ext cx="1556873" cy="1442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hlinkClick r:id="rId4" action="ppaction://hlinksldjump"/>
              </a:rPr>
              <a:t>Proposta Orçamentária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sz="1400" dirty="0" smtClean="0"/>
              <a:t>Gladson</a:t>
            </a:r>
            <a:endParaRPr lang="pt-BR" sz="1400" dirty="0"/>
          </a:p>
        </p:txBody>
      </p:sp>
      <p:sp>
        <p:nvSpPr>
          <p:cNvPr id="9" name="Retângulo 8"/>
          <p:cNvSpPr/>
          <p:nvPr/>
        </p:nvSpPr>
        <p:spPr>
          <a:xfrm>
            <a:off x="6066971" y="1114535"/>
            <a:ext cx="1516743" cy="142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hlinkClick r:id="rId5" action="ppaction://hlinksldjump"/>
            </a:endParaRPr>
          </a:p>
          <a:p>
            <a:pPr algn="ctr"/>
            <a:r>
              <a:rPr lang="pt-BR" dirty="0" smtClean="0">
                <a:hlinkClick r:id="rId6" action="ppaction://hlinksldjump"/>
              </a:rPr>
              <a:t>PDI</a:t>
            </a:r>
            <a:endParaRPr lang="pt-BR" dirty="0" smtClean="0"/>
          </a:p>
          <a:p>
            <a:pPr algn="ctr"/>
            <a:endParaRPr lang="pt-BR" sz="1400" dirty="0" smtClean="0"/>
          </a:p>
          <a:p>
            <a:pPr algn="ctr"/>
            <a:r>
              <a:rPr lang="pt-BR" sz="1400" dirty="0" smtClean="0"/>
              <a:t>Mônica</a:t>
            </a:r>
            <a:endParaRPr lang="pt-BR" sz="1400" dirty="0"/>
          </a:p>
        </p:txBody>
      </p:sp>
      <p:sp>
        <p:nvSpPr>
          <p:cNvPr id="10" name="Retângulo 9"/>
          <p:cNvSpPr/>
          <p:nvPr/>
        </p:nvSpPr>
        <p:spPr>
          <a:xfrm>
            <a:off x="8512629" y="1147158"/>
            <a:ext cx="1706880" cy="136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hlinkClick r:id="rId7" action="ppaction://hlinksldjump"/>
              </a:rPr>
              <a:t>Monitoramento da Execução Orçamentária</a:t>
            </a:r>
            <a:endParaRPr lang="pt-BR" dirty="0" smtClean="0"/>
          </a:p>
          <a:p>
            <a:pPr algn="ctr"/>
            <a:r>
              <a:rPr lang="pt-BR" sz="1400" dirty="0" smtClean="0"/>
              <a:t>Daniel</a:t>
            </a:r>
            <a:endParaRPr lang="pt-BR" sz="1400" dirty="0"/>
          </a:p>
        </p:txBody>
      </p:sp>
      <p:sp>
        <p:nvSpPr>
          <p:cNvPr id="11" name="Retângulo 10"/>
          <p:cNvSpPr/>
          <p:nvPr/>
        </p:nvSpPr>
        <p:spPr>
          <a:xfrm>
            <a:off x="1526679" y="2858084"/>
            <a:ext cx="1381760" cy="139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hlinkClick r:id="rId8" action="ppaction://hlinksldjump"/>
              </a:rPr>
              <a:t>Prestação de Contas  Metas Físicas</a:t>
            </a:r>
            <a:endParaRPr lang="pt-BR" dirty="0" smtClean="0"/>
          </a:p>
          <a:p>
            <a:pPr algn="ctr"/>
            <a:r>
              <a:rPr lang="pt-BR" sz="1400" dirty="0" smtClean="0"/>
              <a:t>Pedro Paulo</a:t>
            </a:r>
            <a:endParaRPr lang="pt-BR" sz="1400" dirty="0"/>
          </a:p>
        </p:txBody>
      </p:sp>
      <p:sp>
        <p:nvSpPr>
          <p:cNvPr id="12" name="Retângulo 11"/>
          <p:cNvSpPr/>
          <p:nvPr/>
        </p:nvSpPr>
        <p:spPr>
          <a:xfrm>
            <a:off x="3706370" y="2874354"/>
            <a:ext cx="1622402" cy="1401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hlinkClick r:id="rId9" action="ppaction://hlinksldjump"/>
              </a:rPr>
              <a:t>Apuração/</a:t>
            </a:r>
          </a:p>
          <a:p>
            <a:pPr algn="ctr"/>
            <a:r>
              <a:rPr lang="pt-BR" dirty="0" smtClean="0">
                <a:hlinkClick r:id="rId9" action="ppaction://hlinksldjump"/>
              </a:rPr>
              <a:t>Revisão dos Indicadores</a:t>
            </a:r>
            <a:endParaRPr lang="pt-BR" dirty="0" smtClean="0"/>
          </a:p>
          <a:p>
            <a:pPr algn="ctr"/>
            <a:endParaRPr lang="pt-BR" sz="1400" dirty="0" smtClean="0"/>
          </a:p>
          <a:p>
            <a:pPr algn="ctr"/>
            <a:r>
              <a:rPr lang="pt-BR" sz="1400" dirty="0" smtClean="0"/>
              <a:t>Carla</a:t>
            </a:r>
            <a:endParaRPr lang="pt-BR" sz="1400" dirty="0"/>
          </a:p>
        </p:txBody>
      </p:sp>
      <p:sp>
        <p:nvSpPr>
          <p:cNvPr id="13" name="Retângulo 12"/>
          <p:cNvSpPr/>
          <p:nvPr/>
        </p:nvSpPr>
        <p:spPr>
          <a:xfrm>
            <a:off x="6066971" y="2813398"/>
            <a:ext cx="1516743" cy="1456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r>
              <a:rPr lang="pt-BR" dirty="0" smtClean="0">
                <a:hlinkClick r:id="rId10" action="ppaction://hlinksldjump"/>
              </a:rPr>
              <a:t>Avaliação do PDI</a:t>
            </a:r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sz="1400" dirty="0" smtClean="0"/>
              <a:t>Rodrigo Alverga</a:t>
            </a:r>
            <a:endParaRPr lang="pt-BR" sz="1400" dirty="0"/>
          </a:p>
        </p:txBody>
      </p:sp>
      <p:sp>
        <p:nvSpPr>
          <p:cNvPr id="14" name="Retângulo 13"/>
          <p:cNvSpPr/>
          <p:nvPr/>
        </p:nvSpPr>
        <p:spPr>
          <a:xfrm>
            <a:off x="8512629" y="2858524"/>
            <a:ext cx="1706880" cy="1329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r>
              <a:rPr lang="pt-BR" dirty="0" smtClean="0">
                <a:hlinkClick r:id="rId11" action="ppaction://hlinksldjump"/>
              </a:rPr>
              <a:t>Relatório de Gestão – VDDIG</a:t>
            </a:r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sz="1400" dirty="0" smtClean="0"/>
              <a:t>Cristine</a:t>
            </a:r>
            <a:endParaRPr lang="pt-BR" sz="1400" dirty="0"/>
          </a:p>
        </p:txBody>
      </p:sp>
      <p:sp>
        <p:nvSpPr>
          <p:cNvPr id="15" name="Retângulo 14"/>
          <p:cNvSpPr/>
          <p:nvPr/>
        </p:nvSpPr>
        <p:spPr>
          <a:xfrm>
            <a:off x="1382626" y="4536818"/>
            <a:ext cx="1669865" cy="1304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r>
              <a:rPr lang="pt-BR" dirty="0" smtClean="0">
                <a:hlinkClick r:id="rId12" action="ppaction://hlinksldjump"/>
              </a:rPr>
              <a:t>Relatório de Atividades – VDDIG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sz="1400" dirty="0" smtClean="0"/>
              <a:t>Mônica</a:t>
            </a:r>
          </a:p>
          <a:p>
            <a:pPr algn="ct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5980610" y="4487419"/>
            <a:ext cx="1964658" cy="1326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Cursos/Assessorias em Gerenciamento de Projetos</a:t>
            </a:r>
          </a:p>
          <a:p>
            <a:pPr algn="ctr"/>
            <a:r>
              <a:rPr lang="pt-BR" sz="1400" dirty="0" smtClean="0"/>
              <a:t>Edinelson</a:t>
            </a:r>
            <a:endParaRPr lang="pt-BR" sz="1400" dirty="0"/>
          </a:p>
        </p:txBody>
      </p:sp>
      <p:sp>
        <p:nvSpPr>
          <p:cNvPr id="17" name="Retângulo 16"/>
          <p:cNvSpPr/>
          <p:nvPr/>
        </p:nvSpPr>
        <p:spPr>
          <a:xfrm>
            <a:off x="3706369" y="4552807"/>
            <a:ext cx="1687286" cy="1296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hlinkClick r:id="rId13" action="ppaction://hlinksldjump"/>
              </a:rPr>
              <a:t>Sugestões de Melhoria</a:t>
            </a:r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sz="1400" dirty="0" smtClean="0"/>
              <a:t>Todos</a:t>
            </a:r>
            <a:endParaRPr lang="pt-BR" sz="1400" dirty="0"/>
          </a:p>
        </p:txBody>
      </p:sp>
      <p:sp>
        <p:nvSpPr>
          <p:cNvPr id="18" name="Retângulo 17"/>
          <p:cNvSpPr/>
          <p:nvPr/>
        </p:nvSpPr>
        <p:spPr>
          <a:xfrm>
            <a:off x="974270" y="6006260"/>
            <a:ext cx="10025742" cy="731520"/>
          </a:xfrm>
          <a:prstGeom prst="rect">
            <a:avLst/>
          </a:prstGeom>
          <a:solidFill>
            <a:srgbClr val="DFC9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hlinkClick r:id="rId14" action="ppaction://hlinksldjump"/>
              </a:rPr>
              <a:t>IDENTIFICAÇÃO DOS PROCESSOS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532223" y="4544446"/>
            <a:ext cx="1687286" cy="1296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hlinkClick r:id="rId15" action="ppaction://hlinksldjump"/>
              </a:rPr>
              <a:t>Planejamentos Táticos</a:t>
            </a:r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sz="1400" dirty="0" smtClean="0"/>
              <a:t>Todos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5735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Mapeamento dos Processos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graphicFrame>
        <p:nvGraphicFramePr>
          <p:cNvPr id="6" name="Espaço Reservado para Conteúdo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354946"/>
              </p:ext>
            </p:extLst>
          </p:nvPr>
        </p:nvGraphicFramePr>
        <p:xfrm>
          <a:off x="390447" y="1545773"/>
          <a:ext cx="11311778" cy="4742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lanilha" r:id="rId4" imgW="9610898" imgH="4029075" progId="Excel.Sheet.8">
                  <p:embed/>
                </p:oleObj>
              </mc:Choice>
              <mc:Fallback>
                <p:oleObj name="Planilha" r:id="rId4" imgW="9610898" imgH="40290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447" y="1545773"/>
                        <a:ext cx="11311778" cy="4742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eta para a direita 6"/>
          <p:cNvSpPr/>
          <p:nvPr/>
        </p:nvSpPr>
        <p:spPr>
          <a:xfrm>
            <a:off x="10613572" y="6215743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hlinkClick r:id="rId6" action="ppaction://hlinksldjump"/>
              </a:rPr>
              <a:t>AVANÇAR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080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prstClr val="white"/>
                </a:solidFill>
              </a:rPr>
              <a:t>Mapeamento - Plano Anual</a:t>
            </a:r>
            <a:endParaRPr lang="pt-BR" sz="3600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7" name="Seta para a direita 6"/>
          <p:cNvSpPr/>
          <p:nvPr/>
        </p:nvSpPr>
        <p:spPr>
          <a:xfrm>
            <a:off x="10613572" y="6215743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AVANÇAR</a:t>
            </a:r>
            <a:endParaRPr lang="pt-BR" b="1" dirty="0"/>
          </a:p>
        </p:txBody>
      </p:sp>
      <p:pic>
        <p:nvPicPr>
          <p:cNvPr id="9" name="Imagem 8"/>
          <p:cNvPicPr/>
          <p:nvPr/>
        </p:nvPicPr>
        <p:blipFill rotWithShape="1">
          <a:blip r:embed="rId3"/>
          <a:srcRect l="6880" t="16931" r="1046" b="26003"/>
          <a:stretch/>
        </p:blipFill>
        <p:spPr bwMode="auto">
          <a:xfrm>
            <a:off x="533400" y="1243237"/>
            <a:ext cx="10733314" cy="4809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47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35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Plano Anual – </a:t>
            </a:r>
            <a:r>
              <a:rPr lang="pt-BR" b="1" dirty="0" err="1" smtClean="0">
                <a:solidFill>
                  <a:prstClr val="white"/>
                </a:solidFill>
              </a:rPr>
              <a:t>Check</a:t>
            </a:r>
            <a:r>
              <a:rPr lang="pt-BR" b="1" dirty="0" smtClean="0">
                <a:solidFill>
                  <a:prstClr val="white"/>
                </a:solidFill>
              </a:rPr>
              <a:t> </a:t>
            </a:r>
            <a:r>
              <a:rPr lang="pt-BR" b="1" dirty="0" err="1" smtClean="0">
                <a:solidFill>
                  <a:prstClr val="white"/>
                </a:solidFill>
              </a:rPr>
              <a:t>list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876260"/>
              </p:ext>
            </p:extLst>
          </p:nvPr>
        </p:nvGraphicFramePr>
        <p:xfrm>
          <a:off x="195943" y="1043958"/>
          <a:ext cx="11473543" cy="5177799"/>
        </p:xfrm>
        <a:graphic>
          <a:graphicData uri="http://schemas.openxmlformats.org/drawingml/2006/table">
            <a:tbl>
              <a:tblPr/>
              <a:tblGrid>
                <a:gridCol w="1556657"/>
                <a:gridCol w="8294914"/>
                <a:gridCol w="1621972"/>
              </a:tblGrid>
              <a:tr h="1904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Tarefas</a:t>
                      </a:r>
                    </a:p>
                  </a:txBody>
                  <a:tcPr marL="6757" marR="6757" marT="6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Entradas</a:t>
                      </a:r>
                    </a:p>
                  </a:txBody>
                  <a:tcPr marL="6757" marR="6757" marT="6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Fornecedor</a:t>
                      </a:r>
                    </a:p>
                  </a:txBody>
                  <a:tcPr marL="6757" marR="6757" marT="6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562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Coletar dados e informações  </a:t>
                      </a:r>
                    </a:p>
                  </a:txBody>
                  <a:tcPr marL="6757" marR="6757" marT="6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Planilha de Previsão das Despesas com Contratos de Terceirização por Subunidade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GESCON</a:t>
                      </a:r>
                    </a:p>
                  </a:txBody>
                  <a:tcPr marL="6757" marR="6757" marT="6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Planilha de Previsão das Despesas com os Demais Contratos por Subunidade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GESCON</a:t>
                      </a:r>
                    </a:p>
                  </a:txBody>
                  <a:tcPr marL="6757" marR="6757" marT="6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Planilha de Previsão das Despesas com as Contas Condominiais - Reprografia por Subunidade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GESCON</a:t>
                      </a:r>
                    </a:p>
                  </a:txBody>
                  <a:tcPr marL="6757" marR="6757" marT="6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Planilha de Previsão das Despesas com as Contas Condominiais - Telefonia por Subunidade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GESCON</a:t>
                      </a:r>
                    </a:p>
                  </a:txBody>
                  <a:tcPr marL="6757" marR="6757" marT="6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Planilha de Previsão das Despesas com as Contas Condominiais - Correios por Subunidade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GESCON</a:t>
                      </a:r>
                    </a:p>
                  </a:txBody>
                  <a:tcPr marL="6757" marR="6757" marT="6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Planilha de Previsão das Bolsas de Pesquisador Visitante por Subunidade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VDPI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Planilha de Previsão das Bolsas de PIBIC/PIBIT por Subunidade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VDPI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Seta para a direita 9"/>
          <p:cNvSpPr/>
          <p:nvPr/>
        </p:nvSpPr>
        <p:spPr>
          <a:xfrm>
            <a:off x="10319657" y="6215743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hlinkClick r:id="rId3" action="ppaction://hlinksldjump"/>
              </a:rPr>
              <a:t>AVANÇAR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5259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Plano Anual – </a:t>
            </a:r>
            <a:r>
              <a:rPr lang="pt-BR" b="1" dirty="0" err="1" smtClean="0">
                <a:solidFill>
                  <a:prstClr val="white"/>
                </a:solidFill>
              </a:rPr>
              <a:t>Check</a:t>
            </a:r>
            <a:r>
              <a:rPr lang="pt-BR" b="1" dirty="0" smtClean="0">
                <a:solidFill>
                  <a:prstClr val="white"/>
                </a:solidFill>
              </a:rPr>
              <a:t> </a:t>
            </a:r>
            <a:r>
              <a:rPr lang="pt-BR" b="1" dirty="0" err="1" smtClean="0">
                <a:solidFill>
                  <a:prstClr val="white"/>
                </a:solidFill>
              </a:rPr>
              <a:t>list</a:t>
            </a:r>
            <a:r>
              <a:rPr lang="pt-BR" b="1" dirty="0" smtClean="0">
                <a:solidFill>
                  <a:prstClr val="white"/>
                </a:solidFill>
              </a:rPr>
              <a:t> (parte 2)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676033"/>
              </p:ext>
            </p:extLst>
          </p:nvPr>
        </p:nvGraphicFramePr>
        <p:xfrm>
          <a:off x="163286" y="1032000"/>
          <a:ext cx="11299371" cy="5388601"/>
        </p:xfrm>
        <a:graphic>
          <a:graphicData uri="http://schemas.openxmlformats.org/drawingml/2006/table">
            <a:tbl>
              <a:tblPr/>
              <a:tblGrid>
                <a:gridCol w="1883229"/>
                <a:gridCol w="7641771"/>
                <a:gridCol w="1774371"/>
              </a:tblGrid>
              <a:tr h="2626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Tarefas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Fornecedor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2793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Coletar dados e informações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Planilha de Previsão das Bolsas de Mestrado e Doutorado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9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Planilha de Previsão das Bolsas do Programa de Estágio Curricular - PEC por Nível e Carga Horária por Subunidade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SGT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9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Planilha de Previsão de Material de Consumo em Estoque Rateado por Subunidade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8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Planilha de Previsão dos Gastos com Diárias e Passagens por Subunidade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Coordenação de Gestão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9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Planilha com a Relação do Termos de Cooperação, Convênios e outros Projetos Vigentes na ENSP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Planilha com as Despesas Previstas com Acreditação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8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Planilha com as Atas de Registro Vigentes Previstas por Subunidade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9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Previsão de Custo dos Produtos de Comunicação e Informação (banner, cartazes, faixas etc.)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Seta para a direita 6"/>
          <p:cNvSpPr/>
          <p:nvPr/>
        </p:nvSpPr>
        <p:spPr>
          <a:xfrm>
            <a:off x="10515600" y="6106886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AVANÇAR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4102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Plano Anual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pic>
        <p:nvPicPr>
          <p:cNvPr id="7" name="Espaço Reservado para Conteúdo 6"/>
          <p:cNvPicPr>
            <a:picLocks noGrp="1"/>
          </p:cNvPicPr>
          <p:nvPr>
            <p:ph idx="1"/>
          </p:nvPr>
        </p:nvPicPr>
        <p:blipFill rotWithShape="1">
          <a:blip r:embed="rId3"/>
          <a:srcRect l="25730" t="11041" r="38463" b="6226"/>
          <a:stretch/>
        </p:blipFill>
        <p:spPr bwMode="auto">
          <a:xfrm>
            <a:off x="1035344" y="1221465"/>
            <a:ext cx="3732599" cy="533066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/>
          <a:srcRect l="25540" t="21528" r="8973" b="9719"/>
          <a:stretch/>
        </p:blipFill>
        <p:spPr>
          <a:xfrm>
            <a:off x="5834743" y="2064004"/>
            <a:ext cx="5621591" cy="34060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Seta para a direita 10"/>
          <p:cNvSpPr/>
          <p:nvPr/>
        </p:nvSpPr>
        <p:spPr>
          <a:xfrm>
            <a:off x="10559143" y="5984660"/>
            <a:ext cx="1415143" cy="642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AVANÇAR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9922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1097</Words>
  <Application>Microsoft Office PowerPoint</Application>
  <PresentationFormat>Widescreen</PresentationFormat>
  <Paragraphs>280</Paragraphs>
  <Slides>32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Tahoma</vt:lpstr>
      <vt:lpstr>Times New Roman</vt:lpstr>
      <vt:lpstr>1_Tema do Office</vt:lpstr>
      <vt:lpstr>Planilha</vt:lpstr>
      <vt:lpstr>Serviço de Planejamento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Gladson Pacheco</dc:creator>
  <cp:lastModifiedBy>Gladson Pacheco</cp:lastModifiedBy>
  <cp:revision>72</cp:revision>
  <dcterms:created xsi:type="dcterms:W3CDTF">2017-03-16T18:44:53Z</dcterms:created>
  <dcterms:modified xsi:type="dcterms:W3CDTF">2017-03-27T16:13:28Z</dcterms:modified>
</cp:coreProperties>
</file>