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2" r:id="rId2"/>
  </p:sldMasterIdLst>
  <p:notesMasterIdLst>
    <p:notesMasterId r:id="rId9"/>
  </p:notesMasterIdLst>
  <p:sldIdLst>
    <p:sldId id="259" r:id="rId3"/>
    <p:sldId id="260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68F5AD-422A-4A6B-8E3A-9FAFEEC0FCB7}" type="datetimeFigureOut">
              <a:rPr lang="pt-BR" smtClean="0"/>
              <a:t>27/03/2017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63963D-0B81-44F4-8B25-5A87C1A18F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5646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C7B13-5D5E-43D1-9116-CBAE570870CF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t>27/03/2017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C939-E7E0-4331-8C83-7F69EB16A7FE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56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4EBA2-08D1-45D4-BD60-889684253092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t>27/03/2017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C939-E7E0-4331-8C83-7F69EB16A7FE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725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07BBA-74AF-43E2-A16A-6594053126A2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t>27/03/2017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C939-E7E0-4331-8C83-7F69EB16A7FE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038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CD1E9-9CE2-418D-B863-4F2580B7E1A1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t>27/03/2017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354C-A3A5-4814-9115-41E8C948B305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723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11E35-4B2A-4870-BE1A-D1CF1720B1F7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t>27/03/2017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354C-A3A5-4814-9115-41E8C948B305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4515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B0BA7-BB40-45CF-AA16-887C82A47CAA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t>27/03/2017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354C-A3A5-4814-9115-41E8C948B305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7607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DA95C-303A-4B23-BF81-DD37129C81F4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t>27/03/2017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354C-A3A5-4814-9115-41E8C948B305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7946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8DFF4-44D8-4367-A23E-29939093D8AD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t>27/03/2017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354C-A3A5-4814-9115-41E8C948B305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8801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F3F84-6A51-4136-ADDA-C9F0DD68C705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t>27/03/2017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354C-A3A5-4814-9115-41E8C948B305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2630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7746B-FB11-4D6A-AC7A-4F879371E9BD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t>27/03/2017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354C-A3A5-4814-9115-41E8C948B305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783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F5BC0-7946-4D03-9E42-22C1A8AC571E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t>27/03/2017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354C-A3A5-4814-9115-41E8C948B305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898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43DFC-F0FD-4D11-8E6A-3771D226E8AB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t>27/03/2017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C939-E7E0-4331-8C83-7F69EB16A7FE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4010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62110-3844-4CD6-91C9-B246C7E27A5E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t>27/03/2017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354C-A3A5-4814-9115-41E8C948B305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2381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1CDCF-5FDA-4FD5-9415-A1BC3721083E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t>27/03/2017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354C-A3A5-4814-9115-41E8C948B305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8379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B8BFB-8B2A-480B-9971-A302653C4AA4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t>27/03/2017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354C-A3A5-4814-9115-41E8C948B305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249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58B7-E474-4734-A0B0-3472E234C055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t>27/03/2017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C939-E7E0-4331-8C83-7F69EB16A7FE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388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DFB23-053F-4959-8A05-7C3E6D0659EA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t>27/03/2017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C939-E7E0-4331-8C83-7F69EB16A7FE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04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B07CA-47D1-42BD-8763-53624AF6655C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t>27/03/2017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C939-E7E0-4331-8C83-7F69EB16A7FE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172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5523-005D-468E-9AF1-7E2FD7CE097A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t>27/03/2017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C939-E7E0-4331-8C83-7F69EB16A7FE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194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2C2CA-2C04-45A9-9967-14648ECFBD14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t>27/03/2017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C939-E7E0-4331-8C83-7F69EB16A7FE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661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71C60-4C89-4781-B1C3-580ED8884C69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t>27/03/2017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C939-E7E0-4331-8C83-7F69EB16A7FE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996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AC2B3-475A-4FE3-904E-E07949FD27EE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t>27/03/2017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C939-E7E0-4331-8C83-7F69EB16A7FE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081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E4100-6EC4-4B95-8613-A93435FC7417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t>27/03/2017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8C939-E7E0-4331-8C83-7F69EB16A7FE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025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77820-3237-4E11-A138-27B5A98037FC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t>27/03/2017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8354C-A3A5-4814-9115-41E8C948B305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658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8753" y="-95002"/>
            <a:ext cx="4098254" cy="429886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3540590"/>
            <a:ext cx="12192000" cy="1414868"/>
          </a:xfrm>
        </p:spPr>
        <p:txBody>
          <a:bodyPr>
            <a:noAutofit/>
          </a:bodyPr>
          <a:lstStyle/>
          <a:p>
            <a:r>
              <a:rPr lang="pt-BR" b="1" dirty="0" smtClean="0">
                <a:solidFill>
                  <a:schemeClr val="bg1"/>
                </a:solidFill>
              </a:rPr>
              <a:t>Serviço de Gestão da Qualidade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831781" y="6161314"/>
            <a:ext cx="1990106" cy="468086"/>
          </a:xfrm>
        </p:spPr>
        <p:txBody>
          <a:bodyPr>
            <a:noAutofit/>
          </a:bodyPr>
          <a:lstStyle/>
          <a:p>
            <a:pPr algn="l"/>
            <a:r>
              <a:rPr lang="pt-BR" sz="2800" b="1" dirty="0" smtClean="0">
                <a:solidFill>
                  <a:schemeClr val="bg1"/>
                </a:solidFill>
              </a:rPr>
              <a:t>27/03/2017</a:t>
            </a:r>
            <a:endParaRPr lang="pt-BR" sz="2800" b="1" dirty="0">
              <a:solidFill>
                <a:schemeClr val="bg1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271252" y="0"/>
            <a:ext cx="99207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b="1" dirty="0" smtClean="0">
                <a:solidFill>
                  <a:prstClr val="white"/>
                </a:solidFill>
              </a:rPr>
              <a:t>Prestação de Contas 2013-2016</a:t>
            </a:r>
            <a:endParaRPr lang="pt-BR" sz="48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35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0" y="0"/>
            <a:ext cx="12191999" cy="9071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 smtClean="0">
                <a:solidFill>
                  <a:prstClr val="white"/>
                </a:solidFill>
              </a:rPr>
              <a:t>Competências</a:t>
            </a:r>
            <a:endParaRPr lang="pt-BR" b="1" dirty="0">
              <a:solidFill>
                <a:prstClr val="white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447" y="-57765"/>
            <a:ext cx="1050308" cy="1101722"/>
          </a:xfrm>
          <a:prstGeom prst="rect">
            <a:avLst/>
          </a:prstGeom>
          <a:noFill/>
        </p:spPr>
      </p:pic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838200" y="1095632"/>
            <a:ext cx="10886768" cy="5081331"/>
          </a:xfrm>
        </p:spPr>
        <p:txBody>
          <a:bodyPr>
            <a:noAutofit/>
          </a:bodyPr>
          <a:lstStyle/>
          <a:p>
            <a:pPr marL="571500" indent="-571500"/>
            <a:r>
              <a:rPr lang="pt-BR" sz="3200" dirty="0" smtClean="0"/>
              <a:t>As competências foram aprovadas </a:t>
            </a:r>
            <a:r>
              <a:rPr lang="pt-BR" sz="3200" smtClean="0"/>
              <a:t>pela assembléia, </a:t>
            </a:r>
            <a:r>
              <a:rPr lang="pt-BR" sz="3200" dirty="0" smtClean="0"/>
              <a:t>estão contidas no Art. 39, §3°, do Regimento Interno da ENSP e disponibilizadas no Portal ENSP.</a:t>
            </a:r>
          </a:p>
          <a:p>
            <a:pPr marL="571500" indent="-571500">
              <a:buAutoNum type="romanUcPeriod"/>
            </a:pPr>
            <a:r>
              <a:rPr lang="pt-BR" sz="3200" b="1" dirty="0" smtClean="0"/>
              <a:t>coordenar</a:t>
            </a:r>
            <a:r>
              <a:rPr lang="pt-BR" sz="3200" dirty="0" smtClean="0"/>
              <a:t> a implementação das ações do sistema de gestão da qualidade em consonância com a política da qualidade da ENSP; </a:t>
            </a:r>
          </a:p>
          <a:p>
            <a:pPr marL="571500" indent="-571500">
              <a:buAutoNum type="romanUcPeriod"/>
            </a:pPr>
            <a:r>
              <a:rPr lang="pt-BR" sz="3200" dirty="0" smtClean="0"/>
              <a:t>participar e subsidiar tecnicamente o </a:t>
            </a:r>
            <a:r>
              <a:rPr lang="pt-BR" sz="3200" b="1" dirty="0" smtClean="0"/>
              <a:t>Comitê Gestor da Qualidade</a:t>
            </a:r>
            <a:r>
              <a:rPr lang="pt-BR" sz="3200" dirty="0" smtClean="0"/>
              <a:t>;</a:t>
            </a:r>
          </a:p>
          <a:p>
            <a:pPr marL="571500" indent="-571500">
              <a:buAutoNum type="romanUcPeriod"/>
            </a:pPr>
            <a:r>
              <a:rPr lang="pt-BR" sz="3200" dirty="0" smtClean="0"/>
              <a:t>implementar a </a:t>
            </a:r>
            <a:r>
              <a:rPr lang="pt-BR" sz="3200" b="1" dirty="0" smtClean="0"/>
              <a:t>gestão por processos </a:t>
            </a:r>
            <a:r>
              <a:rPr lang="pt-BR" sz="3200" dirty="0" smtClean="0"/>
              <a:t>na ENSP; </a:t>
            </a:r>
          </a:p>
          <a:p>
            <a:pPr marL="571500" indent="-571500">
              <a:buAutoNum type="romanUcPeriod"/>
            </a:pPr>
            <a:r>
              <a:rPr lang="pt-BR" sz="3200" dirty="0" smtClean="0"/>
              <a:t>subsidiar as subunidades da Escola na definição dos </a:t>
            </a:r>
            <a:r>
              <a:rPr lang="pt-BR" sz="3200" b="1" dirty="0" smtClean="0"/>
              <a:t>indicadores</a:t>
            </a:r>
            <a:r>
              <a:rPr lang="pt-BR" sz="3200" dirty="0" smtClean="0"/>
              <a:t> de performance para os processos de trabalho.</a:t>
            </a:r>
            <a:endParaRPr lang="pt-BR" sz="3200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354C-A3A5-4814-9115-41E8C948B305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92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173"/>
            <a:ext cx="10515600" cy="1325563"/>
          </a:xfrm>
        </p:spPr>
        <p:txBody>
          <a:bodyPr/>
          <a:lstStyle/>
          <a:p>
            <a:pPr algn="ctr"/>
            <a:r>
              <a:rPr lang="pt-BR" b="1" dirty="0" smtClean="0"/>
              <a:t>1 – Coordenação...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9432" y="1105728"/>
            <a:ext cx="10834014" cy="5678129"/>
          </a:xfrm>
        </p:spPr>
        <p:txBody>
          <a:bodyPr>
            <a:normAutofit/>
          </a:bodyPr>
          <a:lstStyle/>
          <a:p>
            <a:r>
              <a:rPr lang="pt-BR" dirty="0" smtClean="0"/>
              <a:t>Das ações do Comitê da Gestor da Qualidade da ENSP; Do PNQ;</a:t>
            </a:r>
          </a:p>
          <a:p>
            <a:r>
              <a:rPr lang="pt-BR" dirty="0" smtClean="0"/>
              <a:t>Das atividades educacionais voltadas para a qualidade;</a:t>
            </a:r>
          </a:p>
          <a:p>
            <a:pPr lvl="1"/>
            <a:r>
              <a:rPr lang="pt-BR" sz="2800" dirty="0" smtClean="0"/>
              <a:t>Em 2014: 25 cursos com 158 pessoas certificadas;</a:t>
            </a:r>
          </a:p>
          <a:p>
            <a:pPr lvl="1"/>
            <a:r>
              <a:rPr lang="pt-BR" sz="2800" dirty="0" smtClean="0"/>
              <a:t>Em 2015: 29 cursos com 163 pessoas certificadas;</a:t>
            </a:r>
          </a:p>
          <a:p>
            <a:pPr lvl="1"/>
            <a:r>
              <a:rPr lang="pt-BR" sz="2800" dirty="0" smtClean="0"/>
              <a:t>Em 2016: 5 cursos com 118 pessoas certificadas. (</a:t>
            </a:r>
            <a:r>
              <a:rPr lang="pt-BR" sz="2800" b="1" dirty="0" smtClean="0"/>
              <a:t>Total 439 pessoas</a:t>
            </a:r>
            <a:r>
              <a:rPr lang="pt-BR" sz="2800" dirty="0" smtClean="0"/>
              <a:t>)</a:t>
            </a:r>
          </a:p>
          <a:p>
            <a:r>
              <a:rPr lang="pt-BR" dirty="0" smtClean="0"/>
              <a:t>Do Grupo de Estudos em Gestão; Da atualização da Carta de Serviço;</a:t>
            </a:r>
          </a:p>
          <a:p>
            <a:r>
              <a:rPr lang="pt-BR" dirty="0" smtClean="0"/>
              <a:t>Dos encontros com a CQUALI na ENSP (2016);</a:t>
            </a:r>
          </a:p>
          <a:p>
            <a:pPr lvl="1"/>
            <a:r>
              <a:rPr lang="pt-BR" sz="2800" dirty="0" smtClean="0"/>
              <a:t>Esses encontros envolvem a VDP (NIT) e a VDAL (Laboratórios) e tem como objetivo a divulgação do livro de registro para a pesquisa (verde) e para a gestão (bordo).</a:t>
            </a:r>
          </a:p>
          <a:p>
            <a:pPr lvl="1"/>
            <a:r>
              <a:rPr lang="pt-BR" sz="2800" dirty="0" smtClean="0"/>
              <a:t>Divulgação de documentos de referência para a pesquisa clínica e para a pesquisa social.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354C-A3A5-4814-9115-41E8C948B305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7194" y="0"/>
            <a:ext cx="10515600" cy="1325563"/>
          </a:xfrm>
        </p:spPr>
        <p:txBody>
          <a:bodyPr/>
          <a:lstStyle/>
          <a:p>
            <a:pPr algn="ctr"/>
            <a:r>
              <a:rPr lang="pt-BR" b="1" dirty="0" smtClean="0"/>
              <a:t>2 - Comitê da Gestor da Qualidade 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209368"/>
            <a:ext cx="10515600" cy="5294671"/>
          </a:xfrm>
        </p:spPr>
        <p:txBody>
          <a:bodyPr>
            <a:noAutofit/>
          </a:bodyPr>
          <a:lstStyle/>
          <a:p>
            <a:r>
              <a:rPr lang="pt-BR" sz="3200" b="1" dirty="0" smtClean="0"/>
              <a:t>Em 2014</a:t>
            </a:r>
            <a:r>
              <a:rPr lang="pt-BR" sz="3200" dirty="0" smtClean="0"/>
              <a:t>: atualização da Política da Qualidade</a:t>
            </a:r>
          </a:p>
          <a:p>
            <a:r>
              <a:rPr lang="pt-BR" sz="3200" b="1" dirty="0" smtClean="0"/>
              <a:t>Em 2015</a:t>
            </a:r>
            <a:r>
              <a:rPr lang="pt-BR" sz="3200" dirty="0" smtClean="0"/>
              <a:t>: 10 Planos da Qualidade com 80% dos objetivos concluídos;</a:t>
            </a:r>
          </a:p>
          <a:p>
            <a:r>
              <a:rPr lang="pt-BR" sz="3200" b="1" dirty="0" smtClean="0"/>
              <a:t>Em 2016</a:t>
            </a:r>
            <a:r>
              <a:rPr lang="pt-BR" sz="3200" dirty="0" smtClean="0"/>
              <a:t>: 18 Planos da Qualidade com meta de 83,3% de conclusão.</a:t>
            </a:r>
          </a:p>
          <a:p>
            <a:r>
              <a:rPr lang="pt-BR" sz="3200" dirty="0" smtClean="0"/>
              <a:t>Os Planos da Qualidade  são documentos que </a:t>
            </a:r>
            <a:r>
              <a:rPr lang="pt-BR" sz="3200" b="1" dirty="0" smtClean="0"/>
              <a:t>planejam</a:t>
            </a:r>
            <a:r>
              <a:rPr lang="pt-BR" sz="3200" dirty="0" smtClean="0"/>
              <a:t> as ações da qualidade, com atuação mas áreas de gestão, ensino, Escola de Governo (Escritório de Projetos e Coordenação de Relações Internacionais), ambulatório (CESTEH, Hélio Fraga e </a:t>
            </a:r>
            <a:r>
              <a:rPr lang="pt-BR" sz="3200" dirty="0" smtClean="0"/>
              <a:t>CSEGSF) </a:t>
            </a:r>
            <a:r>
              <a:rPr lang="pt-BR" sz="3200" dirty="0" smtClean="0"/>
              <a:t>e departamentos (DCB e DSSA) da ENSP.</a:t>
            </a:r>
            <a:endParaRPr lang="pt-BR" sz="32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354C-A3A5-4814-9115-41E8C948B305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4876800"/>
            <a:ext cx="12192000" cy="1981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173"/>
            <a:ext cx="10515600" cy="1325563"/>
          </a:xfrm>
        </p:spPr>
        <p:txBody>
          <a:bodyPr/>
          <a:lstStyle/>
          <a:p>
            <a:pPr algn="ctr"/>
            <a:r>
              <a:rPr lang="pt-BR" b="1" dirty="0" smtClean="0"/>
              <a:t>3 - Gestão por Processos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838199" y="1371600"/>
            <a:ext cx="10636045" cy="5486400"/>
          </a:xfrm>
        </p:spPr>
        <p:txBody>
          <a:bodyPr>
            <a:normAutofit lnSpcReduction="10000"/>
          </a:bodyPr>
          <a:lstStyle/>
          <a:p>
            <a:r>
              <a:rPr lang="pt-BR" sz="3200" dirty="0" smtClean="0"/>
              <a:t>DIREÇÃO: 8 processos mapeados na CCI</a:t>
            </a:r>
          </a:p>
          <a:p>
            <a:r>
              <a:rPr lang="pt-BR" sz="3200" dirty="0" smtClean="0"/>
              <a:t>VDDIG: 20 processos mapeados (SERINF, SGQ, SGT, SEPLAN);</a:t>
            </a:r>
          </a:p>
          <a:p>
            <a:r>
              <a:rPr lang="pt-BR" sz="3200" dirty="0" smtClean="0"/>
              <a:t>VDGS: 4 processos mapeados (2 CAAP e 2 CRI);</a:t>
            </a:r>
          </a:p>
          <a:p>
            <a:r>
              <a:rPr lang="pt-BR" sz="3200" dirty="0" smtClean="0"/>
              <a:t>VDAL: 2 processos mapeados (1 CESTEH e 1 Central de Esterilização);</a:t>
            </a:r>
          </a:p>
          <a:p>
            <a:r>
              <a:rPr lang="pt-BR" sz="3200" dirty="0" smtClean="0"/>
              <a:t>VDE: 4 processos mapeados;</a:t>
            </a:r>
          </a:p>
          <a:p>
            <a:r>
              <a:rPr lang="pt-BR" sz="3200" dirty="0" smtClean="0"/>
              <a:t>DEPARTAMENTOS: 1 processo mapeado no DSSA;</a:t>
            </a:r>
          </a:p>
          <a:p>
            <a:pPr>
              <a:lnSpc>
                <a:spcPct val="160000"/>
              </a:lnSpc>
            </a:pPr>
            <a:r>
              <a:rPr lang="pt-BR" sz="3200" b="1" dirty="0" smtClean="0">
                <a:solidFill>
                  <a:schemeClr val="bg1"/>
                </a:solidFill>
              </a:rPr>
              <a:t>PRODUÇÃO:</a:t>
            </a:r>
            <a:r>
              <a:rPr lang="pt-BR" sz="3200" dirty="0" smtClean="0">
                <a:solidFill>
                  <a:schemeClr val="bg1"/>
                </a:solidFill>
              </a:rPr>
              <a:t> 39 processos mapeados;</a:t>
            </a:r>
          </a:p>
          <a:p>
            <a:r>
              <a:rPr lang="pt-BR" sz="3200" b="1" dirty="0" smtClean="0">
                <a:solidFill>
                  <a:schemeClr val="bg1"/>
                </a:solidFill>
              </a:rPr>
              <a:t>QUALIDADE</a:t>
            </a:r>
            <a:r>
              <a:rPr lang="pt-BR" sz="3200" dirty="0" smtClean="0">
                <a:solidFill>
                  <a:schemeClr val="bg1"/>
                </a:solidFill>
              </a:rPr>
              <a:t>: 100% das subunidades satisfeitas; </a:t>
            </a:r>
          </a:p>
          <a:p>
            <a:r>
              <a:rPr lang="pt-BR" sz="3200" b="1" dirty="0" smtClean="0">
                <a:solidFill>
                  <a:schemeClr val="bg1"/>
                </a:solidFill>
              </a:rPr>
              <a:t>EFETIVIDADE</a:t>
            </a:r>
            <a:r>
              <a:rPr lang="pt-BR" sz="3200" dirty="0" smtClean="0">
                <a:solidFill>
                  <a:schemeClr val="bg1"/>
                </a:solidFill>
              </a:rPr>
              <a:t>: nível de maturidade 2 (escala que vai até 4).</a:t>
            </a:r>
          </a:p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354C-A3A5-4814-9115-41E8C948B305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/>
              <a:t>4 - Indicadores de Performance 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9821562" cy="4351338"/>
          </a:xfrm>
        </p:spPr>
        <p:txBody>
          <a:bodyPr>
            <a:normAutofit/>
          </a:bodyPr>
          <a:lstStyle/>
          <a:p>
            <a:r>
              <a:rPr lang="pt-BR" sz="3200" dirty="0" smtClean="0"/>
              <a:t>Projeto para 14 subunidades da ENSP,  criando 25 indicadores divididos em indicadores de esforço e de resultado de acordo com a metodologia desenvolvida que tem como base o modelo dos 6 </a:t>
            </a:r>
            <a:r>
              <a:rPr lang="pt-BR" sz="3200" dirty="0" err="1" smtClean="0"/>
              <a:t>E´</a:t>
            </a:r>
            <a:r>
              <a:rPr lang="pt-BR" sz="3200" dirty="0" smtClean="0"/>
              <a:t>s do MPOG.</a:t>
            </a:r>
          </a:p>
          <a:p>
            <a:pPr>
              <a:buNone/>
            </a:pPr>
            <a:endParaRPr lang="pt-BR" sz="3200" dirty="0" smtClean="0"/>
          </a:p>
          <a:p>
            <a:r>
              <a:rPr lang="pt-BR" sz="3200" dirty="0" smtClean="0"/>
              <a:t>Projeto em andamento com início em 2016 voltado para o grupo da acreditação com a participação dos 3 </a:t>
            </a:r>
            <a:r>
              <a:rPr lang="pt-BR" sz="3200" smtClean="0"/>
              <a:t>centros </a:t>
            </a:r>
            <a:r>
              <a:rPr lang="pt-BR" sz="3200" smtClean="0"/>
              <a:t>(CSEGSF, </a:t>
            </a:r>
            <a:r>
              <a:rPr lang="pt-BR" sz="3200" dirty="0" smtClean="0"/>
              <a:t>Hélio Fraga e CESTEH) busca a revisão dos indicadores de segurança do paciente.</a:t>
            </a:r>
            <a:endParaRPr lang="pt-BR" sz="32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354C-A3A5-4814-9115-41E8C948B305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</TotalTime>
  <Words>506</Words>
  <Application>Microsoft Office PowerPoint</Application>
  <PresentationFormat>Widescreen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1_Tema do Office</vt:lpstr>
      <vt:lpstr>2_Tema do Office</vt:lpstr>
      <vt:lpstr>Serviço de Gestão da Qualidade</vt:lpstr>
      <vt:lpstr>Apresentação do PowerPoint</vt:lpstr>
      <vt:lpstr>1 – Coordenação...</vt:lpstr>
      <vt:lpstr>2 - Comitê da Gestor da Qualidade </vt:lpstr>
      <vt:lpstr>3 - Gestão por Processos</vt:lpstr>
      <vt:lpstr>4 - Indicadores de Performance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Serviço de XXX</dc:title>
  <dc:creator>Gladson Pacheco</dc:creator>
  <cp:lastModifiedBy>terreo</cp:lastModifiedBy>
  <cp:revision>48</cp:revision>
  <dcterms:created xsi:type="dcterms:W3CDTF">2017-03-23T18:00:43Z</dcterms:created>
  <dcterms:modified xsi:type="dcterms:W3CDTF">2017-03-27T16:26:33Z</dcterms:modified>
</cp:coreProperties>
</file>