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  <p:sldMasterId id="2147483855" r:id="rId2"/>
  </p:sldMasterIdLst>
  <p:notesMasterIdLst>
    <p:notesMasterId r:id="rId49"/>
  </p:notesMasterIdLst>
  <p:sldIdLst>
    <p:sldId id="256" r:id="rId3"/>
    <p:sldId id="361" r:id="rId4"/>
    <p:sldId id="398" r:id="rId5"/>
    <p:sldId id="358" r:id="rId6"/>
    <p:sldId id="510" r:id="rId7"/>
    <p:sldId id="399" r:id="rId8"/>
    <p:sldId id="293" r:id="rId9"/>
    <p:sldId id="440" r:id="rId10"/>
    <p:sldId id="511" r:id="rId11"/>
    <p:sldId id="369" r:id="rId12"/>
    <p:sldId id="470" r:id="rId13"/>
    <p:sldId id="466" r:id="rId14"/>
    <p:sldId id="461" r:id="rId15"/>
    <p:sldId id="462" r:id="rId16"/>
    <p:sldId id="464" r:id="rId17"/>
    <p:sldId id="473" r:id="rId18"/>
    <p:sldId id="495" r:id="rId19"/>
    <p:sldId id="383" r:id="rId20"/>
    <p:sldId id="497" r:id="rId21"/>
    <p:sldId id="512" r:id="rId22"/>
    <p:sldId id="505" r:id="rId23"/>
    <p:sldId id="506" r:id="rId24"/>
    <p:sldId id="508" r:id="rId25"/>
    <p:sldId id="532" r:id="rId26"/>
    <p:sldId id="441" r:id="rId27"/>
    <p:sldId id="514" r:id="rId28"/>
    <p:sldId id="515" r:id="rId29"/>
    <p:sldId id="516" r:id="rId30"/>
    <p:sldId id="526" r:id="rId31"/>
    <p:sldId id="527" r:id="rId32"/>
    <p:sldId id="529" r:id="rId33"/>
    <p:sldId id="530" r:id="rId34"/>
    <p:sldId id="517" r:id="rId35"/>
    <p:sldId id="518" r:id="rId36"/>
    <p:sldId id="519" r:id="rId37"/>
    <p:sldId id="520" r:id="rId38"/>
    <p:sldId id="521" r:id="rId39"/>
    <p:sldId id="531" r:id="rId40"/>
    <p:sldId id="533" r:id="rId41"/>
    <p:sldId id="509" r:id="rId42"/>
    <p:sldId id="525" r:id="rId43"/>
    <p:sldId id="496" r:id="rId44"/>
    <p:sldId id="501" r:id="rId45"/>
    <p:sldId id="523" r:id="rId46"/>
    <p:sldId id="522" r:id="rId47"/>
    <p:sldId id="524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937"/>
    <a:srgbClr val="C7E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53" autoAdjust="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-1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laviaguimaraes\Downloads\Avalia&#231;&#227;o%20de%20absor&#231;&#227;o%20do%20treinamento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Participante x Centro/Departamento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8737903643723881E-2"/>
          <c:y val="0.14338108429228003"/>
          <c:w val="0.91059166363953792"/>
          <c:h val="0.66018993818686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'[Avaliação de absorção do treinamento.xlsx]RESULTADO PARTICIPANTE X UNIDAD'!$C$6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'[Avaliação de absorção do treinamento.xlsx]RESULTADO PARTICIPANTE X UNIDAD'!$B$7:$B$13</c:f>
              <c:strCache>
                <c:ptCount val="7"/>
                <c:pt idx="0">
                  <c:v>CESTEH</c:v>
                </c:pt>
                <c:pt idx="1">
                  <c:v>CRPHF</c:v>
                </c:pt>
                <c:pt idx="2">
                  <c:v>CSEFSG</c:v>
                </c:pt>
                <c:pt idx="3">
                  <c:v>DCB</c:v>
                </c:pt>
                <c:pt idx="4">
                  <c:v>DEMQS</c:v>
                </c:pt>
                <c:pt idx="5">
                  <c:v>DENSP</c:v>
                </c:pt>
                <c:pt idx="6">
                  <c:v>DSSA</c:v>
                </c:pt>
              </c:strCache>
            </c:strRef>
          </c:cat>
          <c:val>
            <c:numRef>
              <c:f>'[Avaliação de absorção do treinamento.xlsx]RESULTADO PARTICIPANTE X UNIDAD'!$C$7:$C$13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B2-4828-9861-2655F0170C3F}"/>
            </c:ext>
          </c:extLst>
        </c:ser>
        <c:ser>
          <c:idx val="1"/>
          <c:order val="1"/>
          <c:tx>
            <c:strRef>
              <c:f>'[Avaliação de absorção do treinamento.xlsx]RESULTADO PARTICIPANTE X UNIDAD'!$D$6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'[Avaliação de absorção do treinamento.xlsx]RESULTADO PARTICIPANTE X UNIDAD'!$B$7:$B$13</c:f>
              <c:strCache>
                <c:ptCount val="7"/>
                <c:pt idx="0">
                  <c:v>CESTEH</c:v>
                </c:pt>
                <c:pt idx="1">
                  <c:v>CRPHF</c:v>
                </c:pt>
                <c:pt idx="2">
                  <c:v>CSEFSG</c:v>
                </c:pt>
                <c:pt idx="3">
                  <c:v>DCB</c:v>
                </c:pt>
                <c:pt idx="4">
                  <c:v>DEMQS</c:v>
                </c:pt>
                <c:pt idx="5">
                  <c:v>DENSP</c:v>
                </c:pt>
                <c:pt idx="6">
                  <c:v>DSSA</c:v>
                </c:pt>
              </c:strCache>
            </c:strRef>
          </c:cat>
          <c:val>
            <c:numRef>
              <c:f>'[Avaliação de absorção do treinamento.xlsx]RESULTADO PARTICIPANTE X UNIDAD'!$D$7:$D$13</c:f>
              <c:numCache>
                <c:formatCode>General</c:formatCode>
                <c:ptCount val="7"/>
                <c:pt idx="0">
                  <c:v>11</c:v>
                </c:pt>
                <c:pt idx="1">
                  <c:v>12</c:v>
                </c:pt>
                <c:pt idx="2">
                  <c:v>6</c:v>
                </c:pt>
                <c:pt idx="3">
                  <c:v>7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B2-4828-9861-2655F0170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720656"/>
        <c:axId val="250719088"/>
      </c:barChart>
      <c:catAx>
        <c:axId val="25072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0719088"/>
        <c:crosses val="autoZero"/>
        <c:auto val="1"/>
        <c:lblAlgn val="ctr"/>
        <c:lblOffset val="100"/>
        <c:noMultiLvlLbl val="0"/>
      </c:catAx>
      <c:valAx>
        <c:axId val="25071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072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A7194-FEEF-480D-8DFE-6E96802B1DE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09E228E2-5542-470C-A2F7-E1692FB2893D}">
      <dgm:prSet phldrT="[Texto]" custT="1"/>
      <dgm:spPr/>
      <dgm:t>
        <a:bodyPr/>
        <a:lstStyle/>
        <a:p>
          <a:pPr algn="l"/>
          <a:r>
            <a:rPr lang="pt-BR" sz="1600" dirty="0"/>
            <a:t>Substituição da porta principal;</a:t>
          </a:r>
        </a:p>
        <a:p>
          <a:pPr algn="l"/>
          <a:r>
            <a:rPr lang="pt-BR" sz="1600" dirty="0"/>
            <a:t>Adequações nas áreas administrativas;</a:t>
          </a:r>
        </a:p>
        <a:p>
          <a:pPr algn="l"/>
          <a:r>
            <a:rPr lang="pt-BR" sz="1600" dirty="0"/>
            <a:t>Substituição dos condicionadores de ar Split com alto grau de obsolescência;</a:t>
          </a:r>
        </a:p>
        <a:p>
          <a:pPr algn="l"/>
          <a:r>
            <a:rPr lang="pt-BR" sz="1600" dirty="0"/>
            <a:t>Adequação da área de espera;</a:t>
          </a:r>
        </a:p>
      </dgm:t>
    </dgm:pt>
    <dgm:pt modelId="{94545E41-FC6C-4FD2-8173-152889D26A25}" type="parTrans" cxnId="{02C86BA5-9DC8-48B6-9EF1-286DFE2D5915}">
      <dgm:prSet/>
      <dgm:spPr/>
      <dgm:t>
        <a:bodyPr/>
        <a:lstStyle/>
        <a:p>
          <a:endParaRPr lang="pt-BR"/>
        </a:p>
      </dgm:t>
    </dgm:pt>
    <dgm:pt modelId="{A26A514A-E5D7-436F-A5A3-3AEED4BC4897}" type="sibTrans" cxnId="{02C86BA5-9DC8-48B6-9EF1-286DFE2D5915}">
      <dgm:prSet/>
      <dgm:spPr/>
      <dgm:t>
        <a:bodyPr/>
        <a:lstStyle/>
        <a:p>
          <a:endParaRPr lang="pt-BR"/>
        </a:p>
      </dgm:t>
    </dgm:pt>
    <dgm:pt modelId="{BECCB50D-70C6-4F3C-A968-E1F497F07E98}">
      <dgm:prSet phldrT="[Texto]" custT="1"/>
      <dgm:spPr/>
      <dgm:t>
        <a:bodyPr/>
        <a:lstStyle/>
        <a:p>
          <a:pPr algn="l"/>
          <a:r>
            <a:rPr lang="pt-BR" sz="1600" dirty="0"/>
            <a:t>Balanceamento dos circuitos de emergência;</a:t>
          </a:r>
        </a:p>
        <a:p>
          <a:pPr algn="l"/>
          <a:r>
            <a:rPr lang="pt-BR" sz="1600" dirty="0"/>
            <a:t>Instalação de equipamentos no laboratório;</a:t>
          </a:r>
        </a:p>
        <a:p>
          <a:pPr algn="l"/>
          <a:r>
            <a:rPr lang="pt-BR" sz="1600" dirty="0"/>
            <a:t>Adequação dos circuitos da sala de freezers;</a:t>
          </a:r>
        </a:p>
        <a:p>
          <a:pPr algn="l"/>
          <a:endParaRPr lang="pt-BR" sz="1600" dirty="0"/>
        </a:p>
      </dgm:t>
    </dgm:pt>
    <dgm:pt modelId="{D67E6866-81B8-44E6-B123-0014C3CB66DC}" type="parTrans" cxnId="{FA67ED83-58AA-45AE-B37C-5EDCC3456AFB}">
      <dgm:prSet/>
      <dgm:spPr/>
      <dgm:t>
        <a:bodyPr/>
        <a:lstStyle/>
        <a:p>
          <a:endParaRPr lang="pt-BR"/>
        </a:p>
      </dgm:t>
    </dgm:pt>
    <dgm:pt modelId="{FC131FD2-1C03-4F6A-ADC8-FBB3EC9A9276}" type="sibTrans" cxnId="{FA67ED83-58AA-45AE-B37C-5EDCC3456AFB}">
      <dgm:prSet/>
      <dgm:spPr/>
      <dgm:t>
        <a:bodyPr/>
        <a:lstStyle/>
        <a:p>
          <a:endParaRPr lang="pt-BR"/>
        </a:p>
      </dgm:t>
    </dgm:pt>
    <dgm:pt modelId="{4E1E3EE6-5FC1-4277-A2F0-2FC81CF6C6D9}">
      <dgm:prSet phldrT="[Texto]" custT="1"/>
      <dgm:spPr/>
      <dgm:t>
        <a:bodyPr/>
        <a:lstStyle/>
        <a:p>
          <a:pPr algn="l"/>
          <a:r>
            <a:rPr lang="pt-BR" sz="1500" dirty="0"/>
            <a:t>Eliminação d riscos nos quadros elétricos, com revisão e identificação dos circuitos;</a:t>
          </a:r>
        </a:p>
        <a:p>
          <a:pPr algn="l"/>
          <a:r>
            <a:rPr lang="pt-BR" sz="1500" dirty="0"/>
            <a:t>Instalação de cadeiras com pranchetas  </a:t>
          </a:r>
          <a:r>
            <a:rPr lang="pt-BR" sz="1500" dirty="0" err="1"/>
            <a:t>escamoteável</a:t>
          </a:r>
          <a:r>
            <a:rPr lang="pt-BR" sz="1500" dirty="0"/>
            <a:t> no auditório 01.</a:t>
          </a:r>
        </a:p>
        <a:p>
          <a:pPr algn="l"/>
          <a:r>
            <a:rPr lang="pt-BR" sz="1500" dirty="0"/>
            <a:t>Contenção  de problemas estruturais na laje  do auditório  02;</a:t>
          </a:r>
        </a:p>
      </dgm:t>
    </dgm:pt>
    <dgm:pt modelId="{6AB3A7CF-562A-477A-9AE5-4AE1D3AA1672}" type="parTrans" cxnId="{C5DAA427-C34A-4BEC-BA23-02E154237D3E}">
      <dgm:prSet/>
      <dgm:spPr/>
      <dgm:t>
        <a:bodyPr/>
        <a:lstStyle/>
        <a:p>
          <a:endParaRPr lang="pt-BR"/>
        </a:p>
      </dgm:t>
    </dgm:pt>
    <dgm:pt modelId="{0264752A-2E4F-461D-8691-14835582645A}" type="sibTrans" cxnId="{C5DAA427-C34A-4BEC-BA23-02E154237D3E}">
      <dgm:prSet/>
      <dgm:spPr/>
      <dgm:t>
        <a:bodyPr/>
        <a:lstStyle/>
        <a:p>
          <a:endParaRPr lang="pt-BR"/>
        </a:p>
      </dgm:t>
    </dgm:pt>
    <dgm:pt modelId="{A7D1F71C-D574-4073-B5C1-A0312BEF50EE}" type="pres">
      <dgm:prSet presAssocID="{49BA7194-FEEF-480D-8DFE-6E96802B1DE0}" presName="Name0" presStyleCnt="0">
        <dgm:presLayoutVars>
          <dgm:dir/>
          <dgm:resizeHandles val="exact"/>
        </dgm:presLayoutVars>
      </dgm:prSet>
      <dgm:spPr/>
    </dgm:pt>
    <dgm:pt modelId="{101E5EF2-85CC-47DF-BC75-46F9EA16F7CF}" type="pres">
      <dgm:prSet presAssocID="{49BA7194-FEEF-480D-8DFE-6E96802B1DE0}" presName="fgShape" presStyleLbl="fgShp" presStyleIdx="0" presStyleCnt="1"/>
      <dgm:spPr/>
    </dgm:pt>
    <dgm:pt modelId="{FFFB6052-42DC-4CF9-BAD9-29BB32D351E5}" type="pres">
      <dgm:prSet presAssocID="{49BA7194-FEEF-480D-8DFE-6E96802B1DE0}" presName="linComp" presStyleCnt="0"/>
      <dgm:spPr/>
    </dgm:pt>
    <dgm:pt modelId="{618039EB-A505-4647-A38E-4BC82666F440}" type="pres">
      <dgm:prSet presAssocID="{09E228E2-5542-470C-A2F7-E1692FB2893D}" presName="compNode" presStyleCnt="0"/>
      <dgm:spPr/>
    </dgm:pt>
    <dgm:pt modelId="{B25FAC90-557B-4890-B7A0-FC273C47D01B}" type="pres">
      <dgm:prSet presAssocID="{09E228E2-5542-470C-A2F7-E1692FB2893D}" presName="bkgdShape" presStyleLbl="node1" presStyleIdx="0" presStyleCnt="3"/>
      <dgm:spPr/>
    </dgm:pt>
    <dgm:pt modelId="{FA03D394-1622-4075-BD87-50084A04E86A}" type="pres">
      <dgm:prSet presAssocID="{09E228E2-5542-470C-A2F7-E1692FB2893D}" presName="nodeTx" presStyleLbl="node1" presStyleIdx="0" presStyleCnt="3">
        <dgm:presLayoutVars>
          <dgm:bulletEnabled val="1"/>
        </dgm:presLayoutVars>
      </dgm:prSet>
      <dgm:spPr/>
    </dgm:pt>
    <dgm:pt modelId="{E5734582-2739-4AA4-ADF7-ACD0B83705EC}" type="pres">
      <dgm:prSet presAssocID="{09E228E2-5542-470C-A2F7-E1692FB2893D}" presName="invisiNode" presStyleLbl="node1" presStyleIdx="0" presStyleCnt="3"/>
      <dgm:spPr/>
    </dgm:pt>
    <dgm:pt modelId="{D8AE262F-035E-4207-AAF6-5F8DA24FCA13}" type="pres">
      <dgm:prSet presAssocID="{09E228E2-5542-470C-A2F7-E1692FB2893D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9859C17-E336-4CA6-84A5-999EEB004F41}" type="pres">
      <dgm:prSet presAssocID="{A26A514A-E5D7-436F-A5A3-3AEED4BC4897}" presName="sibTrans" presStyleLbl="sibTrans2D1" presStyleIdx="0" presStyleCnt="0"/>
      <dgm:spPr/>
    </dgm:pt>
    <dgm:pt modelId="{B539EDC1-5837-4E38-9498-9126EF5A9A58}" type="pres">
      <dgm:prSet presAssocID="{BECCB50D-70C6-4F3C-A968-E1F497F07E98}" presName="compNode" presStyleCnt="0"/>
      <dgm:spPr/>
    </dgm:pt>
    <dgm:pt modelId="{986E87D1-0C41-4F71-836A-7D831AD76549}" type="pres">
      <dgm:prSet presAssocID="{BECCB50D-70C6-4F3C-A968-E1F497F07E98}" presName="bkgdShape" presStyleLbl="node1" presStyleIdx="1" presStyleCnt="3" custLinFactNeighborX="0" custLinFactNeighborY="11016"/>
      <dgm:spPr/>
    </dgm:pt>
    <dgm:pt modelId="{34655553-6838-4608-9FA3-42A4BFC37319}" type="pres">
      <dgm:prSet presAssocID="{BECCB50D-70C6-4F3C-A968-E1F497F07E98}" presName="nodeTx" presStyleLbl="node1" presStyleIdx="1" presStyleCnt="3">
        <dgm:presLayoutVars>
          <dgm:bulletEnabled val="1"/>
        </dgm:presLayoutVars>
      </dgm:prSet>
      <dgm:spPr/>
    </dgm:pt>
    <dgm:pt modelId="{A19E2909-438F-4441-BD61-AC14C131E5F7}" type="pres">
      <dgm:prSet presAssocID="{BECCB50D-70C6-4F3C-A968-E1F497F07E98}" presName="invisiNode" presStyleLbl="node1" presStyleIdx="1" presStyleCnt="3"/>
      <dgm:spPr/>
    </dgm:pt>
    <dgm:pt modelId="{67BFC26C-8361-49EA-98FC-D7AED0259A89}" type="pres">
      <dgm:prSet presAssocID="{BECCB50D-70C6-4F3C-A968-E1F497F07E98}" presName="imagNode" presStyleLbl="fgImgPlace1" presStyleIdx="1" presStyleCnt="3" custLinFactNeighborY="-1120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66C413E-8E11-4D0A-B8E4-0E4E883FBD21}" type="pres">
      <dgm:prSet presAssocID="{FC131FD2-1C03-4F6A-ADC8-FBB3EC9A9276}" presName="sibTrans" presStyleLbl="sibTrans2D1" presStyleIdx="0" presStyleCnt="0"/>
      <dgm:spPr/>
    </dgm:pt>
    <dgm:pt modelId="{4CA73314-5FBA-45C1-8CFB-B5F72AD51C57}" type="pres">
      <dgm:prSet presAssocID="{4E1E3EE6-5FC1-4277-A2F0-2FC81CF6C6D9}" presName="compNode" presStyleCnt="0"/>
      <dgm:spPr/>
    </dgm:pt>
    <dgm:pt modelId="{67830324-BE83-4159-82EC-C1867C03D15B}" type="pres">
      <dgm:prSet presAssocID="{4E1E3EE6-5FC1-4277-A2F0-2FC81CF6C6D9}" presName="bkgdShape" presStyleLbl="node1" presStyleIdx="2" presStyleCnt="3"/>
      <dgm:spPr/>
    </dgm:pt>
    <dgm:pt modelId="{A65EDCB0-1286-469F-9029-D5815E6C5176}" type="pres">
      <dgm:prSet presAssocID="{4E1E3EE6-5FC1-4277-A2F0-2FC81CF6C6D9}" presName="nodeTx" presStyleLbl="node1" presStyleIdx="2" presStyleCnt="3">
        <dgm:presLayoutVars>
          <dgm:bulletEnabled val="1"/>
        </dgm:presLayoutVars>
      </dgm:prSet>
      <dgm:spPr/>
    </dgm:pt>
    <dgm:pt modelId="{981A4D7D-6ECF-4D6A-80A5-72E64B1083A3}" type="pres">
      <dgm:prSet presAssocID="{4E1E3EE6-5FC1-4277-A2F0-2FC81CF6C6D9}" presName="invisiNode" presStyleLbl="node1" presStyleIdx="2" presStyleCnt="3"/>
      <dgm:spPr/>
    </dgm:pt>
    <dgm:pt modelId="{83859DA2-8E69-4053-9792-A3C323F1B385}" type="pres">
      <dgm:prSet presAssocID="{4E1E3EE6-5FC1-4277-A2F0-2FC81CF6C6D9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81D6609-116A-4586-81AC-912ED89C1FC4}" type="presOf" srcId="{09E228E2-5542-470C-A2F7-E1692FB2893D}" destId="{FA03D394-1622-4075-BD87-50084A04E86A}" srcOrd="1" destOrd="0" presId="urn:microsoft.com/office/officeart/2005/8/layout/hList7"/>
    <dgm:cxn modelId="{7B0FAA11-109E-48D9-9B7E-4C1ECECC6E37}" type="presOf" srcId="{49BA7194-FEEF-480D-8DFE-6E96802B1DE0}" destId="{A7D1F71C-D574-4073-B5C1-A0312BEF50EE}" srcOrd="0" destOrd="0" presId="urn:microsoft.com/office/officeart/2005/8/layout/hList7"/>
    <dgm:cxn modelId="{C5DAA427-C34A-4BEC-BA23-02E154237D3E}" srcId="{49BA7194-FEEF-480D-8DFE-6E96802B1DE0}" destId="{4E1E3EE6-5FC1-4277-A2F0-2FC81CF6C6D9}" srcOrd="2" destOrd="0" parTransId="{6AB3A7CF-562A-477A-9AE5-4AE1D3AA1672}" sibTransId="{0264752A-2E4F-461D-8691-14835582645A}"/>
    <dgm:cxn modelId="{AB46CF39-5C1C-42CA-84F6-CB4B6D661D3E}" type="presOf" srcId="{BECCB50D-70C6-4F3C-A968-E1F497F07E98}" destId="{34655553-6838-4608-9FA3-42A4BFC37319}" srcOrd="1" destOrd="0" presId="urn:microsoft.com/office/officeart/2005/8/layout/hList7"/>
    <dgm:cxn modelId="{03E0CB5E-188F-493B-85AB-2078376DD1B7}" type="presOf" srcId="{A26A514A-E5D7-436F-A5A3-3AEED4BC4897}" destId="{F9859C17-E336-4CA6-84A5-999EEB004F41}" srcOrd="0" destOrd="0" presId="urn:microsoft.com/office/officeart/2005/8/layout/hList7"/>
    <dgm:cxn modelId="{04D38860-0C3A-4BF3-ABF2-9D5F6C3B01C7}" type="presOf" srcId="{4E1E3EE6-5FC1-4277-A2F0-2FC81CF6C6D9}" destId="{67830324-BE83-4159-82EC-C1867C03D15B}" srcOrd="0" destOrd="0" presId="urn:microsoft.com/office/officeart/2005/8/layout/hList7"/>
    <dgm:cxn modelId="{FA67ED83-58AA-45AE-B37C-5EDCC3456AFB}" srcId="{49BA7194-FEEF-480D-8DFE-6E96802B1DE0}" destId="{BECCB50D-70C6-4F3C-A968-E1F497F07E98}" srcOrd="1" destOrd="0" parTransId="{D67E6866-81B8-44E6-B123-0014C3CB66DC}" sibTransId="{FC131FD2-1C03-4F6A-ADC8-FBB3EC9A9276}"/>
    <dgm:cxn modelId="{B72D359B-CDD7-4858-9446-6FF214B055F0}" type="presOf" srcId="{BECCB50D-70C6-4F3C-A968-E1F497F07E98}" destId="{986E87D1-0C41-4F71-836A-7D831AD76549}" srcOrd="0" destOrd="0" presId="urn:microsoft.com/office/officeart/2005/8/layout/hList7"/>
    <dgm:cxn modelId="{02C86BA5-9DC8-48B6-9EF1-286DFE2D5915}" srcId="{49BA7194-FEEF-480D-8DFE-6E96802B1DE0}" destId="{09E228E2-5542-470C-A2F7-E1692FB2893D}" srcOrd="0" destOrd="0" parTransId="{94545E41-FC6C-4FD2-8173-152889D26A25}" sibTransId="{A26A514A-E5D7-436F-A5A3-3AEED4BC4897}"/>
    <dgm:cxn modelId="{FFD3B5B9-F85B-49C7-8BF7-D347D728EB20}" type="presOf" srcId="{4E1E3EE6-5FC1-4277-A2F0-2FC81CF6C6D9}" destId="{A65EDCB0-1286-469F-9029-D5815E6C5176}" srcOrd="1" destOrd="0" presId="urn:microsoft.com/office/officeart/2005/8/layout/hList7"/>
    <dgm:cxn modelId="{93FF1BD5-D846-4F84-85DE-271D765C5456}" type="presOf" srcId="{09E228E2-5542-470C-A2F7-E1692FB2893D}" destId="{B25FAC90-557B-4890-B7A0-FC273C47D01B}" srcOrd="0" destOrd="0" presId="urn:microsoft.com/office/officeart/2005/8/layout/hList7"/>
    <dgm:cxn modelId="{BE1307EB-9999-41E7-82AB-60B979F47A27}" type="presOf" srcId="{FC131FD2-1C03-4F6A-ADC8-FBB3EC9A9276}" destId="{766C413E-8E11-4D0A-B8E4-0E4E883FBD21}" srcOrd="0" destOrd="0" presId="urn:microsoft.com/office/officeart/2005/8/layout/hList7"/>
    <dgm:cxn modelId="{104FCBDB-58D7-4E74-B011-6A00A35A1A13}" type="presParOf" srcId="{A7D1F71C-D574-4073-B5C1-A0312BEF50EE}" destId="{101E5EF2-85CC-47DF-BC75-46F9EA16F7CF}" srcOrd="0" destOrd="0" presId="urn:microsoft.com/office/officeart/2005/8/layout/hList7"/>
    <dgm:cxn modelId="{3779A083-2C03-41E6-A965-F10D063607E5}" type="presParOf" srcId="{A7D1F71C-D574-4073-B5C1-A0312BEF50EE}" destId="{FFFB6052-42DC-4CF9-BAD9-29BB32D351E5}" srcOrd="1" destOrd="0" presId="urn:microsoft.com/office/officeart/2005/8/layout/hList7"/>
    <dgm:cxn modelId="{F0F68E42-14E4-4E5E-AADD-1201B656079B}" type="presParOf" srcId="{FFFB6052-42DC-4CF9-BAD9-29BB32D351E5}" destId="{618039EB-A505-4647-A38E-4BC82666F440}" srcOrd="0" destOrd="0" presId="urn:microsoft.com/office/officeart/2005/8/layout/hList7"/>
    <dgm:cxn modelId="{B61A8BEE-BBB9-4AAE-A421-FCEB6403BAEB}" type="presParOf" srcId="{618039EB-A505-4647-A38E-4BC82666F440}" destId="{B25FAC90-557B-4890-B7A0-FC273C47D01B}" srcOrd="0" destOrd="0" presId="urn:microsoft.com/office/officeart/2005/8/layout/hList7"/>
    <dgm:cxn modelId="{9D651408-EC5D-4839-A26D-391A57574280}" type="presParOf" srcId="{618039EB-A505-4647-A38E-4BC82666F440}" destId="{FA03D394-1622-4075-BD87-50084A04E86A}" srcOrd="1" destOrd="0" presId="urn:microsoft.com/office/officeart/2005/8/layout/hList7"/>
    <dgm:cxn modelId="{ECA32E9D-07AA-4687-9576-6411687BD387}" type="presParOf" srcId="{618039EB-A505-4647-A38E-4BC82666F440}" destId="{E5734582-2739-4AA4-ADF7-ACD0B83705EC}" srcOrd="2" destOrd="0" presId="urn:microsoft.com/office/officeart/2005/8/layout/hList7"/>
    <dgm:cxn modelId="{33D1101B-A09D-48F1-A4E3-79B5B7133EEA}" type="presParOf" srcId="{618039EB-A505-4647-A38E-4BC82666F440}" destId="{D8AE262F-035E-4207-AAF6-5F8DA24FCA13}" srcOrd="3" destOrd="0" presId="urn:microsoft.com/office/officeart/2005/8/layout/hList7"/>
    <dgm:cxn modelId="{179892E8-43AA-4F44-943A-6EF819213C84}" type="presParOf" srcId="{FFFB6052-42DC-4CF9-BAD9-29BB32D351E5}" destId="{F9859C17-E336-4CA6-84A5-999EEB004F41}" srcOrd="1" destOrd="0" presId="urn:microsoft.com/office/officeart/2005/8/layout/hList7"/>
    <dgm:cxn modelId="{5CF96459-C87A-4A96-A0A3-3646754AE102}" type="presParOf" srcId="{FFFB6052-42DC-4CF9-BAD9-29BB32D351E5}" destId="{B539EDC1-5837-4E38-9498-9126EF5A9A58}" srcOrd="2" destOrd="0" presId="urn:microsoft.com/office/officeart/2005/8/layout/hList7"/>
    <dgm:cxn modelId="{60947C8E-2E18-48CE-9B83-A7171401EA8F}" type="presParOf" srcId="{B539EDC1-5837-4E38-9498-9126EF5A9A58}" destId="{986E87D1-0C41-4F71-836A-7D831AD76549}" srcOrd="0" destOrd="0" presId="urn:microsoft.com/office/officeart/2005/8/layout/hList7"/>
    <dgm:cxn modelId="{126B645B-996D-4053-9AFA-53F867E32676}" type="presParOf" srcId="{B539EDC1-5837-4E38-9498-9126EF5A9A58}" destId="{34655553-6838-4608-9FA3-42A4BFC37319}" srcOrd="1" destOrd="0" presId="urn:microsoft.com/office/officeart/2005/8/layout/hList7"/>
    <dgm:cxn modelId="{8D5A8049-5D37-4824-8C07-469486D64E81}" type="presParOf" srcId="{B539EDC1-5837-4E38-9498-9126EF5A9A58}" destId="{A19E2909-438F-4441-BD61-AC14C131E5F7}" srcOrd="2" destOrd="0" presId="urn:microsoft.com/office/officeart/2005/8/layout/hList7"/>
    <dgm:cxn modelId="{D93A305D-1FDC-4EC2-A317-4D2179ADFC2E}" type="presParOf" srcId="{B539EDC1-5837-4E38-9498-9126EF5A9A58}" destId="{67BFC26C-8361-49EA-98FC-D7AED0259A89}" srcOrd="3" destOrd="0" presId="urn:microsoft.com/office/officeart/2005/8/layout/hList7"/>
    <dgm:cxn modelId="{A53A43C0-D2F6-4C16-9A78-981455C10167}" type="presParOf" srcId="{FFFB6052-42DC-4CF9-BAD9-29BB32D351E5}" destId="{766C413E-8E11-4D0A-B8E4-0E4E883FBD21}" srcOrd="3" destOrd="0" presId="urn:microsoft.com/office/officeart/2005/8/layout/hList7"/>
    <dgm:cxn modelId="{B09A038C-4F89-44A1-BE59-7927FAFAD623}" type="presParOf" srcId="{FFFB6052-42DC-4CF9-BAD9-29BB32D351E5}" destId="{4CA73314-5FBA-45C1-8CFB-B5F72AD51C57}" srcOrd="4" destOrd="0" presId="urn:microsoft.com/office/officeart/2005/8/layout/hList7"/>
    <dgm:cxn modelId="{7378B166-9388-4FFE-AC8E-867DC16BCDAB}" type="presParOf" srcId="{4CA73314-5FBA-45C1-8CFB-B5F72AD51C57}" destId="{67830324-BE83-4159-82EC-C1867C03D15B}" srcOrd="0" destOrd="0" presId="urn:microsoft.com/office/officeart/2005/8/layout/hList7"/>
    <dgm:cxn modelId="{A4AC799A-CC38-4E34-8D2A-0E1A459E7D03}" type="presParOf" srcId="{4CA73314-5FBA-45C1-8CFB-B5F72AD51C57}" destId="{A65EDCB0-1286-469F-9029-D5815E6C5176}" srcOrd="1" destOrd="0" presId="urn:microsoft.com/office/officeart/2005/8/layout/hList7"/>
    <dgm:cxn modelId="{AF02ABB7-4A21-48FB-9400-2521DF92F494}" type="presParOf" srcId="{4CA73314-5FBA-45C1-8CFB-B5F72AD51C57}" destId="{981A4D7D-6ECF-4D6A-80A5-72E64B1083A3}" srcOrd="2" destOrd="0" presId="urn:microsoft.com/office/officeart/2005/8/layout/hList7"/>
    <dgm:cxn modelId="{C2CFADAF-CCA8-48CB-B3D0-4D00C0573636}" type="presParOf" srcId="{4CA73314-5FBA-45C1-8CFB-B5F72AD51C57}" destId="{83859DA2-8E69-4053-9792-A3C323F1B38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FAC90-557B-4890-B7A0-FC273C47D01B}">
      <dsp:nvSpPr>
        <dsp:cNvPr id="0" name=""/>
        <dsp:cNvSpPr/>
      </dsp:nvSpPr>
      <dsp:spPr>
        <a:xfrm>
          <a:off x="1504" y="0"/>
          <a:ext cx="2340579" cy="3286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Substituição da porta principal;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Adequações nas áreas administrativas;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Substituição dos condicionadores de ar Split com alto grau de obsolescência;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Adequação da área de espera;</a:t>
          </a:r>
        </a:p>
      </dsp:txBody>
      <dsp:txXfrm>
        <a:off x="1504" y="1314450"/>
        <a:ext cx="2340579" cy="1314450"/>
      </dsp:txXfrm>
    </dsp:sp>
    <dsp:sp modelId="{D8AE262F-035E-4207-AAF6-5F8DA24FCA13}">
      <dsp:nvSpPr>
        <dsp:cNvPr id="0" name=""/>
        <dsp:cNvSpPr/>
      </dsp:nvSpPr>
      <dsp:spPr>
        <a:xfrm>
          <a:off x="624654" y="197167"/>
          <a:ext cx="1094279" cy="109427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E87D1-0C41-4F71-836A-7D831AD76549}">
      <dsp:nvSpPr>
        <dsp:cNvPr id="0" name=""/>
        <dsp:cNvSpPr/>
      </dsp:nvSpPr>
      <dsp:spPr>
        <a:xfrm>
          <a:off x="2412301" y="0"/>
          <a:ext cx="2340579" cy="3286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Balanceamento dos circuitos de emergência;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Instalação de equipamentos no laboratório;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Adequação dos circuitos da sala de freezers;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/>
        </a:p>
      </dsp:txBody>
      <dsp:txXfrm>
        <a:off x="2412301" y="1314450"/>
        <a:ext cx="2340579" cy="1314450"/>
      </dsp:txXfrm>
    </dsp:sp>
    <dsp:sp modelId="{67BFC26C-8361-49EA-98FC-D7AED0259A89}">
      <dsp:nvSpPr>
        <dsp:cNvPr id="0" name=""/>
        <dsp:cNvSpPr/>
      </dsp:nvSpPr>
      <dsp:spPr>
        <a:xfrm>
          <a:off x="3035451" y="74575"/>
          <a:ext cx="1094279" cy="109427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30324-BE83-4159-82EC-C1867C03D15B}">
      <dsp:nvSpPr>
        <dsp:cNvPr id="0" name=""/>
        <dsp:cNvSpPr/>
      </dsp:nvSpPr>
      <dsp:spPr>
        <a:xfrm>
          <a:off x="4823098" y="0"/>
          <a:ext cx="2340579" cy="3286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Eliminação d riscos nos quadros elétricos, com revisão e identificação dos circuitos;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Instalação de cadeiras com pranchetas  </a:t>
          </a:r>
          <a:r>
            <a:rPr lang="pt-BR" sz="1500" kern="1200" dirty="0" err="1"/>
            <a:t>escamoteável</a:t>
          </a:r>
          <a:r>
            <a:rPr lang="pt-BR" sz="1500" kern="1200" dirty="0"/>
            <a:t> no auditório 01.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Contenção  de problemas estruturais na laje  do auditório  02;</a:t>
          </a:r>
        </a:p>
      </dsp:txBody>
      <dsp:txXfrm>
        <a:off x="4823098" y="1314450"/>
        <a:ext cx="2340579" cy="1314450"/>
      </dsp:txXfrm>
    </dsp:sp>
    <dsp:sp modelId="{83859DA2-8E69-4053-9792-A3C323F1B385}">
      <dsp:nvSpPr>
        <dsp:cNvPr id="0" name=""/>
        <dsp:cNvSpPr/>
      </dsp:nvSpPr>
      <dsp:spPr>
        <a:xfrm>
          <a:off x="5446248" y="197167"/>
          <a:ext cx="1094279" cy="109427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E5EF2-85CC-47DF-BC75-46F9EA16F7CF}">
      <dsp:nvSpPr>
        <dsp:cNvPr id="0" name=""/>
        <dsp:cNvSpPr/>
      </dsp:nvSpPr>
      <dsp:spPr>
        <a:xfrm>
          <a:off x="286607" y="2628900"/>
          <a:ext cx="6591967" cy="49291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0.243</cdr:x>
      <cdr:y>0.69863</cdr:y>
    </cdr:from>
    <cdr:to>
      <cdr:x>0.42702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207447" y="30029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1552D-6F26-4EBC-AC35-C3C5CEECDB3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34CC1-EFAD-477B-8167-DAE2A0776FB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556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436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5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05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409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86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960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1947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1583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050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565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759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724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3630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7894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6767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2539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713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9EDBC2C-6B4A-4C9E-9C3A-05AB158476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85800"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18C939-E7E0-4331-8C83-7F69EB16A7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0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075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709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614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283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104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541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362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796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FDD8E-8978-408E-AE6C-EBF0BC7FBA08}" type="datetimeFigureOut">
              <a:rPr lang="pt-BR" smtClean="0"/>
              <a:pPr/>
              <a:t>27/03/2017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249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DBC2C-6B4A-4C9E-9C3A-05AB158476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8C939-E7E0-4331-8C83-7F69EB16A7F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8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.xlsx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1.xlsx"/><Relationship Id="rId4" Type="http://schemas.openxmlformats.org/officeDocument/2006/relationships/slide" Target="slid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1396"/>
            <a:ext cx="8643998" cy="1588"/>
          </a:xfrm>
          <a:prstGeom prst="line">
            <a:avLst/>
          </a:prstGeom>
          <a:ln w="63500">
            <a:noFill/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285852" y="215278"/>
            <a:ext cx="4786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7158" y="6232588"/>
            <a:ext cx="864399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500" b="1" dirty="0"/>
              <a:t>	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60375" y="2392140"/>
            <a:ext cx="8255029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BALANÇO E PERSPECTIVAS DA DIREÇÃO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2013-2017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CRPHF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Prestação de contas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b="1" dirty="0">
                <a:latin typeface="Calibri" pitchFamily="34" charset="0"/>
                <a:cs typeface="Times New Roman" pitchFamily="18" charset="0"/>
              </a:rPr>
              <a:t>      </a:t>
            </a:r>
            <a:endParaRPr kumimoji="0" lang="pt-B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rush Script MT" pitchFamily="66" charset="0"/>
              <a:cs typeface="Arial" pitchFamily="34" charset="0"/>
            </a:endParaRPr>
          </a:p>
        </p:txBody>
      </p:sp>
      <p:sp>
        <p:nvSpPr>
          <p:cNvPr id="24578" name="AutoShape 2" descr="data:image/png;base64,iVBORw0KGgoAAAANSUhEUgAAALwAAAELCAMAAABULxzgAAAAeFBMVEX///8AAABGRkbl5eW+vr5WVlbIyMhdXV2Xl5f5+fm0tLTv7+99fX1iYmL29vYWFhYcHBwrKytubm6kpKR3d3eLi4uFhYWdnZ1QUFDW1tZoaGjr6+sYGBiurq7Q0NC7u7s4ODje3t4uLi4lJSVISEgMDAw8PDyQkJAAYumlAAAKbElEQVR4nO2d55qqMBCGjR1RdO1lUdFV7/8Oj2TSi5QFspwn3y8lhZcwSSYhkE7Hpt42tIY1qPMrKJGqi46Vk5QQQqsSqboIVU5SXAlCuxLJbn8C/ozQpniqYI5QVD1MUV1QGesNEUJJ9TBFtUJoXzzV6Q1/qB6mqDYIXYunetcUNKwapbi2CN2Lpxq+4ePqYYpqgMpUvck71bgGmoJ6t3moeGf5rillGqmq9XhjnAqnetcUtK6BpqBQqXZj9E71UwNNMaVtHroUTZVazR8w+ifGKGo3COS4j50ARUHz7RF4x33sFCiexVKFBL5XD1RejYFiUDDZDKcq4VZUKmIARWts8heshthNQavpRNDarBxX2DD1DtCiUEN/+UFUg35dYNmKrwzjeM6Z5jJHou6OfMuVRIG6eUw4GCFVLryE8KphZPeYp7uW6D0caNz0DwYKNMtIFJoSIXQrM3fyCxnZERp9TnXjNnZcHp/sX7MNvlCE++VyxqE+GvCUxtrBACAcswONUBPtyUnvE7DX3oZifGj76N06ciuJaP0tPiIoLeKOiWOhE62/9lQDiPCSDq7h4LImUoO+4YzyCHqfYQGJGZMka6zF6cP51JbxCx992FK9IFhtWSJTQdQoMNSrepjYtK3LvFpuDFSXon5padkgR2pFEBXaamaSVVcqlfVsYE4WFzMx364OLYuGnjUAo2F2FQr325zqbLUO6Kwacu7BIdvqAdGnhgMu2dQFd3FIQ9OuOxt88PgAf7DaFFxyQ+PZ2NathJ9K/mQLDButsGC9X7aAmyXZAodOtOOxLbtaRExbN9KtrSZjHS2QC5sV1iPoSjU/NqOvvCBjNwBXjPKOIn8t4smqFjCydUOgAJkwiY9ndSoqF52tkzHJJdkHFsSdl+d4yEC4wTnXvcnqyf23O/TGCarVpxaqFg1N8OBgzT8k21vhG51BuFvhPw3oYIZSftgPxjZVowadigblQUfL6WmF19txojAkczby5QH8OgpFxyxCj8fD0gCNB6PRQGrRlu8je7N3EXTfOakzqXb4OIjM9ssmyjaGVKmEg6T6mHy1nVZxZvbIxG1a8ANDdL/bbT6V8Y5/ZcALZ2BzE7q/w2bp2GhiTY8Ymmg6KcpvVJ9B1gTfo3MT6D5+ydqycyA4MD6yA99q5PGMhbEmsK8fqhL+tEQ16DpU4S9mjAz4rTkVhecTWNXq9BGe39JfwXf/LvwhCuXQKIwOjcOPglDDCJNMeNN4qSfB0+nXL1SJFiZ442x2WAE8bWrizuGyG/9Oq2GUUPiwCfiITHraBmQF9SLsUmtTGzwznGoeVsGcAOuSaocndbaS2UsyumO+Q/3wMGqxunhFBPB8Hqx++HXV8HyQ4eFFeXiLPLyHLyEP7+FLyMN7+BLy8B6+hDy8hy8hD+/hS8jDtxz+lh++xkmnYRa8uI7gsqJaZMDPYxoz3lcN/2AU08ySPxKNDnQVK5MdXlOF8Ko+wTMNOzPliIf38Dng1VdETPCJGb7K+XlFxncUdPgxTzB9a21atxqupwatK1m4FZiynhq/MhGlIVv2HG8UspVlf+J19TyipgJPi8/kn8PXuYqItO10XU3vu33w3K5m7YPnNj7y8A3Jw7uSh3clD+9KHt6VPLwreXhX8vCu5OFdycO7kod3JQ/vSh7elTy8K3l4V1LhWzjF3Y+isNPZXbvdefvgU4XC244evn55eFf6T+CjTtRtKzx+m3DWSvg7eZc/8xsgf0oA/xPJ/1sFzxdttNq38fBNycO7kod3JQ/vSh7elTy8K3l4V/LwruThXem/gm/hFDcMwIfj3e7aPvif0WgfCp+VaxV8qlbPVXr4ZiXCt9rmD62FT1826rUUHt5MpF9BbBc8myZuYSfFYVvoHvwnjpmHb0oe3pU8vCt5eFfy8K7k4V3Jw7uSh3el/xC+6D7njvQjj79hd7qmtpP8rWDjoRuhJRN+jW4c/BuRTY/wRgdk455FVpo/I7oHTJ/vlNGS6pqKbnTCZol/XBMVUKLCN7R/ajVay/Da/m5/WpEM35LPgFEN2gy/9/COROHhmVR86rVIIfg3J+2Tjy3S2cM7Usvh1S+FtkjnzrTbVl0b2hLey8vLy8vLy8vLy8vLy8vLy8vLy6sGhae3Pi0SwRGiDxGq1MSgIQ2IZYr+kuzodFsbH8OF8QA2GkLPl/hcfajkfz4pALG8IWCcHrLSEb63AtPs9z4Nwb/Ezb1WUpy5tplXNJUz4fhH7QxPvjwJ/5fvJT6UXo95ry/gs8HjncDmMvzpqsbqyrdlqGXD9k5afgCA88hZZcEPCsIbN4IT78vFEP76AI+6jcGfSMh+dUiSw458eu7Bz0n3BNvvLof+itIOBfj77SvV7U7PsioBD5/XlM0m7ASSNPgnjsafphxuUi70LAMaP4AH1HMBnleBBAK/s+EVrICsWKEVBuBNTZsIH/MbQrWXsoG6uhHCJ/jIhMOLj5Egv0M2vKJYPk0+eBzpJofj23+H37Ct31EKX/Nbo8HDnq5xUfizUoa54KEyKiuiICew6rEhlx4/psPjO7UqCA9FdOcBueDxA1ttG0hsOGv886oaTaoFy0CHH5eBh8Za6OBywQtlLAisOv0FRaLuVhmFbwVm+HUJszlqGHngE3NmESuIoWD+Junwd34kLzyYprR+NWDFZ4fHJt/VYyxoSazkepQNHwtXmxMeOvCldAzg96KOKjxewis3JVgzeu/x6tKXHkGC5/W9B0usJkXgoZd8yvkaetirCo/ZthamMf3xYUEyDn9C0fw8YQNmtiQyHzz0y4ovngceF5TalnRIe5fCH/PAy/pmXlsueFigoi6XMMDf8sKvfwG/ZyB54MHONCcc4KdbQS8VHtfztYUpZWa3ID88R8kBD52kvvQ20G+RmCmGx43JQI+Be6kLvTpDjZbgp2S3790GnDpqwNnwCf5vaO7ytPPYEfjSY+Ck6UsQsWBtVnhhJ2IYk+VwibGIx2oo4Dzw0Eyd1AgJyzMxRtigxwPcTgwvdo14QfBSPY8FHlZSmtaa53IPHkJBcWFjufJM1PqERywHIzwuerJu/4tFozpJ8OBtG19QyAW/NZoFTgnVdGSIEHLD1uBxd0l6nJF24UNWKh3qwpt7wFzwialkx4Kt9A0RNryWafCJcLG4ZKTmADfBpP7Dl2Asrke+wUhXNzvIlTYxDy3CQbgeDR77+mQYCBcu2A3csonw2+bz5YOHohfPQCY6aEUD91hoUWCo8uh8gCdnBYJv1vOTL79A4JXbXml4+nrJlPzvkVc3eK9KXqNZQuEnpFsSZw9E+JPIRPJe4b8Ree0MOnQ4zXG1k0Vrb054tvr1utxslnT+SXBQgzk59hjMBvQ3dSk0eLCGk5J08XzSeREy1tMmukC0t88Lb5iykz2G8K6FM3dIg4c6QqtIomdNzvs0w1NHwQ7/kOGVqUrE/HFW9url8elIHR57COzGJQs55Y32dxb47JIXSwDK9iVm8NLTnAdC+FgIP2rwkBXveXZCSu4td26f4YvpsE6HEovu1LIQOYx/vh5o/lwWX6hMsn5O871z9g+sCa0yjVys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4580" name="AutoShape 4" descr="data:image/png;base64,iVBORw0KGgoAAAANSUhEUgAAALwAAAELCAMAAABULxzgAAAAeFBMVEX///8AAABGRkbl5eW+vr5WVlbIyMhdXV2Xl5f5+fm0tLTv7+99fX1iYmL29vYWFhYcHBwrKytubm6kpKR3d3eLi4uFhYWdnZ1QUFDW1tZoaGjr6+sYGBiurq7Q0NC7u7s4ODje3t4uLi4lJSVISEgMDAw8PDyQkJAAYumlAAAKbElEQVR4nO2d55qqMBCGjR1RdO1lUdFV7/8Oj2TSi5QFspwn3y8lhZcwSSYhkE7Hpt42tIY1qPMrKJGqi46Vk5QQQqsSqboIVU5SXAlCuxLJbn8C/ozQpniqYI5QVD1MUV1QGesNEUJJ9TBFtUJoXzzV6Q1/qB6mqDYIXYunetcUNKwapbi2CN2Lpxq+4ePqYYpqgMpUvck71bgGmoJ6t3moeGf5rillGqmq9XhjnAqnetcUtK6BpqBQqXZj9E71UwNNMaVtHroUTZVazR8w+ifGKGo3COS4j50ARUHz7RF4x33sFCiexVKFBL5XD1RejYFiUDDZDKcq4VZUKmIARWts8heshthNQavpRNDarBxX2DD1DtCiUEN/+UFUg35dYNmKrwzjeM6Z5jJHou6OfMuVRIG6eUw4GCFVLryE8KphZPeYp7uW6D0caNz0DwYKNMtIFJoSIXQrM3fyCxnZERp9TnXjNnZcHp/sX7MNvlCE++VyxqE+GvCUxtrBACAcswONUBPtyUnvE7DX3oZifGj76N06ciuJaP0tPiIoLeKOiWOhE62/9lQDiPCSDq7h4LImUoO+4YzyCHqfYQGJGZMka6zF6cP51JbxCx992FK9IFhtWSJTQdQoMNSrepjYtK3LvFpuDFSXon5padkgR2pFEBXaamaSVVcqlfVsYE4WFzMx364OLYuGnjUAo2F2FQr325zqbLUO6Kwacu7BIdvqAdGnhgMu2dQFd3FIQ9OuOxt88PgAf7DaFFxyQ+PZ2NathJ9K/mQLDButsGC9X7aAmyXZAodOtOOxLbtaRExbN9KtrSZjHS2QC5sV1iPoSjU/NqOvvCBjNwBXjPKOIn8t4smqFjCydUOgAJkwiY9ndSoqF52tkzHJJdkHFsSdl+d4yEC4wTnXvcnqyf23O/TGCarVpxaqFg1N8OBgzT8k21vhG51BuFvhPw3oYIZSftgPxjZVowadigblQUfL6WmF19txojAkczby5QH8OgpFxyxCj8fD0gCNB6PRQGrRlu8je7N3EXTfOakzqXb4OIjM9ssmyjaGVKmEg6T6mHy1nVZxZvbIxG1a8ANDdL/bbT6V8Y5/ZcALZ2BzE7q/w2bp2GhiTY8Ymmg6KcpvVJ9B1gTfo3MT6D5+ydqycyA4MD6yA99q5PGMhbEmsK8fqhL+tEQ16DpU4S9mjAz4rTkVhecTWNXq9BGe39JfwXf/LvwhCuXQKIwOjcOPglDDCJNMeNN4qSfB0+nXL1SJFiZ442x2WAE8bWrizuGyG/9Oq2GUUPiwCfiITHraBmQF9SLsUmtTGzwznGoeVsGcAOuSaocndbaS2UsyumO+Q/3wMGqxunhFBPB8Hqx++HXV8HyQ4eFFeXiLPLyHLyEP7+FLyMN7+BLy8B6+hDy8hy8hD+/hS8jDtxz+lh++xkmnYRa8uI7gsqJaZMDPYxoz3lcN/2AU08ySPxKNDnQVK5MdXlOF8Ko+wTMNOzPliIf38Dng1VdETPCJGb7K+XlFxncUdPgxTzB9a21atxqupwatK1m4FZiynhq/MhGlIVv2HG8UspVlf+J19TyipgJPi8/kn8PXuYqItO10XU3vu33w3K5m7YPnNj7y8A3Jw7uSh3clD+9KHt6VPLwreXhX8vCu5OFdycO7kod3JQ/vSh7elTy8K3l4V1LhWzjF3Y+isNPZXbvdefvgU4XC244evn55eFf6T+CjTtRtKzx+m3DWSvg7eZc/8xsgf0oA/xPJ/1sFzxdttNq38fBNycO7kod3JQ/vSh7elTy8K3l4V/LwruThXem/gm/hFDcMwIfj3e7aPvif0WgfCp+VaxV8qlbPVXr4ZiXCt9rmD62FT1826rUUHt5MpF9BbBc8myZuYSfFYVvoHvwnjpmHb0oe3pU8vCt5eFfy8K7k4V3Jw7uSh3el/xC+6D7njvQjj79hd7qmtpP8rWDjoRuhJRN+jW4c/BuRTY/wRgdk455FVpo/I7oHTJ/vlNGS6pqKbnTCZol/XBMVUKLCN7R/ajVay/Da/m5/WpEM35LPgFEN2gy/9/COROHhmVR86rVIIfg3J+2Tjy3S2cM7Usvh1S+FtkjnzrTbVl0b2hLey8vLy8vLy8vLy8vLy8vLy8vLy6sGhae3Pi0SwRGiDxGq1MSgIQ2IZYr+kuzodFsbH8OF8QA2GkLPl/hcfajkfz4pALG8IWCcHrLSEb63AtPs9z4Nwb/Ezb1WUpy5tplXNJUz4fhH7QxPvjwJ/5fvJT6UXo95ry/gs8HjncDmMvzpqsbqyrdlqGXD9k5afgCA88hZZcEPCsIbN4IT78vFEP76AI+6jcGfSMh+dUiSw458eu7Bz0n3BNvvLof+itIOBfj77SvV7U7PsioBD5/XlM0m7ASSNPgnjsafphxuUi70LAMaP4AH1HMBnleBBAK/s+EVrICsWKEVBuBNTZsIH/MbQrWXsoG6uhHCJ/jIhMOLj5Egv0M2vKJYPk0+eBzpJofj23+H37Ct31EKX/Nbo8HDnq5xUfizUoa54KEyKiuiICew6rEhlx4/psPjO7UqCA9FdOcBueDxA1ttG0hsOGv886oaTaoFy0CHH5eBh8Za6OBywQtlLAisOv0FRaLuVhmFbwVm+HUJszlqGHngE3NmESuIoWD+Junwd34kLzyYprR+NWDFZ4fHJt/VYyxoSazkepQNHwtXmxMeOvCldAzg96KOKjxewis3JVgzeu/x6tKXHkGC5/W9B0usJkXgoZd8yvkaetirCo/ZthamMf3xYUEyDn9C0fw8YQNmtiQyHzz0y4ovngceF5TalnRIe5fCH/PAy/pmXlsueFigoi6XMMDf8sKvfwG/ZyB54MHONCcc4KdbQS8VHtfztYUpZWa3ID88R8kBD52kvvQ20G+RmCmGx43JQI+Be6kLvTpDjZbgp2S3790GnDpqwNnwCf5vaO7ytPPYEfjSY+Ck6UsQsWBtVnhhJ2IYk+VwibGIx2oo4Dzw0Eyd1AgJyzMxRtigxwPcTgwvdo14QfBSPY8FHlZSmtaa53IPHkJBcWFjufJM1PqERywHIzwuerJu/4tFozpJ8OBtG19QyAW/NZoFTgnVdGSIEHLD1uBxd0l6nJF24UNWKh3qwpt7wFzwialkx4Kt9A0RNryWafCJcLG4ZKTmADfBpP7Dl2Asrke+wUhXNzvIlTYxDy3CQbgeDR77+mQYCBcu2A3csonw2+bz5YOHohfPQCY6aEUD91hoUWCo8uh8gCdnBYJv1vOTL79A4JXbXml4+nrJlPzvkVc3eK9KXqNZQuEnpFsSZw9E+JPIRPJe4b8Ree0MOnQ4zXG1k0Vrb054tvr1utxslnT+SXBQgzk59hjMBvQ3dSk0eLCGk5J08XzSeREy1tMmukC0t88Lb5iykz2G8K6FM3dIg4c6QqtIomdNzvs0w1NHwQ7/kOGVqUrE/HFW9url8elIHR57COzGJQs55Y32dxb47JIXSwDK9iVm8NLTnAdC+FgIP2rwkBXveXZCSu4td26f4YvpsE6HEovu1LIQOYx/vh5o/lwWX6hMsn5O871z9g+sCa0yjVys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76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69375" y="6808311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179512" y="1700808"/>
            <a:ext cx="878497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2571744"/>
            <a:ext cx="80010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>
                <a:solidFill>
                  <a:srgbClr val="FF0000"/>
                </a:solidFill>
              </a:rPr>
              <a:t> AÇÕES:</a:t>
            </a:r>
          </a:p>
          <a:p>
            <a:endParaRPr lang="pt-BR" sz="2400" b="1" i="1" dirty="0">
              <a:solidFill>
                <a:srgbClr val="FF0000"/>
              </a:solidFill>
            </a:endParaRPr>
          </a:p>
          <a:p>
            <a:r>
              <a:rPr lang="pt-BR" sz="2400" b="1" i="1" dirty="0">
                <a:solidFill>
                  <a:srgbClr val="FF0000"/>
                </a:solidFill>
              </a:rPr>
              <a:t>Maior visibilidade e transparência</a:t>
            </a:r>
          </a:p>
          <a:p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>
                <a:solidFill>
                  <a:srgbClr val="FF0000"/>
                </a:solidFill>
              </a:rPr>
              <a:t>Criação de espaço específico no site </a:t>
            </a:r>
            <a:r>
              <a:rPr lang="pt-BR" sz="2400" b="1" dirty="0" err="1">
                <a:solidFill>
                  <a:srgbClr val="FF0000"/>
                </a:solidFill>
              </a:rPr>
              <a:t>Ensp</a:t>
            </a:r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>
                <a:solidFill>
                  <a:srgbClr val="FF0000"/>
                </a:solidFill>
              </a:rPr>
              <a:t>  </a:t>
            </a:r>
          </a:p>
          <a:p>
            <a:r>
              <a:rPr lang="pt-BR" dirty="0"/>
              <a:t> - </a:t>
            </a:r>
            <a:r>
              <a:rPr lang="pt-BR" sz="2000" dirty="0"/>
              <a:t>Atribuições  da Vice Direção</a:t>
            </a:r>
          </a:p>
          <a:p>
            <a:r>
              <a:rPr lang="pt-BR" sz="2000" dirty="0"/>
              <a:t> - Espaço específico com o perfil dos </a:t>
            </a:r>
          </a:p>
          <a:p>
            <a:r>
              <a:rPr lang="pt-BR" sz="2000" dirty="0"/>
              <a:t> ambulatórios e laboratórios;</a:t>
            </a:r>
          </a:p>
          <a:p>
            <a:pPr>
              <a:buFontTx/>
              <a:buChar char="-"/>
            </a:pPr>
            <a:r>
              <a:rPr lang="pt-BR" sz="2000" dirty="0"/>
              <a:t> Reuniões técnicas (Atas do GT-LAB, GT-QUALI e reuniões da VD);</a:t>
            </a:r>
          </a:p>
          <a:p>
            <a:pPr>
              <a:buFontTx/>
              <a:buChar char="-"/>
            </a:pPr>
            <a:r>
              <a:rPr lang="pt-BR" sz="2000" dirty="0"/>
              <a:t> Documentos e políticas institucionais</a:t>
            </a:r>
            <a:r>
              <a:rPr lang="pt-BR" dirty="0"/>
              <a:t>.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9714" y="1620451"/>
            <a:ext cx="3665424" cy="206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9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85720" y="1399060"/>
            <a:ext cx="87154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600" dirty="0"/>
          </a:p>
          <a:p>
            <a:pPr algn="ctr"/>
            <a:r>
              <a:rPr lang="pt-BR" sz="1600" b="1" dirty="0">
                <a:solidFill>
                  <a:srgbClr val="FF0000"/>
                </a:solidFill>
              </a:rPr>
              <a:t>AÇÕES:</a:t>
            </a:r>
          </a:p>
          <a:p>
            <a:pPr algn="ctr"/>
            <a:endParaRPr lang="pt-BR" sz="1600" b="1" dirty="0">
              <a:solidFill>
                <a:srgbClr val="FF0000"/>
              </a:solidFill>
            </a:endParaRPr>
          </a:p>
          <a:p>
            <a:r>
              <a:rPr lang="pt-BR" sz="1600" dirty="0"/>
              <a:t>Mapeamento da capacidade instalada dos ambulatórios da Escola e identificação das lacunas para melhoria da atenção que acarretam a necessidade de ampliação das parcerias entre as unidades da Fiocruz e a rede de referência do SUS. </a:t>
            </a:r>
          </a:p>
          <a:p>
            <a:endParaRPr lang="pt-BR" sz="1600" dirty="0"/>
          </a:p>
          <a:p>
            <a:endParaRPr lang="pt-BR" sz="1600" dirty="0"/>
          </a:p>
          <a:p>
            <a:r>
              <a:rPr lang="pt-BR" sz="1600" dirty="0"/>
              <a:t>Realização do diagnóstico de tuberculose (cultura e </a:t>
            </a:r>
            <a:r>
              <a:rPr lang="pt-BR" sz="1600" dirty="0" err="1"/>
              <a:t>baciloscopia</a:t>
            </a:r>
            <a:r>
              <a:rPr lang="pt-BR" sz="1600" dirty="0"/>
              <a:t>) no CSEGSF, agilizando o acesso aos resultados.</a:t>
            </a:r>
          </a:p>
          <a:p>
            <a:endParaRPr lang="pt-BR" sz="1600" dirty="0"/>
          </a:p>
          <a:p>
            <a:r>
              <a:rPr lang="pt-BR" sz="1600" dirty="0"/>
              <a:t>Maior integração entre </a:t>
            </a:r>
            <a:r>
              <a:rPr lang="pt-BR" sz="1600" dirty="0" err="1"/>
              <a:t>Cesteh</a:t>
            </a:r>
            <a:r>
              <a:rPr lang="pt-BR" sz="1600" dirty="0"/>
              <a:t> e CSEGSF na realização de exames laboratoriais, substituindo a referência específica do Instituto Nacional de Infectologia Evandro Chagas (INI) 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  <p:sp>
        <p:nvSpPr>
          <p:cNvPr id="2" name="Retângulo 1"/>
          <p:cNvSpPr/>
          <p:nvPr/>
        </p:nvSpPr>
        <p:spPr>
          <a:xfrm>
            <a:off x="-5165725" y="21874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Oficina de trabalho com CRPHF, CSEGSF e </a:t>
            </a:r>
            <a:r>
              <a:rPr lang="pt-BR" dirty="0" err="1"/>
              <a:t>Cesteh</a:t>
            </a:r>
            <a:r>
              <a:rPr lang="pt-BR" dirty="0"/>
              <a:t> que pactuou proposta de elaboração de projeto para controle da tuberculose em Manguinhos. </a:t>
            </a:r>
          </a:p>
        </p:txBody>
      </p:sp>
    </p:spTree>
    <p:extLst>
      <p:ext uri="{BB962C8B-B14F-4D97-AF65-F5344CB8AC3E}">
        <p14:creationId xmlns:p14="http://schemas.microsoft.com/office/powerpoint/2010/main" val="2396722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301361" y="1672269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  <p:sp>
        <p:nvSpPr>
          <p:cNvPr id="2" name="Retângulo 1"/>
          <p:cNvSpPr/>
          <p:nvPr/>
        </p:nvSpPr>
        <p:spPr>
          <a:xfrm>
            <a:off x="611560" y="1214345"/>
            <a:ext cx="760377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AÇÕES:</a:t>
            </a:r>
          </a:p>
          <a:p>
            <a:endParaRPr lang="pt-BR" dirty="0"/>
          </a:p>
          <a:p>
            <a:r>
              <a:rPr lang="pt-BR" dirty="0"/>
              <a:t>Carta de Serviço da Fiocruz; integração no Comitê de Qualidade da Escola. </a:t>
            </a:r>
            <a:r>
              <a:rPr lang="pt-BR" b="1" dirty="0"/>
              <a:t>Cuidado ao paciente </a:t>
            </a:r>
          </a:p>
          <a:p>
            <a:endParaRPr lang="pt-BR" dirty="0"/>
          </a:p>
          <a:p>
            <a:r>
              <a:rPr lang="pt-BR" dirty="0"/>
              <a:t>Representação na Câmara Técnica de Atenção e no GT de Referência e </a:t>
            </a:r>
            <a:r>
              <a:rPr lang="pt-BR" dirty="0" err="1"/>
              <a:t>Contrarreferência</a:t>
            </a:r>
            <a:r>
              <a:rPr lang="pt-BR" dirty="0"/>
              <a:t> da Fiocruz; </a:t>
            </a:r>
          </a:p>
          <a:p>
            <a:endParaRPr lang="pt-BR" dirty="0"/>
          </a:p>
          <a:p>
            <a:r>
              <a:rPr lang="pt-BR" dirty="0"/>
              <a:t>Relatoria do termo de referência de organização da rede interna de atenção da Fiocruz; </a:t>
            </a:r>
          </a:p>
          <a:p>
            <a:endParaRPr lang="pt-BR" dirty="0"/>
          </a:p>
          <a:p>
            <a:r>
              <a:rPr lang="pt-BR" dirty="0"/>
              <a:t>Oficina de trabalho com CRPHF, CSEGSF e </a:t>
            </a:r>
            <a:r>
              <a:rPr lang="pt-BR" dirty="0" err="1"/>
              <a:t>Cesteh</a:t>
            </a:r>
            <a:r>
              <a:rPr lang="pt-BR" dirty="0"/>
              <a:t> que pactuou proposta de elaboração de projeto para controle da tuberculose em Manguinhos. </a:t>
            </a:r>
          </a:p>
          <a:p>
            <a:endParaRPr lang="pt-BR" dirty="0"/>
          </a:p>
          <a:p>
            <a:r>
              <a:rPr lang="pt-BR" dirty="0"/>
              <a:t>Interlocução com a VPAAPS para a necessidade de estruturação da rede de referência externa;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8072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56836" y="1360764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“ O  Processo de Acreditação como aprendizagem Institucional – Estratégias  para garantir os avanços e a melhoria continuada  !!!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01361" y="1672269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  <p:pic>
        <p:nvPicPr>
          <p:cNvPr id="11" name="Imagem 24" descr="C:\Users\cherques\AppData\Local\Temp\Certificado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53" y="3645024"/>
            <a:ext cx="3512245" cy="234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OUTORGA ACREDITAÇ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6" y="2372740"/>
            <a:ext cx="2258032" cy="346895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37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26026" y="1531576"/>
            <a:ext cx="85224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/>
              <a:t> Política para certificação e </a:t>
            </a:r>
            <a:r>
              <a:rPr lang="pt-BR" b="1" u="sng" dirty="0" err="1"/>
              <a:t>recertificação</a:t>
            </a:r>
            <a:r>
              <a:rPr lang="pt-BR" b="1" u="sng" dirty="0"/>
              <a:t> dos Ambulatórios  </a:t>
            </a:r>
          </a:p>
          <a:p>
            <a:endParaRPr lang="pt-BR" b="1" u="sng" dirty="0"/>
          </a:p>
          <a:p>
            <a:r>
              <a:rPr lang="pt-BR" dirty="0"/>
              <a:t>Viabilização, com a Vice-Presidência de Ambiente, Atenção e Promoção da Saúde (VPAAPS/Fiocruz), de consultoria específica para o Centro de Referência Professor Hélio Fraga (CRPHF) com vistas à preparação do processo de acreditação; </a:t>
            </a:r>
          </a:p>
          <a:p>
            <a:endParaRPr lang="pt-BR" dirty="0"/>
          </a:p>
          <a:p>
            <a:r>
              <a:rPr lang="pt-BR" dirty="0"/>
              <a:t>Visita Predial</a:t>
            </a:r>
          </a:p>
          <a:p>
            <a:endParaRPr lang="pt-BR" dirty="0"/>
          </a:p>
          <a:p>
            <a:r>
              <a:rPr lang="pt-BR" dirty="0"/>
              <a:t>Projeto em andamento com início em 2016 voltado para o grupo da acreditação com a participação dos 3 centros (CSEGSF, Hélio Fraga e CESTEH) busca a revisão dos indicadores de segurança do paciente.</a:t>
            </a:r>
          </a:p>
          <a:p>
            <a:pPr algn="just">
              <a:buFontTx/>
              <a:buChar char="-"/>
            </a:pP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</p:spTree>
    <p:extLst>
      <p:ext uri="{BB962C8B-B14F-4D97-AF65-F5344CB8AC3E}">
        <p14:creationId xmlns:p14="http://schemas.microsoft.com/office/powerpoint/2010/main" val="2758907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26026" y="1531576"/>
            <a:ext cx="85224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/>
              <a:t> Política para certificação e </a:t>
            </a:r>
            <a:r>
              <a:rPr lang="pt-BR" b="1" u="sng" dirty="0" err="1"/>
              <a:t>recertificação</a:t>
            </a:r>
            <a:r>
              <a:rPr lang="pt-BR" b="1" u="sng" dirty="0"/>
              <a:t> dos Ambulatórios  </a:t>
            </a:r>
          </a:p>
          <a:p>
            <a:pPr algn="just"/>
            <a:endParaRPr lang="pt-BR" dirty="0"/>
          </a:p>
          <a:p>
            <a:pPr algn="just">
              <a:buFontTx/>
              <a:buChar char="-"/>
            </a:pPr>
            <a:endParaRPr lang="pt-BR" dirty="0"/>
          </a:p>
          <a:p>
            <a:pPr algn="just">
              <a:buFontTx/>
              <a:buChar char="-"/>
            </a:pPr>
            <a:r>
              <a:rPr lang="pt-BR" dirty="0" err="1"/>
              <a:t>Recertificação</a:t>
            </a:r>
            <a:r>
              <a:rPr lang="pt-BR" dirty="0"/>
              <a:t> do </a:t>
            </a:r>
            <a:r>
              <a:rPr lang="pt-BR" dirty="0" err="1"/>
              <a:t>Cesteh</a:t>
            </a:r>
            <a:r>
              <a:rPr lang="pt-BR" dirty="0"/>
              <a:t> em 2015. Primeira outorga foi em 2011</a:t>
            </a:r>
          </a:p>
          <a:p>
            <a:pPr algn="just">
              <a:buFontTx/>
              <a:buChar char="-"/>
            </a:pPr>
            <a:endParaRPr lang="pt-BR" dirty="0"/>
          </a:p>
          <a:p>
            <a:pPr algn="just">
              <a:buFontTx/>
              <a:buChar char="-"/>
            </a:pPr>
            <a:r>
              <a:rPr lang="pt-BR" dirty="0"/>
              <a:t>CSEGSF – desligamento do processo de acreditação</a:t>
            </a:r>
          </a:p>
          <a:p>
            <a:pPr algn="just">
              <a:buFontTx/>
              <a:buChar char="-"/>
            </a:pPr>
            <a:endParaRPr lang="pt-BR" dirty="0"/>
          </a:p>
          <a:p>
            <a:pPr algn="just">
              <a:buFontTx/>
              <a:buChar char="-"/>
            </a:pPr>
            <a:r>
              <a:rPr lang="pt-BR" dirty="0"/>
              <a:t>CRPHF – duas visitas do CBA em 2016 , perspectiva de visita de certificação em 2017</a:t>
            </a:r>
          </a:p>
          <a:p>
            <a:pPr algn="just">
              <a:buFontTx/>
              <a:buChar char="-"/>
            </a:pPr>
            <a:endParaRPr lang="pt-BR" dirty="0"/>
          </a:p>
          <a:p>
            <a:pPr algn="just">
              <a:buFontTx/>
              <a:buChar char="-"/>
            </a:pPr>
            <a:r>
              <a:rPr lang="pt-BR" dirty="0"/>
              <a:t>Formação de novos auditores</a:t>
            </a:r>
          </a:p>
          <a:p>
            <a:pPr algn="just">
              <a:buFontTx/>
              <a:buChar char="-"/>
            </a:pPr>
            <a:endParaRPr lang="pt-BR" dirty="0"/>
          </a:p>
          <a:p>
            <a:pPr algn="just"/>
            <a:endParaRPr lang="pt-BR" dirty="0"/>
          </a:p>
          <a:p>
            <a:pPr algn="just">
              <a:buFontTx/>
              <a:buChar char="-"/>
            </a:pPr>
            <a:endParaRPr lang="pt-BR" dirty="0"/>
          </a:p>
          <a:p>
            <a:pPr algn="just">
              <a:buFontTx/>
              <a:buChar char="-"/>
            </a:pP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</p:spTree>
    <p:extLst>
      <p:ext uri="{BB962C8B-B14F-4D97-AF65-F5344CB8AC3E}">
        <p14:creationId xmlns:p14="http://schemas.microsoft.com/office/powerpoint/2010/main" val="334879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478718" y="3772439"/>
            <a:ext cx="85224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/>
              <a:t> </a:t>
            </a:r>
            <a:endParaRPr lang="pt-BR" dirty="0"/>
          </a:p>
          <a:p>
            <a:pPr algn="just"/>
            <a:endParaRPr lang="pt-BR" dirty="0"/>
          </a:p>
          <a:p>
            <a:pPr algn="just">
              <a:buFontTx/>
              <a:buChar char="-"/>
            </a:pPr>
            <a:endParaRPr lang="pt-BR" dirty="0"/>
          </a:p>
          <a:p>
            <a:pPr algn="just">
              <a:buFontTx/>
              <a:buChar char="-"/>
            </a:pP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  <p:sp>
        <p:nvSpPr>
          <p:cNvPr id="2" name="Retângulo 1"/>
          <p:cNvSpPr/>
          <p:nvPr/>
        </p:nvSpPr>
        <p:spPr>
          <a:xfrm>
            <a:off x="755576" y="1556792"/>
            <a:ext cx="770485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Comissão de Estruturação da Rede de Plataformas Tecnológicas da ENSP –outubro 2015 (CERPT/ENSP)</a:t>
            </a:r>
          </a:p>
          <a:p>
            <a:pPr algn="ctr"/>
            <a:endParaRPr lang="pt-BR" b="1" dirty="0"/>
          </a:p>
          <a:p>
            <a:r>
              <a:rPr lang="pt-BR" dirty="0"/>
              <a:t>Definir critérios e propor requisitos para estruturação, finalidade, utilização, quantidade e tipos das plataformas tecnológicas na ENSP; propor diretrizes para aquisição de equipamentos para o parque tecnológico; e pactuar normas e procedimentos para instituição e funcionamento de um Comitê Gestor da Rede de Plataformas na ENSP. </a:t>
            </a:r>
          </a:p>
          <a:p>
            <a:endParaRPr lang="pt-BR" dirty="0"/>
          </a:p>
          <a:p>
            <a:r>
              <a:rPr lang="pt-BR" dirty="0"/>
              <a:t>Resultado : promoção do acesso às análises (simples e/ou complexas), uso compartilhado de equipamentos ou conjuntos de equipamentos na Escola e a racionalização do uso dos equipamentos na instituição, visando à boa continuidade de serviços/pesquisas prestados, além da otimização dos custos de manutenção e insumos. </a:t>
            </a:r>
          </a:p>
          <a:p>
            <a:r>
              <a:rPr lang="pt-BR" dirty="0"/>
              <a:t>Orçamento na LOA da VDAL em 2017</a:t>
            </a:r>
          </a:p>
          <a:p>
            <a:endParaRPr lang="pt-BR" dirty="0"/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Comissão de Usuários da Rede de Plataformas Analíticas da ENSP Coordenação </a:t>
            </a:r>
            <a:r>
              <a:rPr lang="pt-BR" b="1" dirty="0" err="1">
                <a:solidFill>
                  <a:srgbClr val="FF0000"/>
                </a:solidFill>
              </a:rPr>
              <a:t>Helio</a:t>
            </a:r>
            <a:r>
              <a:rPr lang="pt-BR" b="1" dirty="0">
                <a:solidFill>
                  <a:srgbClr val="FF0000"/>
                </a:solidFill>
              </a:rPr>
              <a:t> Fraga– 07/</a:t>
            </a:r>
            <a:r>
              <a:rPr lang="pt-BR" b="1" dirty="0" err="1">
                <a:solidFill>
                  <a:srgbClr val="FF0000"/>
                </a:solidFill>
              </a:rPr>
              <a:t>Fev</a:t>
            </a:r>
            <a:r>
              <a:rPr lang="pt-BR" b="1" dirty="0">
                <a:solidFill>
                  <a:srgbClr val="FF0000"/>
                </a:solidFill>
              </a:rPr>
              <a:t> 2017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2116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478718" y="3772439"/>
            <a:ext cx="85224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/>
              <a:t> </a:t>
            </a:r>
            <a:endParaRPr lang="pt-BR" dirty="0"/>
          </a:p>
          <a:p>
            <a:pPr algn="just"/>
            <a:endParaRPr lang="pt-BR" dirty="0"/>
          </a:p>
          <a:p>
            <a:pPr algn="just">
              <a:buFontTx/>
              <a:buChar char="-"/>
            </a:pPr>
            <a:endParaRPr lang="pt-BR" dirty="0"/>
          </a:p>
          <a:p>
            <a:pPr algn="just">
              <a:buFontTx/>
              <a:buChar char="-"/>
            </a:pP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755576" y="1772816"/>
            <a:ext cx="7128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Sensibilizar a comunidade da ENSP acerca dos modelos (</a:t>
            </a:r>
            <a:r>
              <a:rPr lang="pt-BR" dirty="0">
                <a:solidFill>
                  <a:srgbClr val="FF0000"/>
                </a:solidFill>
              </a:rPr>
              <a:t>BIOBANCO/BIORREPOSITÓRIO), </a:t>
            </a:r>
            <a:r>
              <a:rPr lang="pt-BR" dirty="0"/>
              <a:t>sob a égide conceitual e normativa. Ausência de política ENSP de coleta e armazenagem de amostras de origem humana, para fins de Pesquisa;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Seminário: </a:t>
            </a:r>
          </a:p>
          <a:p>
            <a:pPr algn="just"/>
            <a:r>
              <a:rPr lang="pt-BR" dirty="0"/>
              <a:t>Apresentar o olhar da segurança e/ou qualidade do armazenamento da Amostra sob o olhar da ética em pesquisa (CEP). Demonstrar as experiências exitosas de instituição externa (INCA) e unidades da Fiocruz (IOC e </a:t>
            </a:r>
            <a:r>
              <a:rPr lang="pt-BR" dirty="0" err="1"/>
              <a:t>Biomanguinhos</a:t>
            </a:r>
            <a:r>
              <a:rPr lang="pt-BR" dirty="0"/>
              <a:t>). </a:t>
            </a:r>
          </a:p>
          <a:p>
            <a:pPr algn="just"/>
            <a:r>
              <a:rPr lang="pt-BR" dirty="0"/>
              <a:t>Ao final deste processo, debater qual a Diretriz ENSP para este procedimento.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2233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00002" y="6304002"/>
            <a:ext cx="864399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5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61068" y="1820530"/>
            <a:ext cx="857256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latin typeface="+mj-lt"/>
                <a:ea typeface="Calibri" pitchFamily="34" charset="0"/>
                <a:cs typeface="Times New Roman" pitchFamily="18" charset="0"/>
              </a:rPr>
              <a:t>ACERVOS BIOLÓGICOS/ENSP :</a:t>
            </a:r>
          </a:p>
          <a:p>
            <a:r>
              <a:rPr lang="pt-BR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pt-BR" sz="1600" b="1" dirty="0">
                <a:latin typeface="+mj-lt"/>
                <a:ea typeface="Calibri" pitchFamily="34" charset="0"/>
                <a:cs typeface="Times New Roman" pitchFamily="18" charset="0"/>
              </a:rPr>
              <a:t>11 ACERVOS</a:t>
            </a:r>
          </a:p>
          <a:p>
            <a:endParaRPr lang="pt-BR" sz="1600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r>
              <a:rPr lang="pt-BR" sz="1600" b="1" dirty="0">
                <a:latin typeface="+mj-lt"/>
                <a:ea typeface="Calibri" pitchFamily="34" charset="0"/>
                <a:cs typeface="Times New Roman" pitchFamily="18" charset="0"/>
              </a:rPr>
              <a:t>Divulgação e melhoria das condições dos acervos</a:t>
            </a:r>
          </a:p>
          <a:p>
            <a:r>
              <a:rPr lang="pt-BR" sz="1600" b="1" dirty="0">
                <a:latin typeface="+mj-lt"/>
                <a:ea typeface="Calibri" pitchFamily="34" charset="0"/>
                <a:cs typeface="Times New Roman" pitchFamily="18" charset="0"/>
              </a:rPr>
              <a:t>Credenciamento institucional- Institucionalização – </a:t>
            </a:r>
            <a:r>
              <a:rPr lang="pt-BR" sz="1600" b="1" dirty="0" err="1">
                <a:latin typeface="+mj-lt"/>
                <a:ea typeface="Calibri" pitchFamily="34" charset="0"/>
                <a:cs typeface="Times New Roman" pitchFamily="18" charset="0"/>
              </a:rPr>
              <a:t>Densp</a:t>
            </a:r>
            <a:r>
              <a:rPr lang="pt-BR" sz="1600" b="1" dirty="0">
                <a:latin typeface="+mj-lt"/>
                <a:ea typeface="Calibri" pitchFamily="34" charset="0"/>
                <a:cs typeface="Times New Roman" pitchFamily="18" charset="0"/>
              </a:rPr>
              <a:t> e CRPHF</a:t>
            </a:r>
          </a:p>
          <a:p>
            <a:r>
              <a:rPr lang="pt-BR" sz="1600" b="1" dirty="0">
                <a:latin typeface="+mj-lt"/>
                <a:ea typeface="Calibri" pitchFamily="34" charset="0"/>
                <a:cs typeface="Times New Roman" pitchFamily="18" charset="0"/>
              </a:rPr>
              <a:t>Integração e organização politica interna de coleções</a:t>
            </a:r>
          </a:p>
          <a:p>
            <a:endParaRPr lang="pt-BR" sz="1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pt-BR" sz="1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656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69375" y="6808311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16180" y="1700808"/>
            <a:ext cx="878497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AGENDAS INCONCLUSAS: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incorporação da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</a:rPr>
              <a:t>Ensp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no fluxo da Central de Amostras do Campus Manguinhos situado no INCQS, com vistas a ordenar e melhorar os processos de trabalho interno e se integrar a dinâmica de organização dos serviços da Fundação;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pt-BR" dirty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habilitação interna de Serviços de Referência (SR) da Fiocruz -  ampliando o conceito de referência para além de atuação em agravos específicos e reforçando o papel da referência </a:t>
            </a:r>
            <a:r>
              <a:rPr lang="pt-BR" b="1" u="sng" dirty="0">
                <a:solidFill>
                  <a:schemeClr val="accent2">
                    <a:lumMod val="75000"/>
                  </a:schemeClr>
                </a:solidFill>
              </a:rPr>
              <a:t>na vigilância em saúde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;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pt-BR" dirty="0"/>
              <a:t>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</p:spTree>
    <p:extLst>
      <p:ext uri="{BB962C8B-B14F-4D97-AF65-F5344CB8AC3E}">
        <p14:creationId xmlns:p14="http://schemas.microsoft.com/office/powerpoint/2010/main" val="14526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/>
              <a:t>Vice Direção de Ambulatório e Laboratório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139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365220" y="180200"/>
            <a:ext cx="4934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7158" y="6232588"/>
            <a:ext cx="864399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500" b="1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4578" name="AutoShape 2" descr="data:image/png;base64,iVBORw0KGgoAAAANSUhEUgAAALwAAAELCAMAAABULxzgAAAAeFBMVEX///8AAABGRkbl5eW+vr5WVlbIyMhdXV2Xl5f5+fm0tLTv7+99fX1iYmL29vYWFhYcHBwrKytubm6kpKR3d3eLi4uFhYWdnZ1QUFDW1tZoaGjr6+sYGBiurq7Q0NC7u7s4ODje3t4uLi4lJSVISEgMDAw8PDyQkJAAYumlAAAKbElEQVR4nO2d55qqMBCGjR1RdO1lUdFV7/8Oj2TSi5QFspwn3y8lhZcwSSYhkE7Hpt42tIY1qPMrKJGqi46Vk5QQQqsSqboIVU5SXAlCuxLJbn8C/ozQpniqYI5QVD1MUV1QGesNEUJJ9TBFtUJoXzzV6Q1/qB6mqDYIXYunetcUNKwapbi2CN2Lpxq+4ePqYYpqgMpUvck71bgGmoJ6t3moeGf5rillGqmq9XhjnAqnetcUtK6BpqBQqXZj9E71UwNNMaVtHroUTZVazR8w+ifGKGo3COS4j50ARUHz7RF4x33sFCiexVKFBL5XD1RejYFiUDDZDKcq4VZUKmIARWts8heshthNQavpRNDarBxX2DD1DtCiUEN/+UFUg35dYNmKrwzjeM6Z5jJHou6OfMuVRIG6eUw4GCFVLryE8KphZPeYp7uW6D0caNz0DwYKNMtIFJoSIXQrM3fyCxnZERp9TnXjNnZcHp/sX7MNvlCE++VyxqE+GvCUxtrBACAcswONUBPtyUnvE7DX3oZifGj76N06ciuJaP0tPiIoLeKOiWOhE62/9lQDiPCSDq7h4LImUoO+4YzyCHqfYQGJGZMka6zF6cP51JbxCx992FK9IFhtWSJTQdQoMNSrepjYtK3LvFpuDFSXon5padkgR2pFEBXaamaSVVcqlfVsYE4WFzMx364OLYuGnjUAo2F2FQr325zqbLUO6Kwacu7BIdvqAdGnhgMu2dQFd3FIQ9OuOxt88PgAf7DaFFxyQ+PZ2NathJ9K/mQLDButsGC9X7aAmyXZAodOtOOxLbtaRExbN9KtrSZjHS2QC5sV1iPoSjU/NqOvvCBjNwBXjPKOIn8t4smqFjCydUOgAJkwiY9ndSoqF52tkzHJJdkHFsSdl+d4yEC4wTnXvcnqyf23O/TGCarVpxaqFg1N8OBgzT8k21vhG51BuFvhPw3oYIZSftgPxjZVowadigblQUfL6WmF19txojAkczby5QH8OgpFxyxCj8fD0gCNB6PRQGrRlu8je7N3EXTfOakzqXb4OIjM9ssmyjaGVKmEg6T6mHy1nVZxZvbIxG1a8ANDdL/bbT6V8Y5/ZcALZ2BzE7q/w2bp2GhiTY8Ymmg6KcpvVJ9B1gTfo3MT6D5+ydqycyA4MD6yA99q5PGMhbEmsK8fqhL+tEQ16DpU4S9mjAz4rTkVhecTWNXq9BGe39JfwXf/LvwhCuXQKIwOjcOPglDDCJNMeNN4qSfB0+nXL1SJFiZ442x2WAE8bWrizuGyG/9Oq2GUUPiwCfiITHraBmQF9SLsUmtTGzwznGoeVsGcAOuSaocndbaS2UsyumO+Q/3wMGqxunhFBPB8Hqx++HXV8HyQ4eFFeXiLPLyHLyEP7+FLyMN7+BLy8B6+hDy8hy8hD+/hS8jDtxz+lh++xkmnYRa8uI7gsqJaZMDPYxoz3lcN/2AU08ySPxKNDnQVK5MdXlOF8Ko+wTMNOzPliIf38Dng1VdETPCJGb7K+XlFxncUdPgxTzB9a21atxqupwatK1m4FZiynhq/MhGlIVv2HG8UspVlf+J19TyipgJPi8/kn8PXuYqItO10XU3vu33w3K5m7YPnNj7y8A3Jw7uSh3clD+9KHt6VPLwreXhX8vCu5OFdycO7kod3JQ/vSh7elTy8K3l4V1LhWzjF3Y+isNPZXbvdefvgU4XC244evn55eFf6T+CjTtRtKzx+m3DWSvg7eZc/8xsgf0oA/xPJ/1sFzxdttNq38fBNycO7kod3JQ/vSh7elTy8K3l4V/LwruThXem/gm/hFDcMwIfj3e7aPvif0WgfCp+VaxV8qlbPVXr4ZiXCt9rmD62FT1826rUUHt5MpF9BbBc8myZuYSfFYVvoHvwnjpmHb0oe3pU8vCt5eFfy8K7k4V3Jw7uSh3el/xC+6D7njvQjj79hd7qmtpP8rWDjoRuhJRN+jW4c/BuRTY/wRgdk455FVpo/I7oHTJ/vlNGS6pqKbnTCZol/XBMVUKLCN7R/ajVay/Da/m5/WpEM35LPgFEN2gy/9/COROHhmVR86rVIIfg3J+2Tjy3S2cM7Usvh1S+FtkjnzrTbVl0b2hLey8vLy8vLy8vLy8vLy8vLy8vLy6sGhae3Pi0SwRGiDxGq1MSgIQ2IZYr+kuzodFsbH8OF8QA2GkLPl/hcfajkfz4pALG8IWCcHrLSEb63AtPs9z4Nwb/Ezb1WUpy5tplXNJUz4fhH7QxPvjwJ/5fvJT6UXo95ry/gs8HjncDmMvzpqsbqyrdlqGXD9k5afgCA88hZZcEPCsIbN4IT78vFEP76AI+6jcGfSMh+dUiSw458eu7Bz0n3BNvvLof+itIOBfj77SvV7U7PsioBD5/XlM0m7ASSNPgnjsafphxuUi70LAMaP4AH1HMBnleBBAK/s+EVrICsWKEVBuBNTZsIH/MbQrWXsoG6uhHCJ/jIhMOLj5Egv0M2vKJYPk0+eBzpJofj23+H37Ct31EKX/Nbo8HDnq5xUfizUoa54KEyKiuiICew6rEhlx4/psPjO7UqCA9FdOcBueDxA1ttG0hsOGv886oaTaoFy0CHH5eBh8Za6OBywQtlLAisOv0FRaLuVhmFbwVm+HUJszlqGHngE3NmESuIoWD+Junwd34kLzyYprR+NWDFZ4fHJt/VYyxoSazkepQNHwtXmxMeOvCldAzg96KOKjxewis3JVgzeu/x6tKXHkGC5/W9B0usJkXgoZd8yvkaetirCo/ZthamMf3xYUEyDn9C0fw8YQNmtiQyHzz0y4ovngceF5TalnRIe5fCH/PAy/pmXlsueFigoi6XMMDf8sKvfwG/ZyB54MHONCcc4KdbQS8VHtfztYUpZWa3ID88R8kBD52kvvQ20G+RmCmGx43JQI+Be6kLvTpDjZbgp2S3790GnDpqwNnwCf5vaO7ytPPYEfjSY+Ck6UsQsWBtVnhhJ2IYk+VwibGIx2oo4Dzw0Eyd1AgJyzMxRtigxwPcTgwvdo14QfBSPY8FHlZSmtaa53IPHkJBcWFjufJM1PqERywHIzwuerJu/4tFozpJ8OBtG19QyAW/NZoFTgnVdGSIEHLD1uBxd0l6nJF24UNWKh3qwpt7wFzwialkx4Kt9A0RNryWafCJcLG4ZKTmADfBpP7Dl2Asrke+wUhXNzvIlTYxDy3CQbgeDR77+mQYCBcu2A3csonw2+bz5YOHohfPQCY6aEUD91hoUWCo8uh8gCdnBYJv1vOTL79A4JXbXml4+nrJlPzvkVc3eK9KXqNZQuEnpFsSZw9E+JPIRPJe4b8Ree0MOnQ4zXG1k0Vrb054tvr1utxslnT+SXBQgzk59hjMBvQ3dSk0eLCGk5J08XzSeREy1tMmukC0t88Lb5iykz2G8K6FM3dIg4c6QqtIomdNzvs0w1NHwQ7/kOGVqUrE/HFW9url8elIHR57COzGJQs55Y32dxb47JIXSwDK9iVm8NLTnAdC+FgIP2rwkBXveXZCSu4td26f4YvpsE6HEovu1LIQOYx/vh5o/lwWX6hMsn5O871z9g+sCa0yjVys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0" name="AutoShape 4" descr="data:image/png;base64,iVBORw0KGgoAAAANSUhEUgAAALwAAAELCAMAAABULxzgAAAAeFBMVEX///8AAABGRkbl5eW+vr5WVlbIyMhdXV2Xl5f5+fm0tLTv7+99fX1iYmL29vYWFhYcHBwrKytubm6kpKR3d3eLi4uFhYWdnZ1QUFDW1tZoaGjr6+sYGBiurq7Q0NC7u7s4ODje3t4uLi4lJSVISEgMDAw8PDyQkJAAYumlAAAKbElEQVR4nO2d55qqMBCGjR1RdO1lUdFV7/8Oj2TSi5QFspwn3y8lhZcwSSYhkE7Hpt42tIY1qPMrKJGqi46Vk5QQQqsSqboIVU5SXAlCuxLJbn8C/ozQpniqYI5QVD1MUV1QGesNEUJJ9TBFtUJoXzzV6Q1/qB6mqDYIXYunetcUNKwapbi2CN2Lpxq+4ePqYYpqgMpUvck71bgGmoJ6t3moeGf5rillGqmq9XhjnAqnetcUtK6BpqBQqXZj9E71UwNNMaVtHroUTZVazR8w+ifGKGo3COS4j50ARUHz7RF4x33sFCiexVKFBL5XD1RejYFiUDDZDKcq4VZUKmIARWts8heshthNQavpRNDarBxX2DD1DtCiUEN/+UFUg35dYNmKrwzjeM6Z5jJHou6OfMuVRIG6eUw4GCFVLryE8KphZPeYp7uW6D0caNz0DwYKNMtIFJoSIXQrM3fyCxnZERp9TnXjNnZcHp/sX7MNvlCE++VyxqE+GvCUxtrBACAcswONUBPtyUnvE7DX3oZifGj76N06ciuJaP0tPiIoLeKOiWOhE62/9lQDiPCSDq7h4LImUoO+4YzyCHqfYQGJGZMka6zF6cP51JbxCx992FK9IFhtWSJTQdQoMNSrepjYtK3LvFpuDFSXon5padkgR2pFEBXaamaSVVcqlfVsYE4WFzMx364OLYuGnjUAo2F2FQr325zqbLUO6Kwacu7BIdvqAdGnhgMu2dQFd3FIQ9OuOxt88PgAf7DaFFxyQ+PZ2NathJ9K/mQLDButsGC9X7aAmyXZAodOtOOxLbtaRExbN9KtrSZjHS2QC5sV1iPoSjU/NqOvvCBjNwBXjPKOIn8t4smqFjCydUOgAJkwiY9ndSoqF52tkzHJJdkHFsSdl+d4yEC4wTnXvcnqyf23O/TGCarVpxaqFg1N8OBgzT8k21vhG51BuFvhPw3oYIZSftgPxjZVowadigblQUfL6WmF19txojAkczby5QH8OgpFxyxCj8fD0gCNB6PRQGrRlu8je7N3EXTfOakzqXb4OIjM9ssmyjaGVKmEg6T6mHy1nVZxZvbIxG1a8ANDdL/bbT6V8Y5/ZcALZ2BzE7q/w2bp2GhiTY8Ymmg6KcpvVJ9B1gTfo3MT6D5+ydqycyA4MD6yA99q5PGMhbEmsK8fqhL+tEQ16DpU4S9mjAz4rTkVhecTWNXq9BGe39JfwXf/LvwhCuXQKIwOjcOPglDDCJNMeNN4qSfB0+nXL1SJFiZ442x2WAE8bWrizuGyG/9Oq2GUUPiwCfiITHraBmQF9SLsUmtTGzwznGoeVsGcAOuSaocndbaS2UsyumO+Q/3wMGqxunhFBPB8Hqx++HXV8HyQ4eFFeXiLPLyHLyEP7+FLyMN7+BLy8B6+hDy8hy8hD+/hS8jDtxz+lh++xkmnYRa8uI7gsqJaZMDPYxoz3lcN/2AU08ySPxKNDnQVK5MdXlOF8Ko+wTMNOzPliIf38Dng1VdETPCJGb7K+XlFxncUdPgxTzB9a21atxqupwatK1m4FZiynhq/MhGlIVv2HG8UspVlf+J19TyipgJPi8/kn8PXuYqItO10XU3vu33w3K5m7YPnNj7y8A3Jw7uSh3clD+9KHt6VPLwreXhX8vCu5OFdycO7kod3JQ/vSh7elTy8K3l4V1LhWzjF3Y+isNPZXbvdefvgU4XC244evn55eFf6T+CjTtRtKzx+m3DWSvg7eZc/8xsgf0oA/xPJ/1sFzxdttNq38fBNycO7kod3JQ/vSh7elTy8K3l4V/LwruThXem/gm/hFDcMwIfj3e7aPvif0WgfCp+VaxV8qlbPVXr4ZiXCt9rmD62FT1826rUUHt5MpF9BbBc8myZuYSfFYVvoHvwnjpmHb0oe3pU8vCt5eFfy8K7k4V3Jw7uSh3el/xC+6D7njvQjj79hd7qmtpP8rWDjoRuhJRN+jW4c/BuRTY/wRgdk455FVpo/I7oHTJ/vlNGS6pqKbnTCZol/XBMVUKLCN7R/ajVay/Da/m5/WpEM35LPgFEN2gy/9/COROHhmVR86rVIIfg3J+2Tjy3S2cM7Usvh1S+FtkjnzrTbVl0b2hLey8vLy8vLy8vLy8vLy8vLy8vLy6sGhae3Pi0SwRGiDxGq1MSgIQ2IZYr+kuzodFsbH8OF8QA2GkLPl/hcfajkfz4pALG8IWCcHrLSEb63AtPs9z4Nwb/Ezb1WUpy5tplXNJUz4fhH7QxPvjwJ/5fvJT6UXo95ry/gs8HjncDmMvzpqsbqyrdlqGXD9k5afgCA88hZZcEPCsIbN4IT78vFEP76AI+6jcGfSMh+dUiSw458eu7Bz0n3BNvvLof+itIOBfj77SvV7U7PsioBD5/XlM0m7ASSNPgnjsafphxuUi70LAMaP4AH1HMBnleBBAK/s+EVrICsWKEVBuBNTZsIH/MbQrWXsoG6uhHCJ/jIhMOLj5Egv0M2vKJYPk0+eBzpJofj23+H37Ct31EKX/Nbo8HDnq5xUfizUoa54KEyKiuiICew6rEhlx4/psPjO7UqCA9FdOcBueDxA1ttG0hsOGv886oaTaoFy0CHH5eBh8Za6OBywQtlLAisOv0FRaLuVhmFbwVm+HUJszlqGHngE3NmESuIoWD+Junwd34kLzyYprR+NWDFZ4fHJt/VYyxoSazkepQNHwtXmxMeOvCldAzg96KOKjxewis3JVgzeu/x6tKXHkGC5/W9B0usJkXgoZd8yvkaetirCo/ZthamMf3xYUEyDn9C0fw8YQNmtiQyHzz0y4ovngceF5TalnRIe5fCH/PAy/pmXlsueFigoi6XMMDf8sKvfwG/ZyB54MHONCcc4KdbQS8VHtfztYUpZWa3ID88R8kBD52kvvQ20G+RmCmGx43JQI+Be6kLvTpDjZbgp2S3790GnDpqwNnwCf5vaO7ytPPYEfjSY+Ck6UsQsWBtVnhhJ2IYk+VwibGIx2oo4Dzw0Eyd1AgJyzMxRtigxwPcTgwvdo14QfBSPY8FHlZSmtaa53IPHkJBcWFjufJM1PqERywHIzwuerJu/4tFozpJ8OBtG19QyAW/NZoFTgnVdGSIEHLD1uBxd0l6nJF24UNWKh3qwpt7wFzwialkx4Kt9A0RNryWafCJcLG4ZKTmADfBpP7Dl2Asrke+wUhXNzvIlTYxDy3CQbgeDR77+mQYCBcu2A3csonw2+bz5YOHohfPQCY6aEUD91hoUWCo8uh8gCdnBYJv1vOTL79A4JXbXml4+nrJlPzvkVc3eK9KXqNZQuEnpFsSZw9E+JPIRPJe4b8Ree0MOnQ4zXG1k0Vrb054tvr1utxslnT+SXBQgzk59hjMBvQ3dSk0eLCGk5J08XzSeREy1tMmukC0t88Lb5iykz2G8K6FM3dIg4c6QqtIomdNzvs0w1NHwQ7/kOGVqUrE/HFW9url8elIHR57COzGJQs55Y32dxb47JIXSwDK9iVm8NLTnAdC+FgIP2rwkBXveXZCSu4td26f4YvpsE6HEovu1LIQOYx/vh5o/lwWX6hMsn5O871z9g+sCa0yjVys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Espaço Reservado para Texto 2"/>
          <p:cNvSpPr>
            <a:spLocks noGrp="1"/>
          </p:cNvSpPr>
          <p:nvPr/>
        </p:nvSpPr>
        <p:spPr bwMode="auto">
          <a:xfrm>
            <a:off x="0" y="1714488"/>
            <a:ext cx="8956035" cy="407196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dirty="0"/>
              <a:t>ENSP - Instituição de referência para a saúde pública brasileira</a:t>
            </a:r>
          </a:p>
          <a:p>
            <a:pPr marL="0" indent="0" algn="ctr">
              <a:buNone/>
            </a:pPr>
            <a:endParaRPr lang="pt-BR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1600" dirty="0"/>
              <a:t>ENSP assume papel central no constante aperfeiçoamento do Sistema Único de Saúde (SUS), mediante a qualificação da rede de atenção à saúde e a ampliação do acesso da população aos serviços e insumos de saúde, resultando na interação estratégica das atividades de ensino, pesquisa, atenção em saúde e desenvolvimento de tecnologias. 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1600" b="1" dirty="0"/>
              <a:t>Desafios: </a:t>
            </a:r>
          </a:p>
          <a:p>
            <a:pPr marL="0" indent="0">
              <a:buNone/>
            </a:pPr>
            <a:r>
              <a:rPr lang="pt-BR" sz="1600" dirty="0"/>
              <a:t>Resistência para mantermos uma politica PÚBLICA de saúde e consolidação do SUS;</a:t>
            </a:r>
          </a:p>
          <a:p>
            <a:pPr marL="0" indent="0">
              <a:buNone/>
            </a:pPr>
            <a:r>
              <a:rPr lang="pt-BR" sz="1600" dirty="0"/>
              <a:t>Modelo de atenção à saúde;</a:t>
            </a:r>
          </a:p>
          <a:p>
            <a:pPr marL="0" indent="0">
              <a:buNone/>
            </a:pPr>
            <a:r>
              <a:rPr lang="pt-BR" sz="1600" dirty="0"/>
              <a:t>Ciência e tecnologia;</a:t>
            </a:r>
          </a:p>
          <a:p>
            <a:pPr marL="0" indent="0">
              <a:buNone/>
            </a:pPr>
            <a:r>
              <a:rPr lang="pt-BR" sz="1600" dirty="0"/>
              <a:t>Ampliação das vigilâncias sanitária, ambiental e de saúde do trabalhador;</a:t>
            </a:r>
          </a:p>
          <a:p>
            <a:pPr marL="0" indent="0">
              <a:buNone/>
            </a:pPr>
            <a:r>
              <a:rPr lang="pt-BR" sz="1600" dirty="0"/>
              <a:t>Formação e a qualificação permanentes de quadros profissionais; </a:t>
            </a:r>
          </a:p>
          <a:p>
            <a:pPr marL="0" indent="0">
              <a:buNone/>
            </a:pPr>
            <a:r>
              <a:rPr lang="pt-BR" sz="1600" dirty="0"/>
              <a:t>Fortalecimento das instâncias de participação e controle social</a:t>
            </a:r>
            <a:endParaRPr lang="pt-BR" sz="1600" b="1" i="1" dirty="0"/>
          </a:p>
        </p:txBody>
      </p:sp>
    </p:spTree>
    <p:extLst>
      <p:ext uri="{BB962C8B-B14F-4D97-AF65-F5344CB8AC3E}">
        <p14:creationId xmlns:p14="http://schemas.microsoft.com/office/powerpoint/2010/main" val="2991910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57158" y="6232588"/>
            <a:ext cx="864399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50" b="1" dirty="0"/>
              <a:t>FONTE: PORTARIAS FIOCRUZ 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250957"/>
              </p:ext>
            </p:extLst>
          </p:nvPr>
        </p:nvGraphicFramePr>
        <p:xfrm>
          <a:off x="827584" y="1772814"/>
          <a:ext cx="6840760" cy="3528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8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88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70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37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82099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INDICADOR</a:t>
                      </a:r>
                      <a:r>
                        <a:rPr lang="pt-BR" sz="1100" u="none" strike="noStrike" baseline="0" dirty="0">
                          <a:effectLst/>
                        </a:rPr>
                        <a:t> DE DESEMPENHO INSTITUCIONAL  - </a:t>
                      </a:r>
                      <a:r>
                        <a:rPr lang="pt-BR" sz="1100" u="none" strike="noStrike" dirty="0">
                          <a:effectLst/>
                        </a:rPr>
                        <a:t>DIAGNÓSTICO NO PRAZO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09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2013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2014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2015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2016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09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META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RESULTADO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META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RESULTADO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META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RESULTADO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META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RESULTADO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0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≥ 60%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78,60%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≥76%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79,18%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≥76%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87,69%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≥76%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95,85%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51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26026" y="1531576"/>
            <a:ext cx="8522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/>
              <a:t> </a:t>
            </a: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047017"/>
              </p:ext>
            </p:extLst>
          </p:nvPr>
        </p:nvGraphicFramePr>
        <p:xfrm>
          <a:off x="500002" y="2060848"/>
          <a:ext cx="7888421" cy="3672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4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59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PLANO ANUAL LOA:  PLANEJADO x EXECUTADO – VDAL 2015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Despesas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PLANEJADO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EXECUTADO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PERMANENTE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R$ 155.354,00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DIÁRIAS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R$ 500,00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R$ 500,00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PASSAGENS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R$ 800,00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TERCERIZAÇÃO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R$ 85.034,80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R$ 85.034,80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P. F.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R$ 30.000,00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Serv.Graficos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R$ 1.650,00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R$ 1.650,00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Mat. Consumo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R$ 4.786,00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R$ 4.786,00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P.J.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R$ 1.108,00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R$ 1.108,00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5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TOTAL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R$ 279.232,80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R$ 93.078,80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33%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229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26026" y="1531576"/>
            <a:ext cx="8522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/>
              <a:t> </a:t>
            </a: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  <p:sp>
        <p:nvSpPr>
          <p:cNvPr id="2" name="Retângulo 1"/>
          <p:cNvSpPr/>
          <p:nvPr/>
        </p:nvSpPr>
        <p:spPr>
          <a:xfrm>
            <a:off x="755576" y="1700808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dirty="0"/>
              <a:t>-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186829"/>
              </p:ext>
            </p:extLst>
          </p:nvPr>
        </p:nvGraphicFramePr>
        <p:xfrm>
          <a:off x="500002" y="1531577"/>
          <a:ext cx="7960430" cy="42016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2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4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73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PLANO ANUAL LOA :  PLANEJADO x EXECUTADO – VDAL 2016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8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Despesas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PLANEJADO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EXECUTADO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%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CONSUMO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R$ 1.553,43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PERMANENTE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R$ 140.322,29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R$ 140.322,29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DIÁRIAS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R$ 500,00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R$ 500,00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</a:rPr>
                        <a:t>PASSAGENS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R$ 800,00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R$ 1.559,63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195%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HP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R$ 3.435,00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R$ 3.435,00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CORREIOS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R$ 675,00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TELEFONIA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R$ 3.000,00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TERCERIZAÇÃO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R$ 64.814,52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R$ 69.857,43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P. F.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R$ 30.000,00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TOTAL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R$ 245.425,24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R$ 216.349,35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88%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334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26026" y="1531576"/>
            <a:ext cx="8522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/>
              <a:t> </a:t>
            </a: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680809"/>
              </p:ext>
            </p:extLst>
          </p:nvPr>
        </p:nvGraphicFramePr>
        <p:xfrm>
          <a:off x="1043608" y="2177908"/>
          <a:ext cx="6480720" cy="2691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5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10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5639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DESPESAS FUNDO ENSP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2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2013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2014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2015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2016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TOTAL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5632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R$ 25.230,19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R$ 57.400,34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R$ 75.894,88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R$ 450,00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R$ 158.975,41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7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FONTE: Assessoria Institucional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211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" y="857250"/>
            <a:ext cx="9143999" cy="6803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300" b="1" dirty="0">
                <a:solidFill>
                  <a:prstClr val="white"/>
                </a:solidFill>
              </a:rPr>
              <a:t>Prestação de Contas 2013-2016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5" y="813926"/>
            <a:ext cx="787731" cy="826292"/>
          </a:xfrm>
          <a:prstGeom prst="rect">
            <a:avLst/>
          </a:prstGeom>
          <a:noFill/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41916" y="1548930"/>
            <a:ext cx="8001000" cy="67043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60120">
              <a:defRPr/>
            </a:pPr>
            <a:r>
              <a:rPr lang="pt-BR" sz="2250" dirty="0">
                <a:latin typeface="Arial" panose="020B0604020202020204" pitchFamily="34" charset="0"/>
                <a:cs typeface="Arial" panose="020B0604020202020204" pitchFamily="34" charset="0"/>
              </a:rPr>
              <a:t>ENSP campus do CRPHF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2040256" y="2297529"/>
            <a:ext cx="5149214" cy="3451361"/>
            <a:chOff x="4963606" y="1126630"/>
            <a:chExt cx="7835987" cy="5388034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3"/>
            <a:srcRect l="35714" t="31333" r="38095" b="22106"/>
            <a:stretch/>
          </p:blipFill>
          <p:spPr>
            <a:xfrm>
              <a:off x="6217058" y="1641105"/>
              <a:ext cx="4804229" cy="4804229"/>
            </a:xfrm>
            <a:prstGeom prst="rect">
              <a:avLst/>
            </a:prstGeom>
          </p:spPr>
        </p:pic>
        <p:cxnSp>
          <p:nvCxnSpPr>
            <p:cNvPr id="11" name="Conector em curva 10"/>
            <p:cNvCxnSpPr/>
            <p:nvPr/>
          </p:nvCxnSpPr>
          <p:spPr>
            <a:xfrm rot="10800000">
              <a:off x="8499765" y="1350818"/>
              <a:ext cx="1153393" cy="1080658"/>
            </a:xfrm>
            <a:prstGeom prst="curvedConnector3">
              <a:avLst>
                <a:gd name="adj1" fmla="val -14865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ixaDeTexto 11"/>
            <p:cNvSpPr txBox="1"/>
            <p:nvPr/>
          </p:nvSpPr>
          <p:spPr>
            <a:xfrm>
              <a:off x="6829058" y="1126630"/>
              <a:ext cx="1874472" cy="46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50" dirty="0"/>
                <a:t>Prédio Técnico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6060728" y="1902733"/>
              <a:ext cx="1883503" cy="46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50" dirty="0"/>
                <a:t>Alojamentos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5268666" y="3631025"/>
              <a:ext cx="1584124" cy="1441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50" dirty="0"/>
                <a:t>Laboratório de Tuberculose </a:t>
              </a:r>
            </a:p>
            <a:p>
              <a:r>
                <a:rPr lang="pt-BR" sz="1350" dirty="0"/>
                <a:t>NB2 e NB3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7737766" y="6046196"/>
              <a:ext cx="2652823" cy="46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50" dirty="0"/>
                <a:t>Oficina/Manutenção </a:t>
              </a: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9975269" y="4572000"/>
              <a:ext cx="1202347" cy="1178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8861536" y="5243853"/>
              <a:ext cx="2572629" cy="1117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50" dirty="0"/>
                <a:t>Vestiário/</a:t>
              </a:r>
            </a:p>
            <a:p>
              <a:r>
                <a:rPr lang="pt-BR" sz="1350" dirty="0"/>
                <a:t>Manutenção/Limpeza 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10882111" y="3755906"/>
              <a:ext cx="1247813" cy="46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50" dirty="0"/>
                <a:t>Guarita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9611151" y="4485260"/>
              <a:ext cx="3188442" cy="79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50" dirty="0"/>
                <a:t>Prédio da Administração</a:t>
              </a:r>
            </a:p>
            <a:p>
              <a:r>
                <a:rPr lang="pt-BR" sz="1350" dirty="0"/>
                <a:t>Ambulatório e Farmácia 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4963606" y="2564633"/>
              <a:ext cx="2528997" cy="46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50" dirty="0"/>
                <a:t>Abrigo de resíduos</a:t>
              </a:r>
            </a:p>
          </p:txBody>
        </p:sp>
        <p:cxnSp>
          <p:nvCxnSpPr>
            <p:cNvPr id="21" name="Conector em curva 20"/>
            <p:cNvCxnSpPr/>
            <p:nvPr/>
          </p:nvCxnSpPr>
          <p:spPr>
            <a:xfrm rot="10800000">
              <a:off x="7515665" y="2150918"/>
              <a:ext cx="630809" cy="550718"/>
            </a:xfrm>
            <a:prstGeom prst="curvedConnector3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em curva 21"/>
            <p:cNvCxnSpPr/>
            <p:nvPr/>
          </p:nvCxnSpPr>
          <p:spPr>
            <a:xfrm rot="10800000">
              <a:off x="6191794" y="2836718"/>
              <a:ext cx="1545975" cy="715958"/>
            </a:xfrm>
            <a:prstGeom prst="curvedConnector3">
              <a:avLst>
                <a:gd name="adj1" fmla="val 10108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em curva 22"/>
            <p:cNvCxnSpPr/>
            <p:nvPr/>
          </p:nvCxnSpPr>
          <p:spPr>
            <a:xfrm rot="10800000" flipV="1">
              <a:off x="6642036" y="3552675"/>
              <a:ext cx="1504439" cy="507919"/>
            </a:xfrm>
            <a:prstGeom prst="curvedConnector3">
              <a:avLst>
                <a:gd name="adj1" fmla="val 26709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em curva 23"/>
            <p:cNvCxnSpPr/>
            <p:nvPr/>
          </p:nvCxnSpPr>
          <p:spPr>
            <a:xfrm rot="10800000">
              <a:off x="7010402" y="4043219"/>
              <a:ext cx="1285864" cy="74110"/>
            </a:xfrm>
            <a:prstGeom prst="curvedConnector3">
              <a:avLst>
                <a:gd name="adj1" fmla="val 48519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em curva 24"/>
            <p:cNvCxnSpPr/>
            <p:nvPr/>
          </p:nvCxnSpPr>
          <p:spPr>
            <a:xfrm rot="5400000">
              <a:off x="7475338" y="5111560"/>
              <a:ext cx="1625425" cy="283152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/>
            <p:cNvSpPr txBox="1"/>
            <p:nvPr/>
          </p:nvSpPr>
          <p:spPr>
            <a:xfrm>
              <a:off x="10456987" y="2176717"/>
              <a:ext cx="2142575" cy="79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50" dirty="0"/>
                <a:t>Almoxarifado e subestação</a:t>
              </a:r>
            </a:p>
          </p:txBody>
        </p:sp>
        <p:cxnSp>
          <p:nvCxnSpPr>
            <p:cNvPr id="27" name="Conector em curva 26"/>
            <p:cNvCxnSpPr>
              <a:endCxn id="26" idx="2"/>
            </p:cNvCxnSpPr>
            <p:nvPr/>
          </p:nvCxnSpPr>
          <p:spPr>
            <a:xfrm flipV="1">
              <a:off x="9324976" y="2969509"/>
              <a:ext cx="2203300" cy="194214"/>
            </a:xfrm>
            <a:prstGeom prst="curvedConnector2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em curva 27"/>
            <p:cNvCxnSpPr>
              <a:endCxn id="18" idx="0"/>
            </p:cNvCxnSpPr>
            <p:nvPr/>
          </p:nvCxnSpPr>
          <p:spPr>
            <a:xfrm>
              <a:off x="10551939" y="3478906"/>
              <a:ext cx="954079" cy="277000"/>
            </a:xfrm>
            <a:prstGeom prst="curvedConnector2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em curva 28"/>
            <p:cNvCxnSpPr/>
            <p:nvPr/>
          </p:nvCxnSpPr>
          <p:spPr>
            <a:xfrm>
              <a:off x="9899071" y="4004991"/>
              <a:ext cx="983041" cy="567009"/>
            </a:xfrm>
            <a:prstGeom prst="curvedConnector3">
              <a:avLst>
                <a:gd name="adj1" fmla="val 102323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em curva 29"/>
            <p:cNvCxnSpPr/>
            <p:nvPr/>
          </p:nvCxnSpPr>
          <p:spPr>
            <a:xfrm rot="16200000" flipH="1">
              <a:off x="9097515" y="4784300"/>
              <a:ext cx="628854" cy="356013"/>
            </a:xfrm>
            <a:prstGeom prst="curvedConnector3">
              <a:avLst>
                <a:gd name="adj1" fmla="val 24250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CaixaDeTexto 32"/>
          <p:cNvSpPr txBox="1"/>
          <p:nvPr/>
        </p:nvSpPr>
        <p:spPr>
          <a:xfrm>
            <a:off x="560070" y="2371725"/>
            <a:ext cx="19773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Área total 5.847,32 m2</a:t>
            </a:r>
          </a:p>
        </p:txBody>
      </p:sp>
    </p:spTree>
    <p:extLst>
      <p:ext uri="{BB962C8B-B14F-4D97-AF65-F5344CB8AC3E}">
        <p14:creationId xmlns:p14="http://schemas.microsoft.com/office/powerpoint/2010/main" val="173050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357158" y="1700808"/>
            <a:ext cx="835824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LABORATÓRIO de Bacteriologia do CRPHF</a:t>
            </a:r>
          </a:p>
          <a:p>
            <a:endParaRPr lang="pt-BR" sz="2000" b="1" dirty="0"/>
          </a:p>
          <a:p>
            <a:r>
              <a:rPr lang="pt-BR" sz="2000" dirty="0"/>
              <a:t>Apoio ao diagnóstico e controle da tuberculose e </a:t>
            </a:r>
            <a:r>
              <a:rPr lang="pt-BR" sz="2000" dirty="0" err="1"/>
              <a:t>micobacterioses</a:t>
            </a:r>
            <a:r>
              <a:rPr lang="pt-BR" sz="2000" dirty="0"/>
              <a:t>, tendo como funções  assessorar o gestor nacional no acompanhamento, normalização, padronização de técnicas e coordenação da vigilância laboratorial  em apoio à Rede Nacional de Laboratórios de Saúde Pública, realizando procedimentos laboratoriais de alta complexidade, promover ensaios de proficiência para controle da qualidade de metodologias, capacitação de recursos humanos, desenvolvimento de estudos e  pesquisas, visando a disseminação de conhecimento técnico científico, inclusive como subsídio para as ações de vigilância em saúde.</a:t>
            </a:r>
          </a:p>
          <a:p>
            <a:r>
              <a:rPr lang="pt-BR" sz="2000" dirty="0"/>
              <a:t> </a:t>
            </a:r>
          </a:p>
          <a:p>
            <a:endParaRPr lang="pt-BR" sz="2000" b="1" dirty="0">
              <a:solidFill>
                <a:srgbClr val="FF0000"/>
              </a:solidFill>
            </a:endParaRPr>
          </a:p>
          <a:p>
            <a:r>
              <a:rPr lang="pt-BR" sz="2000" b="1" dirty="0">
                <a:solidFill>
                  <a:srgbClr val="FF0000"/>
                </a:solidFill>
              </a:rPr>
              <a:t> </a:t>
            </a:r>
          </a:p>
          <a:p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</p:spTree>
    <p:extLst>
      <p:ext uri="{BB962C8B-B14F-4D97-AF65-F5344CB8AC3E}">
        <p14:creationId xmlns:p14="http://schemas.microsoft.com/office/powerpoint/2010/main" val="1021289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357158" y="1700808"/>
            <a:ext cx="835824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AMBULATÓRIO </a:t>
            </a:r>
          </a:p>
          <a:p>
            <a:pPr algn="ctr"/>
            <a:r>
              <a:rPr lang="pt-BR" sz="2000" b="1" dirty="0">
                <a:solidFill>
                  <a:srgbClr val="FF0000"/>
                </a:solidFill>
              </a:rPr>
              <a:t> </a:t>
            </a:r>
          </a:p>
          <a:p>
            <a:endParaRPr lang="pt-BR" b="1" dirty="0">
              <a:solidFill>
                <a:srgbClr val="FF0000"/>
              </a:solidFill>
            </a:endParaRPr>
          </a:p>
          <a:p>
            <a:r>
              <a:rPr lang="pt-BR" dirty="0"/>
              <a:t>Ambulatório de Pesquisa Germano </a:t>
            </a:r>
            <a:r>
              <a:rPr lang="pt-BR" dirty="0" err="1"/>
              <a:t>Gerhardt</a:t>
            </a:r>
            <a:r>
              <a:rPr lang="pt-BR" dirty="0"/>
              <a:t> (APGG/ENSP/FIOCRIZ)é uma unidade de referência terciária para tuberculose, prestando assistência multidisciplinar aos pacientes portadores de tuberculose multirresistente, casos mais graves da referida doença e de outras </a:t>
            </a:r>
            <a:r>
              <a:rPr lang="pt-BR" dirty="0" err="1"/>
              <a:t>micobacterioses</a:t>
            </a:r>
            <a:r>
              <a:rPr lang="pt-BR" dirty="0"/>
              <a:t> para o Município do Rio de Janeiro, Baixada Fluminense e outras regiões do estado.</a:t>
            </a:r>
          </a:p>
          <a:p>
            <a:r>
              <a:rPr lang="pt-BR" dirty="0"/>
              <a:t> </a:t>
            </a:r>
          </a:p>
          <a:p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</p:spTree>
    <p:extLst>
      <p:ext uri="{BB962C8B-B14F-4D97-AF65-F5344CB8AC3E}">
        <p14:creationId xmlns:p14="http://schemas.microsoft.com/office/powerpoint/2010/main" val="2915163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" y="857250"/>
            <a:ext cx="9143999" cy="6803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pt-BR" sz="3300" b="1" dirty="0">
                <a:solidFill>
                  <a:prstClr val="white"/>
                </a:solidFill>
                <a:latin typeface="Calibri Light" panose="020F0302020204030204"/>
              </a:rPr>
              <a:t>Orçamento Tesouro ENSP 2014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5" y="813926"/>
            <a:ext cx="787731" cy="826292"/>
          </a:xfrm>
          <a:prstGeom prst="rect">
            <a:avLst/>
          </a:prstGeom>
          <a:noFill/>
        </p:spPr>
      </p:pic>
      <p:sp>
        <p:nvSpPr>
          <p:cNvPr id="10" name="Seta para a direita 9"/>
          <p:cNvSpPr/>
          <p:nvPr/>
        </p:nvSpPr>
        <p:spPr>
          <a:xfrm>
            <a:off x="7919358" y="5345745"/>
            <a:ext cx="1061357" cy="48169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1350" b="1" dirty="0">
                <a:solidFill>
                  <a:prstClr val="white"/>
                </a:solidFill>
                <a:latin typeface="Calibri" panose="020F0502020204030204"/>
              </a:rPr>
              <a:t>AVANÇAR</a:t>
            </a:r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/>
          </p:nvPr>
        </p:nvGraphicFramePr>
        <p:xfrm>
          <a:off x="1080567" y="1537643"/>
          <a:ext cx="6699999" cy="4435840"/>
        </p:xfrm>
        <a:graphic>
          <a:graphicData uri="http://schemas.openxmlformats.org/drawingml/2006/table">
            <a:tbl>
              <a:tblPr/>
              <a:tblGrid>
                <a:gridCol w="2209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9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Subunidades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Orçamento aprovado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Classificação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VDDIG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8.718.768,70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CESTEH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2.814.901,82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2.689.752,97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VDPG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2.232.868,87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CRPHF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2.198.150,57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CSEGSF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2.149.107,49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6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VDPDT&amp;I (Secretaria-VDPESQ.)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2.113.162,14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2.082.740,77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1.406.632,02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1.273.113,74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GABINETE+CEP+BIBLI+ESC PROJ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1.266.803,15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1.033.482,07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DAPS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518.351,59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VDEGS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457.829,42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403.419,24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355.358,04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301.074,43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DEMQS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252.714,45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CLAVES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175.073,05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 85.624,43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32.528.928,97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Despesas pendentes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3.611.280,00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Orçamento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36.140.208,97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73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" y="857250"/>
            <a:ext cx="9143999" cy="6803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pt-BR" sz="3300" b="1" dirty="0">
                <a:solidFill>
                  <a:prstClr val="white"/>
                </a:solidFill>
                <a:latin typeface="Calibri Light" panose="020F0302020204030204"/>
              </a:rPr>
              <a:t>Previsão Orçamento Tesouro ENSP - 2017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5" y="813926"/>
            <a:ext cx="787731" cy="826292"/>
          </a:xfrm>
          <a:prstGeom prst="rect">
            <a:avLst/>
          </a:prstGeom>
          <a:noFill/>
        </p:spPr>
      </p:pic>
      <p:sp>
        <p:nvSpPr>
          <p:cNvPr id="10" name="Seta para a direita 9"/>
          <p:cNvSpPr/>
          <p:nvPr/>
        </p:nvSpPr>
        <p:spPr>
          <a:xfrm>
            <a:off x="7919358" y="5345745"/>
            <a:ext cx="1061357" cy="48169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1350" b="1" dirty="0">
                <a:solidFill>
                  <a:prstClr val="white"/>
                </a:solidFill>
                <a:latin typeface="Calibri" panose="020F0502020204030204"/>
              </a:rPr>
              <a:t>AVANÇAR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/>
          </p:nvPr>
        </p:nvGraphicFramePr>
        <p:xfrm>
          <a:off x="2596244" y="1640224"/>
          <a:ext cx="3796392" cy="4187219"/>
        </p:xfrm>
        <a:graphic>
          <a:graphicData uri="http://schemas.openxmlformats.org/drawingml/2006/table">
            <a:tbl>
              <a:tblPr/>
              <a:tblGrid>
                <a:gridCol w="731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Classificação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VDDIG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R$ 19.048.376,82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R$ 6.895.614,21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0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CRPHF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R$ 4.124.308,47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0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CESTEH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R$ 3.930.003,86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0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R$ 3.136.275,97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0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CSEGSF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R$ 2.516.540,42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0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R$ 2.198.480,70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0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VDPI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R$ 1.926.321,76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0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R$ 1.363.633,98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0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R$ 1.325.179,56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0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VDEGS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R$ 960.317,46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0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R$ 676.095,26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0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R$ 601.974,53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0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GABINETE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R$ 371.021,53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0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R$ 315.290,88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0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R$ 309.661,81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0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DEMQS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R$ 283.965,46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0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CLAVES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R$ 249.093,83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0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VDAL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R$ 184.930,71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0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R$ 115.446,62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0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DIHS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R$ 84.399,20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0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R$ 50.616.933,04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946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" y="857250"/>
            <a:ext cx="9143999" cy="6803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300" b="1" dirty="0">
                <a:solidFill>
                  <a:prstClr val="white"/>
                </a:solidFill>
              </a:rPr>
              <a:t>Plano Anual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5" y="813926"/>
            <a:ext cx="787731" cy="826292"/>
          </a:xfrm>
          <a:prstGeom prst="rect">
            <a:avLst/>
          </a:prstGeom>
          <a:noFill/>
        </p:spPr>
      </p:pic>
      <p:sp>
        <p:nvSpPr>
          <p:cNvPr id="11" name="Seta para a direita 10"/>
          <p:cNvSpPr/>
          <p:nvPr/>
        </p:nvSpPr>
        <p:spPr>
          <a:xfrm>
            <a:off x="7919358" y="5345745"/>
            <a:ext cx="1061357" cy="48169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>
                <a:hlinkClick r:id="rId4" action="ppaction://hlinksldjump"/>
              </a:rPr>
              <a:t>AVANÇAR</a:t>
            </a:r>
            <a:endParaRPr lang="pt-BR" sz="1350" b="1" dirty="0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89808" y="2257925"/>
          <a:ext cx="8960546" cy="202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lanilha" r:id="rId5" imgW="10353848" imgH="1885950" progId="Excel.Sheet.12">
                  <p:embed/>
                </p:oleObj>
              </mc:Choice>
              <mc:Fallback>
                <p:oleObj name="Planilha" r:id="rId5" imgW="10353848" imgH="1885950" progId="Excel.Sheet.12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808" y="2257925"/>
                        <a:ext cx="8960546" cy="202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85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/>
              <a:t>Vice Direção de Ambulatório e Laboratório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139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365220" y="180200"/>
            <a:ext cx="4934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7158" y="6232588"/>
            <a:ext cx="864399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500" b="1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4578" name="AutoShape 2" descr="data:image/png;base64,iVBORw0KGgoAAAANSUhEUgAAALwAAAELCAMAAABULxzgAAAAeFBMVEX///8AAABGRkbl5eW+vr5WVlbIyMhdXV2Xl5f5+fm0tLTv7+99fX1iYmL29vYWFhYcHBwrKytubm6kpKR3d3eLi4uFhYWdnZ1QUFDW1tZoaGjr6+sYGBiurq7Q0NC7u7s4ODje3t4uLi4lJSVISEgMDAw8PDyQkJAAYumlAAAKbElEQVR4nO2d55qqMBCGjR1RdO1lUdFV7/8Oj2TSi5QFspwn3y8lhZcwSSYhkE7Hpt42tIY1qPMrKJGqi46Vk5QQQqsSqboIVU5SXAlCuxLJbn8C/ozQpniqYI5QVD1MUV1QGesNEUJJ9TBFtUJoXzzV6Q1/qB6mqDYIXYunetcUNKwapbi2CN2Lpxq+4ePqYYpqgMpUvck71bgGmoJ6t3moeGf5rillGqmq9XhjnAqnetcUtK6BpqBQqXZj9E71UwNNMaVtHroUTZVazR8w+ifGKGo3COS4j50ARUHz7RF4x33sFCiexVKFBL5XD1RejYFiUDDZDKcq4VZUKmIARWts8heshthNQavpRNDarBxX2DD1DtCiUEN/+UFUg35dYNmKrwzjeM6Z5jJHou6OfMuVRIG6eUw4GCFVLryE8KphZPeYp7uW6D0caNz0DwYKNMtIFJoSIXQrM3fyCxnZERp9TnXjNnZcHp/sX7MNvlCE++VyxqE+GvCUxtrBACAcswONUBPtyUnvE7DX3oZifGj76N06ciuJaP0tPiIoLeKOiWOhE62/9lQDiPCSDq7h4LImUoO+4YzyCHqfYQGJGZMka6zF6cP51JbxCx992FK9IFhtWSJTQdQoMNSrepjYtK3LvFpuDFSXon5padkgR2pFEBXaamaSVVcqlfVsYE4WFzMx364OLYuGnjUAo2F2FQr325zqbLUO6Kwacu7BIdvqAdGnhgMu2dQFd3FIQ9OuOxt88PgAf7DaFFxyQ+PZ2NathJ9K/mQLDButsGC9X7aAmyXZAodOtOOxLbtaRExbN9KtrSZjHS2QC5sV1iPoSjU/NqOvvCBjNwBXjPKOIn8t4smqFjCydUOgAJkwiY9ndSoqF52tkzHJJdkHFsSdl+d4yEC4wTnXvcnqyf23O/TGCarVpxaqFg1N8OBgzT8k21vhG51BuFvhPw3oYIZSftgPxjZVowadigblQUfL6WmF19txojAkczby5QH8OgpFxyxCj8fD0gCNB6PRQGrRlu8je7N3EXTfOakzqXb4OIjM9ssmyjaGVKmEg6T6mHy1nVZxZvbIxG1a8ANDdL/bbT6V8Y5/ZcALZ2BzE7q/w2bp2GhiTY8Ymmg6KcpvVJ9B1gTfo3MT6D5+ydqycyA4MD6yA99q5PGMhbEmsK8fqhL+tEQ16DpU4S9mjAz4rTkVhecTWNXq9BGe39JfwXf/LvwhCuXQKIwOjcOPglDDCJNMeNN4qSfB0+nXL1SJFiZ442x2WAE8bWrizuGyG/9Oq2GUUPiwCfiITHraBmQF9SLsUmtTGzwznGoeVsGcAOuSaocndbaS2UsyumO+Q/3wMGqxunhFBPB8Hqx++HXV8HyQ4eFFeXiLPLyHLyEP7+FLyMN7+BLy8B6+hDy8hy8hD+/hS8jDtxz+lh++xkmnYRa8uI7gsqJaZMDPYxoz3lcN/2AU08ySPxKNDnQVK5MdXlOF8Ko+wTMNOzPliIf38Dng1VdETPCJGb7K+XlFxncUdPgxTzB9a21atxqupwatK1m4FZiynhq/MhGlIVv2HG8UspVlf+J19TyipgJPi8/kn8PXuYqItO10XU3vu33w3K5m7YPnNj7y8A3Jw7uSh3clD+9KHt6VPLwreXhX8vCu5OFdycO7kod3JQ/vSh7elTy8K3l4V1LhWzjF3Y+isNPZXbvdefvgU4XC244evn55eFf6T+CjTtRtKzx+m3DWSvg7eZc/8xsgf0oA/xPJ/1sFzxdttNq38fBNycO7kod3JQ/vSh7elTy8K3l4V/LwruThXem/gm/hFDcMwIfj3e7aPvif0WgfCp+VaxV8qlbPVXr4ZiXCt9rmD62FT1826rUUHt5MpF9BbBc8myZuYSfFYVvoHvwnjpmHb0oe3pU8vCt5eFfy8K7k4V3Jw7uSh3el/xC+6D7njvQjj79hd7qmtpP8rWDjoRuhJRN+jW4c/BuRTY/wRgdk455FVpo/I7oHTJ/vlNGS6pqKbnTCZol/XBMVUKLCN7R/ajVay/Da/m5/WpEM35LPgFEN2gy/9/COROHhmVR86rVIIfg3J+2Tjy3S2cM7Usvh1S+FtkjnzrTbVl0b2hLey8vLy8vLy8vLy8vLy8vLy8vLy6sGhae3Pi0SwRGiDxGq1MSgIQ2IZYr+kuzodFsbH8OF8QA2GkLPl/hcfajkfz4pALG8IWCcHrLSEb63AtPs9z4Nwb/Ezb1WUpy5tplXNJUz4fhH7QxPvjwJ/5fvJT6UXo95ry/gs8HjncDmMvzpqsbqyrdlqGXD9k5afgCA88hZZcEPCsIbN4IT78vFEP76AI+6jcGfSMh+dUiSw458eu7Bz0n3BNvvLof+itIOBfj77SvV7U7PsioBD5/XlM0m7ASSNPgnjsafphxuUi70LAMaP4AH1HMBnleBBAK/s+EVrICsWKEVBuBNTZsIH/MbQrWXsoG6uhHCJ/jIhMOLj5Egv0M2vKJYPk0+eBzpJofj23+H37Ct31EKX/Nbo8HDnq5xUfizUoa54KEyKiuiICew6rEhlx4/psPjO7UqCA9FdOcBueDxA1ttG0hsOGv886oaTaoFy0CHH5eBh8Za6OBywQtlLAisOv0FRaLuVhmFbwVm+HUJszlqGHngE3NmESuIoWD+Junwd34kLzyYprR+NWDFZ4fHJt/VYyxoSazkepQNHwtXmxMeOvCldAzg96KOKjxewis3JVgzeu/x6tKXHkGC5/W9B0usJkXgoZd8yvkaetirCo/ZthamMf3xYUEyDn9C0fw8YQNmtiQyHzz0y4ovngceF5TalnRIe5fCH/PAy/pmXlsueFigoi6XMMDf8sKvfwG/ZyB54MHONCcc4KdbQS8VHtfztYUpZWa3ID88R8kBD52kvvQ20G+RmCmGx43JQI+Be6kLvTpDjZbgp2S3790GnDpqwNnwCf5vaO7ytPPYEfjSY+Ck6UsQsWBtVnhhJ2IYk+VwibGIx2oo4Dzw0Eyd1AgJyzMxRtigxwPcTgwvdo14QfBSPY8FHlZSmtaa53IPHkJBcWFjufJM1PqERywHIzwuerJu/4tFozpJ8OBtG19QyAW/NZoFTgnVdGSIEHLD1uBxd0l6nJF24UNWKh3qwpt7wFzwialkx4Kt9A0RNryWafCJcLG4ZKTmADfBpP7Dl2Asrke+wUhXNzvIlTYxDy3CQbgeDR77+mQYCBcu2A3csonw2+bz5YOHohfPQCY6aEUD91hoUWCo8uh8gCdnBYJv1vOTL79A4JXbXml4+nrJlPzvkVc3eK9KXqNZQuEnpFsSZw9E+JPIRPJe4b8Ree0MOnQ4zXG1k0Vrb054tvr1utxslnT+SXBQgzk59hjMBvQ3dSk0eLCGk5J08XzSeREy1tMmukC0t88Lb5iykz2G8K6FM3dIg4c6QqtIomdNzvs0w1NHwQ7/kOGVqUrE/HFW9url8elIHR57COzGJQs55Y32dxb47JIXSwDK9iVm8NLTnAdC+FgIP2rwkBXveXZCSu4td26f4YvpsE6HEovu1LIQOYx/vh5o/lwWX6hMsn5O871z9g+sCa0yjVys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0" name="AutoShape 4" descr="data:image/png;base64,iVBORw0KGgoAAAANSUhEUgAAALwAAAELCAMAAABULxzgAAAAeFBMVEX///8AAABGRkbl5eW+vr5WVlbIyMhdXV2Xl5f5+fm0tLTv7+99fX1iYmL29vYWFhYcHBwrKytubm6kpKR3d3eLi4uFhYWdnZ1QUFDW1tZoaGjr6+sYGBiurq7Q0NC7u7s4ODje3t4uLi4lJSVISEgMDAw8PDyQkJAAYumlAAAKbElEQVR4nO2d55qqMBCGjR1RdO1lUdFV7/8Oj2TSi5QFspwn3y8lhZcwSSYhkE7Hpt42tIY1qPMrKJGqi46Vk5QQQqsSqboIVU5SXAlCuxLJbn8C/ozQpniqYI5QVD1MUV1QGesNEUJJ9TBFtUJoXzzV6Q1/qB6mqDYIXYunetcUNKwapbi2CN2Lpxq+4ePqYYpqgMpUvck71bgGmoJ6t3moeGf5rillGqmq9XhjnAqnetcUtK6BpqBQqXZj9E71UwNNMaVtHroUTZVazR8w+ifGKGo3COS4j50ARUHz7RF4x33sFCiexVKFBL5XD1RejYFiUDDZDKcq4VZUKmIARWts8heshthNQavpRNDarBxX2DD1DtCiUEN/+UFUg35dYNmKrwzjeM6Z5jJHou6OfMuVRIG6eUw4GCFVLryE8KphZPeYp7uW6D0caNz0DwYKNMtIFJoSIXQrM3fyCxnZERp9TnXjNnZcHp/sX7MNvlCE++VyxqE+GvCUxtrBACAcswONUBPtyUnvE7DX3oZifGj76N06ciuJaP0tPiIoLeKOiWOhE62/9lQDiPCSDq7h4LImUoO+4YzyCHqfYQGJGZMka6zF6cP51JbxCx992FK9IFhtWSJTQdQoMNSrepjYtK3LvFpuDFSXon5padkgR2pFEBXaamaSVVcqlfVsYE4WFzMx364OLYuGnjUAo2F2FQr325zqbLUO6Kwacu7BIdvqAdGnhgMu2dQFd3FIQ9OuOxt88PgAf7DaFFxyQ+PZ2NathJ9K/mQLDButsGC9X7aAmyXZAodOtOOxLbtaRExbN9KtrSZjHS2QC5sV1iPoSjU/NqOvvCBjNwBXjPKOIn8t4smqFjCydUOgAJkwiY9ndSoqF52tkzHJJdkHFsSdl+d4yEC4wTnXvcnqyf23O/TGCarVpxaqFg1N8OBgzT8k21vhG51BuFvhPw3oYIZSftgPxjZVowadigblQUfL6WmF19txojAkczby5QH8OgpFxyxCj8fD0gCNB6PRQGrRlu8je7N3EXTfOakzqXb4OIjM9ssmyjaGVKmEg6T6mHy1nVZxZvbIxG1a8ANDdL/bbT6V8Y5/ZcALZ2BzE7q/w2bp2GhiTY8Ymmg6KcpvVJ9B1gTfo3MT6D5+ydqycyA4MD6yA99q5PGMhbEmsK8fqhL+tEQ16DpU4S9mjAz4rTkVhecTWNXq9BGe39JfwXf/LvwhCuXQKIwOjcOPglDDCJNMeNN4qSfB0+nXL1SJFiZ442x2WAE8bWrizuGyG/9Oq2GUUPiwCfiITHraBmQF9SLsUmtTGzwznGoeVsGcAOuSaocndbaS2UsyumO+Q/3wMGqxunhFBPB8Hqx++HXV8HyQ4eFFeXiLPLyHLyEP7+FLyMN7+BLy8B6+hDy8hy8hD+/hS8jDtxz+lh++xkmnYRa8uI7gsqJaZMDPYxoz3lcN/2AU08ySPxKNDnQVK5MdXlOF8Ko+wTMNOzPliIf38Dng1VdETPCJGb7K+XlFxncUdPgxTzB9a21atxqupwatK1m4FZiynhq/MhGlIVv2HG8UspVlf+J19TyipgJPi8/kn8PXuYqItO10XU3vu33w3K5m7YPnNj7y8A3Jw7uSh3clD+9KHt6VPLwreXhX8vCu5OFdycO7kod3JQ/vSh7elTy8K3l4V1LhWzjF3Y+isNPZXbvdefvgU4XC244evn55eFf6T+CjTtRtKzx+m3DWSvg7eZc/8xsgf0oA/xPJ/1sFzxdttNq38fBNycO7kod3JQ/vSh7elTy8K3l4V/LwruThXem/gm/hFDcMwIfj3e7aPvif0WgfCp+VaxV8qlbPVXr4ZiXCt9rmD62FT1826rUUHt5MpF9BbBc8myZuYSfFYVvoHvwnjpmHb0oe3pU8vCt5eFfy8K7k4V3Jw7uSh3el/xC+6D7njvQjj79hd7qmtpP8rWDjoRuhJRN+jW4c/BuRTY/wRgdk455FVpo/I7oHTJ/vlNGS6pqKbnTCZol/XBMVUKLCN7R/ajVay/Da/m5/WpEM35LPgFEN2gy/9/COROHhmVR86rVIIfg3J+2Tjy3S2cM7Usvh1S+FtkjnzrTbVl0b2hLey8vLy8vLy8vLy8vLy8vLy8vLy6sGhae3Pi0SwRGiDxGq1MSgIQ2IZYr+kuzodFsbH8OF8QA2GkLPl/hcfajkfz4pALG8IWCcHrLSEb63AtPs9z4Nwb/Ezb1WUpy5tplXNJUz4fhH7QxPvjwJ/5fvJT6UXo95ry/gs8HjncDmMvzpqsbqyrdlqGXD9k5afgCA88hZZcEPCsIbN4IT78vFEP76AI+6jcGfSMh+dUiSw458eu7Bz0n3BNvvLof+itIOBfj77SvV7U7PsioBD5/XlM0m7ASSNPgnjsafphxuUi70LAMaP4AH1HMBnleBBAK/s+EVrICsWKEVBuBNTZsIH/MbQrWXsoG6uhHCJ/jIhMOLj5Egv0M2vKJYPk0+eBzpJofj23+H37Ct31EKX/Nbo8HDnq5xUfizUoa54KEyKiuiICew6rEhlx4/psPjO7UqCA9FdOcBueDxA1ttG0hsOGv886oaTaoFy0CHH5eBh8Za6OBywQtlLAisOv0FRaLuVhmFbwVm+HUJszlqGHngE3NmESuIoWD+Junwd34kLzyYprR+NWDFZ4fHJt/VYyxoSazkepQNHwtXmxMeOvCldAzg96KOKjxewis3JVgzeu/x6tKXHkGC5/W9B0usJkXgoZd8yvkaetirCo/ZthamMf3xYUEyDn9C0fw8YQNmtiQyHzz0y4ovngceF5TalnRIe5fCH/PAy/pmXlsueFigoi6XMMDf8sKvfwG/ZyB54MHONCcc4KdbQS8VHtfztYUpZWa3ID88R8kBD52kvvQ20G+RmCmGx43JQI+Be6kLvTpDjZbgp2S3790GnDpqwNnwCf5vaO7ytPPYEfjSY+Ck6UsQsWBtVnhhJ2IYk+VwibGIx2oo4Dzw0Eyd1AgJyzMxRtigxwPcTgwvdo14QfBSPY8FHlZSmtaa53IPHkJBcWFjufJM1PqERywHIzwuerJu/4tFozpJ8OBtG19QyAW/NZoFTgnVdGSIEHLD1uBxd0l6nJF24UNWKh3qwpt7wFzwialkx4Kt9A0RNryWafCJcLG4ZKTmADfBpP7Dl2Asrke+wUhXNzvIlTYxDy3CQbgeDR77+mQYCBcu2A3csonw2+bz5YOHohfPQCY6aEUD91hoUWCo8uh8gCdnBYJv1vOTL79A4JXbXml4+nrJlPzvkVc3eK9KXqNZQuEnpFsSZw9E+JPIRPJe4b8Ree0MOnQ4zXG1k0Vrb054tvr1utxslnT+SXBQgzk59hjMBvQ3dSk0eLCGk5J08XzSeREy1tMmukC0t88Lb5iykz2G8K6FM3dIg4c6QqtIomdNzvs0w1NHwQ7/kOGVqUrE/HFW9url8elIHR57COzGJQs55Y32dxb47JIXSwDK9iVm8NLTnAdC+FgIP2rwkBXveXZCSu4td26f4YvpsE6HEovu1LIQOYx/vh5o/lwWX6hMsn5O871z9g+sCa0yjVys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Espaço Reservado para Texto 2"/>
          <p:cNvSpPr>
            <a:spLocks noGrp="1"/>
          </p:cNvSpPr>
          <p:nvPr/>
        </p:nvSpPr>
        <p:spPr bwMode="auto">
          <a:xfrm>
            <a:off x="0" y="1714488"/>
            <a:ext cx="8956035" cy="407196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dirty="0"/>
              <a:t>Ambulatórios e Laboratórios /ENSP</a:t>
            </a:r>
          </a:p>
          <a:p>
            <a:pPr marL="0" indent="0">
              <a:buNone/>
            </a:pPr>
            <a:endParaRPr lang="pt-BR" sz="2800" b="1" dirty="0"/>
          </a:p>
          <a:p>
            <a:pPr marL="0" indent="0">
              <a:buNone/>
            </a:pPr>
            <a:r>
              <a:rPr lang="pt-BR" sz="2800" b="1" dirty="0"/>
              <a:t>Campo da saúde e ambiente </a:t>
            </a:r>
          </a:p>
          <a:p>
            <a:pPr marL="0" indent="0">
              <a:buNone/>
            </a:pPr>
            <a:r>
              <a:rPr lang="pt-BR" sz="2800" b="1" dirty="0"/>
              <a:t>Atuação estratégica para o SUS</a:t>
            </a:r>
          </a:p>
          <a:p>
            <a:pPr marL="0" indent="0">
              <a:buNone/>
            </a:pPr>
            <a:endParaRPr lang="pt-BR" sz="2800" b="1" dirty="0"/>
          </a:p>
          <a:p>
            <a:pPr marL="0" indent="0">
              <a:buNone/>
            </a:pPr>
            <a:endParaRPr lang="pt-B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b="1" i="1" dirty="0"/>
              <a:t>espaço privilegiado para o ensino e pesquisa na ENSP</a:t>
            </a:r>
          </a:p>
        </p:txBody>
      </p:sp>
    </p:spTree>
    <p:extLst>
      <p:ext uri="{BB962C8B-B14F-4D97-AF65-F5344CB8AC3E}">
        <p14:creationId xmlns:p14="http://schemas.microsoft.com/office/powerpoint/2010/main" val="1794167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" y="857250"/>
            <a:ext cx="9143999" cy="6803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300" b="1" dirty="0">
                <a:solidFill>
                  <a:prstClr val="white"/>
                </a:solidFill>
              </a:rPr>
              <a:t>Plano Anual (parte 2)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5" y="813926"/>
            <a:ext cx="787731" cy="826292"/>
          </a:xfrm>
          <a:prstGeom prst="rect">
            <a:avLst/>
          </a:prstGeom>
          <a:noFill/>
        </p:spPr>
      </p:pic>
      <p:sp>
        <p:nvSpPr>
          <p:cNvPr id="11" name="Seta para a direita 10"/>
          <p:cNvSpPr/>
          <p:nvPr/>
        </p:nvSpPr>
        <p:spPr>
          <a:xfrm>
            <a:off x="7919358" y="5345745"/>
            <a:ext cx="1061357" cy="48169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>
                <a:hlinkClick r:id="rId4" action="ppaction://hlinksldjump"/>
              </a:rPr>
              <a:t>AVANÇAR</a:t>
            </a:r>
            <a:endParaRPr lang="pt-BR" sz="1350" b="1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/>
          </p:nvPr>
        </p:nvGraphicFramePr>
        <p:xfrm>
          <a:off x="230257" y="2032907"/>
          <a:ext cx="8527348" cy="211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lanilha" r:id="rId5" imgW="7591598" imgH="1885950" progId="Excel.Sheet.12">
                  <p:embed/>
                </p:oleObj>
              </mc:Choice>
              <mc:Fallback>
                <p:oleObj name="Planilha" r:id="rId5" imgW="7591598" imgH="1885950" progId="Excel.Sheet.12">
                  <p:embed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0257" y="2032907"/>
                        <a:ext cx="8527348" cy="211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3575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" y="857250"/>
            <a:ext cx="9143999" cy="6803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700" b="1" dirty="0">
                <a:solidFill>
                  <a:prstClr val="white"/>
                </a:solidFill>
              </a:rPr>
              <a:t>        Proposta Orçamentária – Avaliação Material de Consumo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5" y="813926"/>
            <a:ext cx="787731" cy="826292"/>
          </a:xfrm>
          <a:prstGeom prst="rect">
            <a:avLst/>
          </a:prstGeom>
          <a:noFill/>
        </p:spPr>
      </p:pic>
      <p:sp>
        <p:nvSpPr>
          <p:cNvPr id="7" name="Seta para a direita 6"/>
          <p:cNvSpPr/>
          <p:nvPr/>
        </p:nvSpPr>
        <p:spPr>
          <a:xfrm>
            <a:off x="7960180" y="5519058"/>
            <a:ext cx="1061357" cy="48169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>
                <a:hlinkClick r:id="rId3" action="ppaction://hlinksldjump"/>
              </a:rPr>
              <a:t>AVANÇAR</a:t>
            </a:r>
            <a:endParaRPr lang="pt-BR" sz="135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29949" y="2065565"/>
          <a:ext cx="8891589" cy="3257552"/>
        </p:xfrm>
        <a:graphic>
          <a:graphicData uri="http://schemas.openxmlformats.org/drawingml/2006/table">
            <a:tbl>
              <a:tblPr/>
              <a:tblGrid>
                <a:gridCol w="915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9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4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3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9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29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SUBUN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DESTINADO A MATERIAL DE CONSUMO ESPECÍFICO POR META FÍSICAS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 (previsto)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 (realizado)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 (realizado)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Diferença % (previsto 2017 - realizado 2016)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74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CRPHF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3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 DESTINADO A MATERIAL DE CONSUMO ESPECÍFICO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2.443.062,40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1.810.882,54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  1.262.699,66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7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METAS-FÍSICAS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7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Paciente atendido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7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Consulta realizada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6.000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5.725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5.895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3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Exame diagnóstico/complementar realizado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3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Diagnóstico laboratorial realizado (tuberculose)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5.500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6.000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6.956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602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" y="857250"/>
            <a:ext cx="9143999" cy="6803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300" b="1" dirty="0">
                <a:solidFill>
                  <a:prstClr val="white"/>
                </a:solidFill>
              </a:rPr>
              <a:t>Prestação de Contas 2013-2016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5" y="813926"/>
            <a:ext cx="787731" cy="826292"/>
          </a:xfrm>
          <a:prstGeom prst="rect">
            <a:avLst/>
          </a:prstGeom>
          <a:noFill/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07" y="1683541"/>
            <a:ext cx="8152171" cy="431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38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" y="857250"/>
            <a:ext cx="9143999" cy="6803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pt-BR" sz="3300" b="1" dirty="0">
                <a:solidFill>
                  <a:prstClr val="white"/>
                </a:solidFill>
                <a:latin typeface="Calibri Light" panose="020F0302020204030204"/>
              </a:rPr>
              <a:t>Capital Tesouro Adquirido Hélio Fraga - 2014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5" y="813926"/>
            <a:ext cx="787731" cy="826292"/>
          </a:xfrm>
          <a:prstGeom prst="rect">
            <a:avLst/>
          </a:prstGeom>
          <a:noFill/>
        </p:spPr>
      </p:pic>
      <p:sp>
        <p:nvSpPr>
          <p:cNvPr id="10" name="Seta para a direita 9"/>
          <p:cNvSpPr/>
          <p:nvPr/>
        </p:nvSpPr>
        <p:spPr>
          <a:xfrm>
            <a:off x="7919358" y="5345745"/>
            <a:ext cx="1061357" cy="48169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1350" b="1" dirty="0">
                <a:solidFill>
                  <a:prstClr val="white"/>
                </a:solidFill>
                <a:latin typeface="Calibri" panose="020F0502020204030204"/>
              </a:rPr>
              <a:t>AVANÇAR</a:t>
            </a:r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/>
          </p:nvPr>
        </p:nvGraphicFramePr>
        <p:xfrm>
          <a:off x="571501" y="1845128"/>
          <a:ext cx="7903029" cy="3233056"/>
        </p:xfrm>
        <a:graphic>
          <a:graphicData uri="http://schemas.openxmlformats.org/drawingml/2006/table">
            <a:tbl>
              <a:tblPr/>
              <a:tblGrid>
                <a:gridCol w="557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8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6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90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E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SETOR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Objeto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Qnt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Vlr Unit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Vlr Tot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1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801158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06/11/2014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Helio Fraga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CÂMARA PARA CONSERVAÇÃO DE IMUNOBIOLÓGICOS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 23.000,00      7.980,00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 R$   30.980,00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1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Helio Fraga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CÂMARA DE CONSERVAÇÃO DE VACINA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1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801282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03/12/2014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Helio Fraga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Purificador e esterilizador de ar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860,00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 R$   12.899,99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1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801304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05/12/2014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Helio Fraga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Cabine de Segurança Biológica Classe II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14.508,50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 R$   29.017,00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33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72.896,99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844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" y="857250"/>
            <a:ext cx="9143999" cy="6803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pt-BR" sz="3300" b="1" dirty="0">
                <a:solidFill>
                  <a:prstClr val="white"/>
                </a:solidFill>
                <a:latin typeface="Calibri Light" panose="020F0302020204030204"/>
              </a:rPr>
              <a:t>Micros Adquiridos Hélio Fraga – 2014-2016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5" y="813926"/>
            <a:ext cx="787731" cy="826292"/>
          </a:xfrm>
          <a:prstGeom prst="rect">
            <a:avLst/>
          </a:prstGeom>
          <a:noFill/>
        </p:spPr>
      </p:pic>
      <p:sp>
        <p:nvSpPr>
          <p:cNvPr id="10" name="Seta para a direita 9"/>
          <p:cNvSpPr/>
          <p:nvPr/>
        </p:nvSpPr>
        <p:spPr>
          <a:xfrm>
            <a:off x="7919358" y="5345745"/>
            <a:ext cx="1061357" cy="48169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1350" b="1" dirty="0">
                <a:solidFill>
                  <a:prstClr val="white"/>
                </a:solidFill>
                <a:latin typeface="Calibri" panose="020F0502020204030204"/>
              </a:rPr>
              <a:t>AVANÇAR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/>
          </p:nvPr>
        </p:nvGraphicFramePr>
        <p:xfrm>
          <a:off x="930729" y="2245178"/>
          <a:ext cx="6547758" cy="2465618"/>
        </p:xfrm>
        <a:graphic>
          <a:graphicData uri="http://schemas.openxmlformats.org/drawingml/2006/table">
            <a:tbl>
              <a:tblPr/>
              <a:tblGrid>
                <a:gridCol w="1815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2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7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Micro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7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7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7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Notebook HP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2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931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" y="857250"/>
            <a:ext cx="9143999" cy="6803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pt-BR" sz="3300" b="1" dirty="0">
                <a:solidFill>
                  <a:prstClr val="white"/>
                </a:solidFill>
                <a:latin typeface="Calibri Light" panose="020F0302020204030204"/>
              </a:rPr>
              <a:t>Micros Adquiridos Hélio Fraga – 2014-2016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5" y="813926"/>
            <a:ext cx="787731" cy="826292"/>
          </a:xfrm>
          <a:prstGeom prst="rect">
            <a:avLst/>
          </a:prstGeom>
          <a:noFill/>
        </p:spPr>
      </p:pic>
      <p:sp>
        <p:nvSpPr>
          <p:cNvPr id="10" name="Seta para a direita 9"/>
          <p:cNvSpPr/>
          <p:nvPr/>
        </p:nvSpPr>
        <p:spPr>
          <a:xfrm>
            <a:off x="7919358" y="5345745"/>
            <a:ext cx="1061357" cy="48169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1350" b="1" dirty="0">
                <a:solidFill>
                  <a:prstClr val="white"/>
                </a:solidFill>
                <a:latin typeface="Calibri" panose="020F0502020204030204"/>
              </a:rPr>
              <a:t>AVANÇAR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709613" y="2440186"/>
          <a:ext cx="7724775" cy="28360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DATA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MODELO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RESPONSAVEL /ASSINATURA NO TERMO DE MOVIMENTAÇÃO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PATRIMONIO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28/04/2014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CPU DELL OPTIPLEX  7010 CORE I5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30954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28/04/2014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CPU DELL OPTIPLEX  7010 CORE I5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30955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28/04/2014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CPU DELL OPTIPLEX  7010 CORE I5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30957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28/04/2014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CPU DELL OPTIPLEX  7010 CORE I5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30952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28/04/2014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CPU DELL OPTIPLEX  7010 CORE I5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30953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28/04/2014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CPU DELL OPTIPLEX  7010 CORE I5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30960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28/04/2014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CPU DELL OPTIPLEX  7010 CORE I5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30959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28/04/2014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CPU DELL OPTIPLEX  7010 CORE I5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30961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28/04/2014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CPU DELL OPTIPLEX  7010 CORE I5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30962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28/04/2014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CPU DELL OPTIPLEX  7010 CORE I5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30963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28/04/2014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CPU DELL OPTIPLEX  7010 CORE I5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30964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28/04/2014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CPU DELL OPTIPLEX  7010 CORE I5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30965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28/04/2014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CPU DELL OPTIPLEX  7010 CORE I5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30974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28/04/2014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CPU DELL OPTIPLEX  7010 CORE I5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30982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28/04/2014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CPU DELL OPTIPLEX  7010 CORE I5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30983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28/04/2014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CPU DELL OPTIPLEX  7010 CORE I5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30184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28/04/2014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CPU DELL OPTIPLEX  7010 CORE I5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F/ENSP  31019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8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" y="857250"/>
            <a:ext cx="9143999" cy="6803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pt-BR" sz="3300" b="1" dirty="0">
                <a:solidFill>
                  <a:prstClr val="white"/>
                </a:solidFill>
                <a:latin typeface="Calibri Light" panose="020F0302020204030204"/>
              </a:rPr>
              <a:t>Micros Adquiridos Hélio Fraga – 2014-2016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5" y="813926"/>
            <a:ext cx="787731" cy="826292"/>
          </a:xfrm>
          <a:prstGeom prst="rect">
            <a:avLst/>
          </a:prstGeom>
          <a:noFill/>
        </p:spPr>
      </p:pic>
      <p:sp>
        <p:nvSpPr>
          <p:cNvPr id="10" name="Seta para a direita 9"/>
          <p:cNvSpPr/>
          <p:nvPr/>
        </p:nvSpPr>
        <p:spPr>
          <a:xfrm>
            <a:off x="7919358" y="5345745"/>
            <a:ext cx="1061357" cy="48169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1350" b="1" dirty="0">
                <a:solidFill>
                  <a:prstClr val="white"/>
                </a:solidFill>
                <a:latin typeface="Calibri" panose="020F0502020204030204"/>
              </a:rPr>
              <a:t>AVANÇAR</a:t>
            </a:r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</p:nvPr>
        </p:nvGraphicFramePr>
        <p:xfrm>
          <a:off x="709613" y="2508052"/>
          <a:ext cx="7724775" cy="2700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10/04/2015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CPU  CORE 2 DUO - 4 GB - Usado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OTAVIO MAIA PORTO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19763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10/04/2015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CPU  CORE 2 DUO - 4 GB - Usado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OTAVIO MAIA PORTO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19780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10/04/2015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CPU  CORE 2 DUO - 4 GB - Usado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OTAVIO MAIA PORTO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19754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10/04/2015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CPU  CORE 2 DUO - 4 GB - Usado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OTAVIO MAIA PORTO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19782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10/04/2015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CPU  CORE 2 DUO - 4 GB - Usado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OTAVIO MAIA PORTO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19767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10/04/2015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CPU  CORE 2 DUO - 4 GB - Usado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OTAVIO MAIA PORTO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19753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10/04/2015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CPU  CORE 2 DUO - 4 GB - Usado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OTAVIO MAIA PORTO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19751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10/04/2015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CPU  CORE 2 DUO - 4 GB - Usado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OTAVIO MAIA PORTO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19776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10/04/2015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CPU  CORE 2 DUO - 4 GB - Usado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OTAVIO MAIA PORTO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19785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10/04/2015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CPU  CORE 2 DUO - 4 GB - Usado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OTAVIO MAIA PORTO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19765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17/06/2015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CPU  CORE 2 DUO - 4 GB - Usado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CARLOS ALBERTO LEAL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19772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17/06/2015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CPU  CORE 2 DUO - 4 GB - Usado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CARLOS ALBERTO LEAL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19773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17/06/2015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CPU  CORE 2 DUO - 4 GB - Usado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CARLOS ALBERTO LEAL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19774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17/06/2015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CPU  CORE 2 DUO - 4 GB - Usado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CARLOS ALBERTO LEAL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19784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17/06/2015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CPU  CORE 2 DUO - 4 GB - Usado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CARLOS ALBERTO LEAL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19762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17/06/2015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CPU  CORE 2 DUO - 4 GB - Usado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CARLOS ALBERTO LEAL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19779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17/06/2015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CPU  CORE 2 DUO - 4 GB - Usado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CARLOS ALBERTO LEAL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F/ENSP  19778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17/06/2015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CPU  CORE 2 DUO - 4 GB - Usado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JESUS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F/ENSP  28887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5095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" y="857250"/>
            <a:ext cx="9143999" cy="6803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pt-BR" sz="3300" b="1" dirty="0">
                <a:solidFill>
                  <a:prstClr val="white"/>
                </a:solidFill>
                <a:latin typeface="Calibri Light" panose="020F0302020204030204"/>
              </a:rPr>
              <a:t>Micros Adquiridos Hélio Fraga – 2014-2016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5" y="813926"/>
            <a:ext cx="787731" cy="826292"/>
          </a:xfrm>
          <a:prstGeom prst="rect">
            <a:avLst/>
          </a:prstGeom>
          <a:noFill/>
        </p:spPr>
      </p:pic>
      <p:sp>
        <p:nvSpPr>
          <p:cNvPr id="10" name="Seta para a direita 9"/>
          <p:cNvSpPr/>
          <p:nvPr/>
        </p:nvSpPr>
        <p:spPr>
          <a:xfrm>
            <a:off x="7919358" y="5345745"/>
            <a:ext cx="1061357" cy="48169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1350" b="1" dirty="0">
                <a:solidFill>
                  <a:prstClr val="white"/>
                </a:solidFill>
                <a:latin typeface="Calibri" panose="020F0502020204030204"/>
              </a:rPr>
              <a:t>AVANÇAR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918859" y="2226466"/>
          <a:ext cx="7306284" cy="3263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9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4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6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18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 05/01/2015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CPU HP CORE I5-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F/ENSP 31494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8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 05/01/2015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CPU HP CORE I5-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F/ENSP 31514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28/10/2015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CPU HP CORE I5-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JORGE LUIZ DA ROCHA/ ALEXANDRA AMMR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F/ENSP  31507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29/10/2015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CPU HP CORE I5-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JORGE LUIZ DA ROCHA/TELMA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F/ENSP  31511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13/10/2016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CPU HP CORE I5 -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OTAVIO MAIA PORTO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F/DIRAD 157381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13/10/2016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CPU HP CORE I5 -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OTAVIO MAIA PORTO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F/DIRAD 157761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13/10/2016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CPU HP CORE I5 -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OTAVIO MAIA PORTO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F/DIRAD 157762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13/10/2016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CPU HP CORE I5 -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OTAVIO MAIA PORTO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F/DIRAD 157428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13/10/2016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CPU HP CORE I5 -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OTAVIO MAIA PORTO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F/DIRAD 157744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13/10/2016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CPU HP CORE I5 -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OTAVIO MAIA PORTO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F/DIRAD 157367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13/10/2016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CPU HP CORE I5 - Novo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OTAVIO MAIA PORTO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F/DIRAD 157387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1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1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19/10/2016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NOTEBOOK  HP - Usado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T/ENSP 2479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1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19/10/2016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NOTEBOOK  HP - Usado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T/ENSP 2481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1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19/10/2016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NOTEBOOK  HP - Usado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T/ENSP 2484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1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19/10/2016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NOTEBOOK  HP - Usado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T/ENSP 2485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1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19/10/2016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NOTEBOOK  HP - Usado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T/ENSP 2486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1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19/10/2016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NOTEBOOK  HP - Usado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T/ENSP 2487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1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19/10/2016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NOTEBOOK  HP - Usado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T/ENSP 2488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1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19/10/2016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NOTEBOOK  HP - Usado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T/ENSP 2489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1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19/10/2016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NOTEBOOK  HP - Usado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T/ENSP 2491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1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19/10/2016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NOTEBOOK  HP - Usado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ARAPUÃ MACEDO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</a:rPr>
                        <a:t>T/ENSP 2492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7" marR="6757" marT="6757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796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" y="857250"/>
            <a:ext cx="9143999" cy="6803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300" b="1" dirty="0">
                <a:solidFill>
                  <a:prstClr val="white"/>
                </a:solidFill>
              </a:rPr>
              <a:t>Prestação de Contas 2013-2016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5" y="813926"/>
            <a:ext cx="787731" cy="826292"/>
          </a:xfrm>
          <a:prstGeom prst="rect">
            <a:avLst/>
          </a:prstGeom>
          <a:noFill/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52" y="1640217"/>
            <a:ext cx="7223023" cy="38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36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" y="857250"/>
            <a:ext cx="9143999" cy="6803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300" b="1" dirty="0">
                <a:solidFill>
                  <a:prstClr val="white"/>
                </a:solidFill>
              </a:rPr>
              <a:t>Prestação de Contas 2013-2016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5" y="813926"/>
            <a:ext cx="787731" cy="82629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526496" y="1640218"/>
            <a:ext cx="806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/>
              <a:t>AÇÕES REALIZADAS:</a:t>
            </a:r>
          </a:p>
          <a:p>
            <a:pPr lvl="0"/>
            <a:r>
              <a:rPr lang="pt-BR" b="1" dirty="0"/>
              <a:t>ADEQUAÇÕES NAS ÁREAS ACREDITADAS</a:t>
            </a: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1428749" y="2447926"/>
          <a:ext cx="7165182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tângulo 5"/>
          <p:cNvSpPr/>
          <p:nvPr/>
        </p:nvSpPr>
        <p:spPr>
          <a:xfrm>
            <a:off x="1981680" y="2492621"/>
            <a:ext cx="1161087" cy="47320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pt-BR" sz="2625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CSEGSF</a:t>
            </a:r>
          </a:p>
        </p:txBody>
      </p:sp>
      <p:sp>
        <p:nvSpPr>
          <p:cNvPr id="8" name="Retângulo 7"/>
          <p:cNvSpPr/>
          <p:nvPr/>
        </p:nvSpPr>
        <p:spPr>
          <a:xfrm>
            <a:off x="4308893" y="2492621"/>
            <a:ext cx="1173912" cy="47320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pt-BR" sz="2625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CESTEH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876256" y="2049946"/>
            <a:ext cx="1050609" cy="47320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pt-BR" sz="2625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CRPHF</a:t>
            </a:r>
          </a:p>
        </p:txBody>
      </p:sp>
    </p:spTree>
    <p:extLst>
      <p:ext uri="{BB962C8B-B14F-4D97-AF65-F5344CB8AC3E}">
        <p14:creationId xmlns:p14="http://schemas.microsoft.com/office/powerpoint/2010/main" val="154183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  <p:sp>
        <p:nvSpPr>
          <p:cNvPr id="2" name="Retângulo 1"/>
          <p:cNvSpPr/>
          <p:nvPr/>
        </p:nvSpPr>
        <p:spPr>
          <a:xfrm>
            <a:off x="683568" y="1484783"/>
            <a:ext cx="817946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Histórico:</a:t>
            </a:r>
          </a:p>
          <a:p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2006 – Assembleia que aprovou a  constituição da Vice - Direção de Serviços Ambulatoriais e Laboratoriais. </a:t>
            </a:r>
          </a:p>
          <a:p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2010 -2011-2012- Coordenação de Serviços Ambulatoriais e Laboratoriais</a:t>
            </a:r>
          </a:p>
          <a:p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2013- Sala de situação</a:t>
            </a:r>
          </a:p>
          <a:p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Nov. 2013 </a:t>
            </a:r>
            <a:r>
              <a:rPr lang="pt-B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1600" dirty="0"/>
              <a:t>Portaria GD-ENSP 081/2013, amplia o escopo de atuação da coordenação, e avança com a estruturação da </a:t>
            </a:r>
            <a:r>
              <a:rPr lang="pt-BR" sz="1600" dirty="0" err="1"/>
              <a:t>vice-direção</a:t>
            </a:r>
            <a:r>
              <a:rPr lang="pt-BR" sz="1600" dirty="0"/>
              <a:t> </a:t>
            </a:r>
            <a:r>
              <a:rPr lang="pt-BR" sz="1600" b="1" dirty="0">
                <a:solidFill>
                  <a:srgbClr val="FF0000"/>
                </a:solidFill>
              </a:rPr>
              <a:t>como meta. </a:t>
            </a:r>
          </a:p>
          <a:p>
            <a:pPr algn="just"/>
            <a:r>
              <a:rPr lang="pt-BR" sz="1600" dirty="0"/>
              <a:t>                 Elaboração da proposta de estrutura organizacional e governança para a nova vice direção.</a:t>
            </a:r>
          </a:p>
          <a:p>
            <a:endParaRPr lang="pt-BR" sz="1600" dirty="0"/>
          </a:p>
          <a:p>
            <a:r>
              <a:rPr lang="pt-BR" sz="1600" b="1" dirty="0" err="1"/>
              <a:t>Jun</a:t>
            </a:r>
            <a:r>
              <a:rPr lang="pt-BR" sz="1600" b="1" dirty="0"/>
              <a:t>- </a:t>
            </a:r>
            <a:r>
              <a:rPr lang="pt-BR" sz="1600" b="1" dirty="0" err="1"/>
              <a:t>Jul</a:t>
            </a:r>
            <a:r>
              <a:rPr lang="pt-BR" sz="1600" b="1" dirty="0"/>
              <a:t> 2015-   </a:t>
            </a:r>
            <a:r>
              <a:rPr lang="pt-BR" sz="1600" dirty="0"/>
              <a:t>Assembleia aprova o novo Regimento Interno da Escola  e  </a:t>
            </a:r>
            <a:r>
              <a:rPr lang="pt-BR" sz="1600" b="1" dirty="0">
                <a:solidFill>
                  <a:srgbClr val="FF0000"/>
                </a:solidFill>
              </a:rPr>
              <a:t>a criação da Vice Direção de Ambulatório e Laboratório.</a:t>
            </a:r>
          </a:p>
          <a:p>
            <a:endParaRPr lang="pt-BR" sz="1600" b="1" dirty="0"/>
          </a:p>
          <a:p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3558399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26026" y="1531576"/>
            <a:ext cx="8522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/>
              <a:t> </a:t>
            </a: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  <p:sp>
        <p:nvSpPr>
          <p:cNvPr id="2" name="Retângulo 1"/>
          <p:cNvSpPr/>
          <p:nvPr/>
        </p:nvSpPr>
        <p:spPr>
          <a:xfrm>
            <a:off x="755576" y="1700808"/>
            <a:ext cx="633670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0">
              <a:lnSpc>
                <a:spcPct val="200000"/>
              </a:lnSpc>
              <a:spcAft>
                <a:spcPts val="80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Planos de Qualidade programados para 2017</a:t>
            </a:r>
          </a:p>
          <a:p>
            <a:pPr marL="679450" algn="just">
              <a:lnSpc>
                <a:spcPct val="200000"/>
              </a:lnSpc>
              <a:spcAft>
                <a:spcPts val="800"/>
              </a:spcAft>
            </a:pPr>
            <a:r>
              <a:rPr lang="pt-BR" dirty="0"/>
              <a:t>Planejamento Tátil da </a:t>
            </a:r>
            <a:r>
              <a:rPr lang="pt-BR" dirty="0" err="1"/>
              <a:t>Vdal</a:t>
            </a:r>
            <a:endParaRPr lang="pt-BR" dirty="0"/>
          </a:p>
          <a:p>
            <a:pPr marL="679450" algn="just">
              <a:lnSpc>
                <a:spcPct val="200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Mapeamento dos processos da central de Esterilização;</a:t>
            </a:r>
          </a:p>
          <a:p>
            <a:pPr algn="just"/>
            <a:r>
              <a:rPr lang="pt-BR" dirty="0"/>
              <a:t>          Indicadores de Performance para as Plataformas </a:t>
            </a:r>
          </a:p>
          <a:p>
            <a:pPr algn="just"/>
            <a:r>
              <a:rPr lang="pt-BR" dirty="0"/>
              <a:t>          </a:t>
            </a:r>
          </a:p>
          <a:p>
            <a:pPr algn="just"/>
            <a:r>
              <a:rPr lang="pt-BR" dirty="0"/>
              <a:t>           Indicadores da Acreditação</a:t>
            </a:r>
          </a:p>
          <a:p>
            <a:pPr lvl="0"/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dirty="0"/>
              <a:t>-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68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232749"/>
              </p:ext>
            </p:extLst>
          </p:nvPr>
        </p:nvGraphicFramePr>
        <p:xfrm>
          <a:off x="467544" y="2204864"/>
          <a:ext cx="5833051" cy="3826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0" y="692696"/>
            <a:ext cx="71713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</a:rPr>
              <a:t>Treinamento em Gerenciamento</a:t>
            </a:r>
          </a:p>
          <a:p>
            <a:pPr algn="ctr"/>
            <a:r>
              <a:rPr lang="pt-BR" sz="3600" b="1" dirty="0">
                <a:solidFill>
                  <a:srgbClr val="002060"/>
                </a:solidFill>
              </a:rPr>
              <a:t> de Produtos Químicos  </a:t>
            </a:r>
          </a:p>
        </p:txBody>
      </p:sp>
    </p:spTree>
    <p:extLst>
      <p:ext uri="{BB962C8B-B14F-4D97-AF65-F5344CB8AC3E}">
        <p14:creationId xmlns:p14="http://schemas.microsoft.com/office/powerpoint/2010/main" val="40389539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357158" y="1192337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l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7158" y="6232588"/>
            <a:ext cx="864399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5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61068" y="1820530"/>
            <a:ext cx="857256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srgbClr val="FF0000"/>
              </a:solidFill>
            </a:endParaRPr>
          </a:p>
          <a:p>
            <a:r>
              <a:rPr lang="pt-BR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DESAFIOS E PERSPECTIVAS:</a:t>
            </a:r>
          </a:p>
          <a:p>
            <a:endParaRPr lang="pt-BR" sz="1600" dirty="0"/>
          </a:p>
          <a:p>
            <a:r>
              <a:rPr lang="pt-BR" sz="1600" dirty="0"/>
              <a:t>Potencializar a integração das atividades laboratoriais e dos ambulatórios, como estratégia para ampliar a capacidade nacional de vigilância em saúde, por meio da produção de conhecimentos, metodologias e modelos de intervenção, e mediante parcerias nacionais e internacionais. </a:t>
            </a:r>
          </a:p>
          <a:p>
            <a:endParaRPr lang="pt-BR" sz="1600" dirty="0"/>
          </a:p>
          <a:p>
            <a:r>
              <a:rPr lang="pt-BR" sz="1600" dirty="0"/>
              <a:t>Rede de serviços, pesquisa e ensino: Agregar, de forma multidisciplinar, laboratórios e pesquisadores em função de temas e problemas de saúde a serem enfrentados</a:t>
            </a:r>
          </a:p>
          <a:p>
            <a:endParaRPr lang="pt-BR" sz="1600" dirty="0"/>
          </a:p>
          <a:p>
            <a:r>
              <a:rPr lang="pt-BR" sz="1600" dirty="0"/>
              <a:t>Qualidade, Gestão Sustentável e biossegurança:  Aprimorar a qualificação dos diversos setores para atender às exigências nacionais e internacionais quanto à gestão da qualidade ambulatorial e laboratorial, gestão da biossegurança e gestão ambiental e saúde do trabalhador. </a:t>
            </a:r>
          </a:p>
          <a:p>
            <a:endParaRPr lang="pt-BR" sz="1600" dirty="0"/>
          </a:p>
          <a:p>
            <a:r>
              <a:rPr lang="pt-BR" sz="1600" dirty="0"/>
              <a:t>Estruturação dos acervos  e Promover a organização de coleções biológicas com os acervos das amostras dos serviços, que representam um potencial importante para a pesquisa na Fiocruz e na própria ENSP</a:t>
            </a:r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r>
              <a:rPr lang="pt-BR" sz="1600" b="1" i="1" dirty="0"/>
              <a:t> Centro Colaborador em Saúde e Meio Ambiente da Organização Mundial da Saúde (WHO): </a:t>
            </a:r>
          </a:p>
          <a:p>
            <a:r>
              <a:rPr lang="pt-BR" sz="1600" i="1" dirty="0"/>
              <a:t>Propor política institucional para atuação de forma integrada.</a:t>
            </a:r>
            <a:endParaRPr lang="pt-BR" sz="1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497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357158" y="1192337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l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7158" y="6232588"/>
            <a:ext cx="864399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5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642878" y="1525346"/>
            <a:ext cx="857256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srgbClr val="FF0000"/>
              </a:solidFill>
            </a:endParaRPr>
          </a:p>
          <a:p>
            <a:pPr algn="ctr"/>
            <a:r>
              <a:rPr lang="pt-BR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1600" b="1" dirty="0">
                <a:latin typeface="+mj-lt"/>
                <a:ea typeface="Calibri" pitchFamily="34" charset="0"/>
                <a:cs typeface="Times New Roman" pitchFamily="18" charset="0"/>
              </a:rPr>
              <a:t>DESAFIOS E PERSPECTIVAS:</a:t>
            </a:r>
          </a:p>
          <a:p>
            <a:pPr algn="ctr"/>
            <a:endParaRPr lang="pt-BR" sz="1600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/>
            <a:endParaRPr lang="pt-BR" sz="1600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endParaRPr lang="pt-BR" sz="1600" dirty="0"/>
          </a:p>
          <a:p>
            <a:r>
              <a:rPr lang="pt-BR" sz="1600" dirty="0"/>
              <a:t>Gestão de equipamentos para a ENSP- aquisição e manutenção baseado na experiência validada no </a:t>
            </a:r>
            <a:r>
              <a:rPr lang="pt-BR" sz="1600" dirty="0" err="1"/>
              <a:t>Cesteh</a:t>
            </a:r>
            <a:r>
              <a:rPr lang="pt-BR" sz="1600" dirty="0"/>
              <a:t> .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Recomendação para contratação de  manutenção preventiva, corretiva e calibração de equipamentos/instrumentos com recursos internos na Fiocruz (Dirac, INCQS e </a:t>
            </a:r>
            <a:r>
              <a:rPr lang="pt-BR" sz="1600" dirty="0" err="1"/>
              <a:t>Bio</a:t>
            </a:r>
            <a:r>
              <a:rPr lang="pt-BR" sz="1600" dirty="0"/>
              <a:t>) e contratos específicos com recursos LOA, ampliando o escopo do serviços realizados.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Núcleo de Segurança do Paciente – RDC Anvisa 2013</a:t>
            </a:r>
          </a:p>
          <a:p>
            <a:pPr algn="just"/>
            <a:endParaRPr lang="pt-BR" sz="1600" dirty="0"/>
          </a:p>
          <a:p>
            <a:r>
              <a:rPr lang="pt-BR" sz="1600" b="1" dirty="0"/>
              <a:t>Mapa de riscos ambientais dos laboratórios</a:t>
            </a:r>
            <a:r>
              <a:rPr lang="pt-BR" sz="1600" dirty="0"/>
              <a:t>:</a:t>
            </a:r>
          </a:p>
          <a:p>
            <a:r>
              <a:rPr lang="pt-BR" sz="1600" dirty="0"/>
              <a:t>Levantar riscos químicos, físicos, biológicos, ergonômicos e de acidentes dos laboratórios para sinalizar os mesmos aos trabalhadores</a:t>
            </a:r>
          </a:p>
          <a:p>
            <a:r>
              <a:rPr lang="pt-BR" sz="1600" dirty="0"/>
              <a:t>Inspeção nos laboratórios utilizando levantamento da gestão sustentável e conhecimento dos trabalhadores</a:t>
            </a:r>
          </a:p>
          <a:p>
            <a:endParaRPr lang="pt-BR" sz="1600" dirty="0"/>
          </a:p>
          <a:p>
            <a:pPr algn="just"/>
            <a:endParaRPr lang="pt-BR" sz="1600" dirty="0">
              <a:solidFill>
                <a:srgbClr val="FF0000"/>
              </a:solidFill>
            </a:endParaRPr>
          </a:p>
          <a:p>
            <a:endParaRPr lang="pt-BR" sz="1600" dirty="0">
              <a:ea typeface="Calibri" pitchFamily="34" charset="0"/>
              <a:cs typeface="Times New Roman" pitchFamily="18" charset="0"/>
            </a:endParaRPr>
          </a:p>
          <a:p>
            <a:r>
              <a:rPr lang="pt-BR" sz="1600" dirty="0">
                <a:ea typeface="Calibri" pitchFamily="34" charset="0"/>
                <a:cs typeface="Times New Roman" pitchFamily="18" charset="0"/>
              </a:rPr>
              <a:t>   </a:t>
            </a:r>
          </a:p>
          <a:p>
            <a:endParaRPr lang="pt-BR" sz="1600" dirty="0"/>
          </a:p>
          <a:p>
            <a:endParaRPr lang="pt-BR" sz="1600" dirty="0">
              <a:latin typeface="+mj-lt"/>
            </a:endParaRPr>
          </a:p>
          <a:p>
            <a:endParaRPr lang="pt-BR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r>
              <a:rPr lang="pt-BR" dirty="0"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49739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347713" cy="1320800"/>
          </a:xfrm>
        </p:spPr>
        <p:txBody>
          <a:bodyPr/>
          <a:lstStyle/>
          <a:p>
            <a:r>
              <a:rPr lang="pt-BR" dirty="0"/>
              <a:t>ENSINO – PESQUISA - SERVIÇO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6800" y="1124744"/>
            <a:ext cx="6347714" cy="3880773"/>
          </a:xfrm>
        </p:spPr>
        <p:txBody>
          <a:bodyPr/>
          <a:lstStyle/>
          <a:p>
            <a:endParaRPr lang="pt-BR" dirty="0"/>
          </a:p>
          <a:p>
            <a:r>
              <a:rPr lang="pt-BR" dirty="0"/>
              <a:t>FIOTB</a:t>
            </a:r>
          </a:p>
          <a:p>
            <a:r>
              <a:rPr lang="pt-BR" dirty="0"/>
              <a:t>CONTROLE SOCIAL EM TB </a:t>
            </a:r>
          </a:p>
          <a:p>
            <a:r>
              <a:rPr lang="pt-BR" dirty="0"/>
              <a:t>FORMAÇÃO – STRICTU</a:t>
            </a:r>
          </a:p>
          <a:p>
            <a:pPr lvl="1"/>
            <a:r>
              <a:rPr lang="pt-BR" dirty="0"/>
              <a:t>MESTRADO PROFISSIONAL </a:t>
            </a:r>
          </a:p>
          <a:p>
            <a:r>
              <a:rPr lang="pt-BR" dirty="0"/>
              <a:t>FORMAÇÃO – LATO</a:t>
            </a:r>
          </a:p>
          <a:p>
            <a:pPr lvl="1"/>
            <a:r>
              <a:rPr lang="pt-BR" dirty="0"/>
              <a:t>CURSO ESPECIALIZAÇÃO E CAPACITAÇÕES</a:t>
            </a:r>
          </a:p>
          <a:p>
            <a:r>
              <a:rPr lang="pt-BR" dirty="0"/>
              <a:t>PESQUISAS EM ANDAMENTO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1065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2448" y="-5288"/>
            <a:ext cx="8194848" cy="1320800"/>
          </a:xfrm>
        </p:spPr>
        <p:txBody>
          <a:bodyPr>
            <a:normAutofit/>
          </a:bodyPr>
          <a:lstStyle/>
          <a:p>
            <a:r>
              <a:rPr lang="pt-BR" sz="2800" dirty="0"/>
              <a:t>Questões para debate e encaminhamentos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95552"/>
            <a:ext cx="7141760" cy="5760640"/>
          </a:xfrm>
        </p:spPr>
        <p:txBody>
          <a:bodyPr>
            <a:normAutofit/>
          </a:bodyPr>
          <a:lstStyle/>
          <a:p>
            <a:r>
              <a:rPr lang="pt-BR" dirty="0"/>
              <a:t>RESTAURANTE – </a:t>
            </a:r>
            <a:r>
              <a:rPr lang="pt-BR" b="1" dirty="0"/>
              <a:t>discutir o projeto </a:t>
            </a:r>
            <a:endParaRPr lang="pt-BR" dirty="0"/>
          </a:p>
          <a:p>
            <a:r>
              <a:rPr lang="pt-BR" dirty="0"/>
              <a:t>NB3 DO HÉLIO FRAGA – VÁRIAS INTERCORRENCIAS AO LONGO DA GESTÃO. CONTRATO DE MANUTENÇÃO ERA CENTRALIZADO NA PRESIDÊNCIA</a:t>
            </a:r>
          </a:p>
          <a:p>
            <a:r>
              <a:rPr lang="pt-BR" dirty="0"/>
              <a:t>PAPEIS HÉLIO FRAGA E ENSP NA GESTÃO.  </a:t>
            </a:r>
          </a:p>
          <a:p>
            <a:r>
              <a:rPr lang="pt-BR" dirty="0"/>
              <a:t>FARMÁCIA DO HÉLIO FRAGA</a:t>
            </a:r>
          </a:p>
          <a:p>
            <a:pPr lvl="1"/>
            <a:r>
              <a:rPr lang="pt-BR" dirty="0"/>
              <a:t>ATENDIMENTO INADEQUADO PARA O PACIENTE</a:t>
            </a:r>
          </a:p>
          <a:p>
            <a:pPr lvl="1"/>
            <a:r>
              <a:rPr lang="pt-BR" dirty="0"/>
              <a:t>ACOLHIMENTO DO PACIENTE</a:t>
            </a:r>
          </a:p>
          <a:p>
            <a:pPr lvl="1"/>
            <a:r>
              <a:rPr lang="pt-BR" dirty="0"/>
              <a:t>MELHOR ORGANIZAÇÃO DO ESPAÇO DE GUARDA E CONTROLE DE MEDICAMENTOS</a:t>
            </a:r>
            <a:r>
              <a:rPr lang="pt-BR" b="1" dirty="0"/>
              <a:t> </a:t>
            </a:r>
            <a:endParaRPr lang="pt-BR" dirty="0"/>
          </a:p>
          <a:p>
            <a:r>
              <a:rPr lang="pt-BR" dirty="0"/>
              <a:t>DIRAC – GRANDES PENDÊNCIAS PARA ACREDITAÇÃO, PRINCIPALMENTE A QUESTÃO DOS RISCOS CONTRA INCÊNDIO.</a:t>
            </a:r>
          </a:p>
          <a:p>
            <a:r>
              <a:rPr lang="pt-BR" dirty="0"/>
              <a:t>NECESSIDADE DO SERVIÇO DE BIOSSEGURANÇA NA ENSP </a:t>
            </a:r>
          </a:p>
          <a:p>
            <a:pPr lvl="1"/>
            <a:r>
              <a:rPr lang="pt-BR" dirty="0"/>
              <a:t>EX. QUALIDADE DO AR NO SETOR ADMINISTRATIVA. </a:t>
            </a:r>
          </a:p>
          <a:p>
            <a:r>
              <a:rPr lang="pt-BR" dirty="0"/>
              <a:t> IMPLANTAÇÃO DE PRONTUÁRIO ELETRÔNICO. O ARQUIVO NÃO TEM ESPAÇO FÍSICO.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73568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2204864"/>
            <a:ext cx="7989880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RECONHECER A NECESSIDADE </a:t>
            </a:r>
          </a:p>
          <a:p>
            <a:pPr algn="ctr"/>
            <a:r>
              <a:rPr lang="pt-BR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DO CRPHF SE TORNAR </a:t>
            </a:r>
          </a:p>
          <a:p>
            <a:pPr algn="ctr"/>
            <a:r>
              <a:rPr lang="pt-BR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UMA UNIDADE DIFERENCIADA</a:t>
            </a:r>
          </a:p>
          <a:p>
            <a:pPr algn="ctr"/>
            <a:endParaRPr lang="pt-BR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pt-BR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CONGRESSO INTERNO</a:t>
            </a:r>
          </a:p>
        </p:txBody>
      </p:sp>
    </p:spTree>
    <p:extLst>
      <p:ext uri="{BB962C8B-B14F-4D97-AF65-F5344CB8AC3E}">
        <p14:creationId xmlns:p14="http://schemas.microsoft.com/office/powerpoint/2010/main" val="168560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0" y="1571612"/>
            <a:ext cx="8643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i="1" dirty="0"/>
          </a:p>
          <a:p>
            <a:r>
              <a:rPr lang="pt-BR" dirty="0"/>
              <a:t> 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REGIMENTO INTERNO  -</a:t>
            </a:r>
          </a:p>
          <a:p>
            <a:pPr marL="1257300" lvl="2" indent="-342900">
              <a:lnSpc>
                <a:spcPct val="150000"/>
              </a:lnSpc>
            </a:pPr>
            <a:r>
              <a:rPr lang="pt-BR" dirty="0"/>
              <a:t> VICE DIREÇÃO SERVIÇOS AMBULATORIAIS E LABORATORIAIS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5720" y="3071810"/>
            <a:ext cx="8626294" cy="3388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tx1"/>
                </a:solidFill>
              </a:rPr>
              <a:t>Reuniões Ambulatórios, coordenações</a:t>
            </a:r>
          </a:p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tx1"/>
                </a:solidFill>
              </a:rPr>
              <a:t>Reuniões com Laboratórios : Coordenações e GT</a:t>
            </a:r>
          </a:p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tx1"/>
                </a:solidFill>
              </a:rPr>
              <a:t>Reuniões com áreas /setores Biossegurança, Gestão Sustentável e Qualidade</a:t>
            </a:r>
          </a:p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tx1"/>
                </a:solidFill>
              </a:rPr>
              <a:t>GT  Regimento Interno –  CD /ENSP – </a:t>
            </a:r>
          </a:p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tx1"/>
                </a:solidFill>
              </a:rPr>
              <a:t>CD/ENSP – DEPARTAMENTOS/CENTROS/NÚCLEOS e    Assembleia 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226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563734" y="1433075"/>
            <a:ext cx="82308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Papel da Vice Direção:</a:t>
            </a:r>
          </a:p>
          <a:p>
            <a:pPr algn="just">
              <a:lnSpc>
                <a:spcPct val="150000"/>
              </a:lnSpc>
            </a:pPr>
            <a:r>
              <a:rPr lang="pt-BR" b="1" dirty="0"/>
              <a:t>Formular e coordenar diretrizes institucionais integradas aos  Departamentos e Centros e promover a articulação entre os diversos setores, com vistas a assegurar o caráter estratégico dos ambulatórios e laboratórios na área da vigilância, atenção à saúde, promoção à saúde, com permanente sintonia com o campo do ensino e pesquisa.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/>
              <a:t>GT Laboratório – Ambulatório – </a:t>
            </a:r>
            <a:r>
              <a:rPr lang="pt-BR" sz="2000" b="1" i="1" dirty="0">
                <a:solidFill>
                  <a:srgbClr val="FF0000"/>
                </a:solidFill>
              </a:rPr>
              <a:t>Colegiado da VDAL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FF0000"/>
                </a:solidFill>
              </a:rPr>
              <a:t>                                    </a:t>
            </a:r>
            <a:r>
              <a:rPr lang="pt-BR" sz="2000" dirty="0">
                <a:solidFill>
                  <a:srgbClr val="FF0000"/>
                </a:solidFill>
              </a:rPr>
              <a:t>Caráter propositivo e deliberativo – capilaridade na formulação das decisões e integração com a qualidade, biossegurança e serviço de gestão sustentável</a:t>
            </a:r>
          </a:p>
          <a:p>
            <a:pPr algn="just">
              <a:lnSpc>
                <a:spcPct val="150000"/>
              </a:lnSpc>
            </a:pPr>
            <a:endParaRPr lang="pt-BR" sz="12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</p:spTree>
    <p:extLst>
      <p:ext uri="{BB962C8B-B14F-4D97-AF65-F5344CB8AC3E}">
        <p14:creationId xmlns:p14="http://schemas.microsoft.com/office/powerpoint/2010/main" val="402278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714348" y="1358262"/>
            <a:ext cx="803411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i="1" dirty="0">
                <a:solidFill>
                  <a:srgbClr val="FF0000"/>
                </a:solidFill>
              </a:rPr>
              <a:t>  Reconhecimento da estrutura existente :</a:t>
            </a:r>
          </a:p>
          <a:p>
            <a:pPr algn="ctr"/>
            <a:r>
              <a:rPr lang="pt-BR" sz="2000" b="1" i="1" dirty="0">
                <a:solidFill>
                  <a:srgbClr val="FF0000"/>
                </a:solidFill>
              </a:rPr>
              <a:t>Diagnóstico dos laboratórios</a:t>
            </a:r>
            <a:endParaRPr lang="pt-BR" sz="2000" b="1" i="1" dirty="0"/>
          </a:p>
          <a:p>
            <a:r>
              <a:rPr lang="pt-BR" sz="2000" i="1" dirty="0">
                <a:solidFill>
                  <a:srgbClr val="FF0000"/>
                </a:solidFill>
              </a:rPr>
              <a:t>16 Laboratórios distribuídos em 4  departamentos e 3 centros </a:t>
            </a:r>
            <a:r>
              <a:rPr lang="pt-BR" b="1" i="1" dirty="0"/>
              <a:t>:</a:t>
            </a:r>
          </a:p>
          <a:p>
            <a:r>
              <a:rPr lang="pt-BR" b="1" i="1" dirty="0"/>
              <a:t> </a:t>
            </a:r>
            <a:endParaRPr lang="pt-BR" dirty="0"/>
          </a:p>
          <a:p>
            <a:r>
              <a:rPr lang="pt-BR" b="1" i="1" dirty="0"/>
              <a:t> (1) Centro de Estudos da Saúde do Trabalhador e Ecologia Humana (</a:t>
            </a:r>
            <a:r>
              <a:rPr lang="pt-BR" b="1" i="1" dirty="0" err="1"/>
              <a:t>Cesteh</a:t>
            </a:r>
            <a:r>
              <a:rPr lang="pt-BR" b="1" i="1" dirty="0"/>
              <a:t>);</a:t>
            </a:r>
            <a:endParaRPr lang="pt-BR" dirty="0"/>
          </a:p>
          <a:p>
            <a:r>
              <a:rPr lang="pt-BR" b="1" i="1" dirty="0"/>
              <a:t> </a:t>
            </a:r>
            <a:endParaRPr lang="pt-BR" dirty="0"/>
          </a:p>
          <a:p>
            <a:r>
              <a:rPr lang="pt-BR" b="1" i="1" dirty="0"/>
              <a:t>(1) Centro de Saúde Escola Germano Sinval Faria (CSEGSF);</a:t>
            </a:r>
            <a:endParaRPr lang="pt-BR" dirty="0"/>
          </a:p>
          <a:p>
            <a:r>
              <a:rPr lang="pt-BR" b="1" i="1" dirty="0"/>
              <a:t> </a:t>
            </a:r>
            <a:endParaRPr lang="pt-BR" dirty="0"/>
          </a:p>
          <a:p>
            <a:r>
              <a:rPr lang="pt-BR" b="1" i="1" dirty="0"/>
              <a:t>(1) Centro de Referência Professor Hélio Fraga (CRPHF)</a:t>
            </a:r>
            <a:endParaRPr lang="pt-BR" dirty="0"/>
          </a:p>
          <a:p>
            <a:r>
              <a:rPr lang="pt-BR" b="1" i="1" dirty="0"/>
              <a:t> </a:t>
            </a:r>
            <a:endParaRPr lang="pt-BR" dirty="0"/>
          </a:p>
          <a:p>
            <a:r>
              <a:rPr lang="pt-BR" b="1" i="1" dirty="0"/>
              <a:t>(8) Departamento de Ciências Biológicas (DCB)</a:t>
            </a:r>
            <a:endParaRPr lang="pt-BR" dirty="0"/>
          </a:p>
          <a:p>
            <a:r>
              <a:rPr lang="pt-BR" b="1" i="1" dirty="0"/>
              <a:t> </a:t>
            </a:r>
            <a:endParaRPr lang="pt-BR" dirty="0"/>
          </a:p>
          <a:p>
            <a:r>
              <a:rPr lang="pt-BR" b="1" i="1" dirty="0"/>
              <a:t>(3) Departamento de Endemias Samuel Pessoa (DENSP)</a:t>
            </a:r>
            <a:endParaRPr lang="pt-BR" dirty="0"/>
          </a:p>
          <a:p>
            <a:r>
              <a:rPr lang="pt-BR" b="1" i="1" dirty="0"/>
              <a:t> </a:t>
            </a:r>
            <a:endParaRPr lang="pt-BR" dirty="0"/>
          </a:p>
          <a:p>
            <a:r>
              <a:rPr lang="pt-BR" b="1" i="1" dirty="0"/>
              <a:t>(1) Departamento de Saneamento e Saúde Ambiental (DSSA)</a:t>
            </a:r>
            <a:endParaRPr lang="pt-BR" dirty="0"/>
          </a:p>
          <a:p>
            <a:r>
              <a:rPr lang="pt-BR" b="1" i="1" dirty="0"/>
              <a:t> </a:t>
            </a:r>
            <a:endParaRPr lang="pt-BR" dirty="0"/>
          </a:p>
          <a:p>
            <a:r>
              <a:rPr lang="pt-BR" b="1" i="1" dirty="0"/>
              <a:t>(1) Departamento de Epidemiologia e Métodos Quantitativos em Saúde (DEMQS)</a:t>
            </a:r>
            <a:endParaRPr lang="pt-BR" dirty="0"/>
          </a:p>
          <a:p>
            <a:r>
              <a:rPr lang="pt-BR" b="1" i="1" dirty="0"/>
              <a:t> </a:t>
            </a:r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</p:spTree>
    <p:extLst>
      <p:ext uri="{BB962C8B-B14F-4D97-AF65-F5344CB8AC3E}">
        <p14:creationId xmlns:p14="http://schemas.microsoft.com/office/powerpoint/2010/main" val="55242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-2547" y="19972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0160" y="40990"/>
            <a:ext cx="10185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>
                <a:solidFill>
                  <a:schemeClr val="bg1"/>
                </a:solidFill>
              </a:rPr>
              <a:t>Ensino,Pesquisa,Serviços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061057" y="580363"/>
            <a:ext cx="808522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alibri" panose="020F0502020204030204" pitchFamily="34" charset="0"/>
              </a:rPr>
              <a:t>Análise de determinantes sociais e biológicos de endemias</a:t>
            </a:r>
          </a:p>
          <a:p>
            <a:pPr marL="285750" indent="-285750" algn="r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alibri" panose="020F0502020204030204" pitchFamily="34" charset="0"/>
              </a:rPr>
              <a:t>Saúde, trabalho e ambiente</a:t>
            </a:r>
          </a:p>
          <a:p>
            <a:pPr marL="285750" indent="-285750" algn="r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alibri" panose="020F0502020204030204" pitchFamily="34" charset="0"/>
              </a:rPr>
              <a:t>Impactos ambientais globais sobre a saúde</a:t>
            </a:r>
          </a:p>
          <a:p>
            <a:pPr marL="285750" indent="-285750" algn="r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alibri" panose="020F0502020204030204" pitchFamily="34" charset="0"/>
              </a:rPr>
              <a:t>Atenção primária em saúde</a:t>
            </a:r>
          </a:p>
          <a:p>
            <a:pPr marL="285750" indent="-285750" algn="r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alibri" panose="020F0502020204030204" pitchFamily="34" charset="0"/>
              </a:rPr>
              <a:t>Toxicologia e saúde ambiental</a:t>
            </a:r>
          </a:p>
          <a:p>
            <a:pPr marL="285750" indent="-285750" algn="r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alibri" panose="020F0502020204030204" pitchFamily="34" charset="0"/>
              </a:rPr>
              <a:t>Saneamento e Saúde Ambiental</a:t>
            </a:r>
          </a:p>
          <a:p>
            <a:pPr marL="285750" indent="-285750" algn="r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dirty="0"/>
              <a:t>TB e outras </a:t>
            </a:r>
            <a:r>
              <a:rPr lang="pt-BR" dirty="0" err="1"/>
              <a:t>micobactérias</a:t>
            </a:r>
            <a:endParaRPr lang="pt-BR" dirty="0">
              <a:latin typeface="Calibri" panose="020F0502020204030204" pitchFamily="34" charset="0"/>
            </a:endParaRPr>
          </a:p>
          <a:p>
            <a:pPr marL="285750" indent="-285750" algn="r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alibri" panose="020F0502020204030204" pitchFamily="34" charset="0"/>
              </a:rPr>
              <a:t>Exposição a Agentes Químicos, Físicos e Biológicos e </a:t>
            </a:r>
          </a:p>
          <a:p>
            <a:pPr algn="r">
              <a:lnSpc>
                <a:spcPts val="3000"/>
              </a:lnSpc>
            </a:pPr>
            <a:r>
              <a:rPr lang="pt-BR" dirty="0">
                <a:latin typeface="Calibri" panose="020F0502020204030204" pitchFamily="34" charset="0"/>
              </a:rPr>
              <a:t>Efeitos Associados na Saúde Humana e Animal</a:t>
            </a:r>
          </a:p>
          <a:p>
            <a:pPr marL="285750" indent="-285750" algn="r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alibri" panose="020F0502020204030204" pitchFamily="34" charset="0"/>
              </a:rPr>
              <a:t>Exposições Ambientais e Avaliação dos</a:t>
            </a:r>
          </a:p>
          <a:p>
            <a:pPr algn="r">
              <a:lnSpc>
                <a:spcPts val="3000"/>
              </a:lnSpc>
            </a:pPr>
            <a:r>
              <a:rPr lang="pt-BR" dirty="0">
                <a:latin typeface="Calibri" panose="020F0502020204030204" pitchFamily="34" charset="0"/>
              </a:rPr>
              <a:t> Efeitos no Ciclo de Vida</a:t>
            </a:r>
          </a:p>
          <a:p>
            <a:pPr marL="285750" indent="-285750" algn="r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alibri" panose="020F0502020204030204" pitchFamily="34" charset="0"/>
              </a:rPr>
              <a:t>Avaliação do Impacto sobre a </a:t>
            </a:r>
          </a:p>
          <a:p>
            <a:pPr algn="r">
              <a:lnSpc>
                <a:spcPts val="3000"/>
              </a:lnSpc>
            </a:pPr>
            <a:r>
              <a:rPr lang="pt-BR" dirty="0">
                <a:latin typeface="Calibri" panose="020F0502020204030204" pitchFamily="34" charset="0"/>
              </a:rPr>
              <a:t>Saúde dos Ecossistemas</a:t>
            </a:r>
          </a:p>
          <a:p>
            <a:pPr marL="285750" indent="-285750" algn="r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dirty="0" err="1">
                <a:latin typeface="Calibri" panose="020F0502020204030204" pitchFamily="34" charset="0"/>
              </a:rPr>
              <a:t>Paleopatologia</a:t>
            </a:r>
            <a:r>
              <a:rPr lang="pt-BR" dirty="0">
                <a:latin typeface="Calibri" panose="020F0502020204030204" pitchFamily="34" charset="0"/>
              </a:rPr>
              <a:t>, </a:t>
            </a:r>
            <a:r>
              <a:rPr lang="pt-BR" dirty="0" err="1">
                <a:latin typeface="Calibri" panose="020F0502020204030204" pitchFamily="34" charset="0"/>
              </a:rPr>
              <a:t>Palioparasitologia</a:t>
            </a:r>
            <a:r>
              <a:rPr lang="pt-BR" dirty="0">
                <a:latin typeface="Calibri" panose="020F0502020204030204" pitchFamily="34" charset="0"/>
              </a:rPr>
              <a:t> e </a:t>
            </a:r>
          </a:p>
          <a:p>
            <a:pPr algn="r">
              <a:lnSpc>
                <a:spcPts val="3000"/>
              </a:lnSpc>
            </a:pPr>
            <a:r>
              <a:rPr lang="pt-BR" dirty="0" err="1">
                <a:latin typeface="Calibri" panose="020F0502020204030204" pitchFamily="34" charset="0"/>
              </a:rPr>
              <a:t>Palioepidemiologia</a:t>
            </a:r>
            <a:endParaRPr lang="pt-BR" dirty="0">
              <a:latin typeface="Calibri" panose="020F0502020204030204" pitchFamily="34" charset="0"/>
            </a:endParaRPr>
          </a:p>
          <a:p>
            <a:pPr marL="285750" indent="-285750" algn="r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alibri" panose="020F0502020204030204" pitchFamily="34" charset="0"/>
              </a:rPr>
              <a:t>Patologia Clínica Ambiental e do Trabalho</a:t>
            </a:r>
            <a:endParaRPr lang="pt-BR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87" y="4986509"/>
            <a:ext cx="2631025" cy="1841718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" y="3345360"/>
            <a:ext cx="2401503" cy="1596999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0" y="4959106"/>
            <a:ext cx="2533577" cy="1900183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12" y="2916087"/>
            <a:ext cx="1425911" cy="207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7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74196" y="6237312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441195" y="1372018"/>
            <a:ext cx="87154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/>
              <a:t>DIRETRIZES VDAL:</a:t>
            </a:r>
          </a:p>
          <a:p>
            <a:endParaRPr lang="pt-BR" sz="2000" dirty="0">
              <a:solidFill>
                <a:srgbClr val="FF0000"/>
              </a:solidFill>
            </a:endParaRPr>
          </a:p>
          <a:p>
            <a:r>
              <a:rPr lang="pt-BR" b="1" dirty="0"/>
              <a:t>Consolidação da estrutura da vice direção de serviços ambulatoriais e laboratoriais;</a:t>
            </a:r>
          </a:p>
          <a:p>
            <a:endParaRPr lang="pt-BR" b="1" dirty="0"/>
          </a:p>
          <a:p>
            <a:r>
              <a:rPr lang="pt-BR" b="1" dirty="0"/>
              <a:t>Garantia da transparência das ações da Coordenação</a:t>
            </a:r>
          </a:p>
          <a:p>
            <a:endParaRPr lang="pt-BR" b="1" dirty="0"/>
          </a:p>
          <a:p>
            <a:r>
              <a:rPr lang="pt-BR" b="1" dirty="0"/>
              <a:t>Redução dos riscos e agravos à saúde da população, por meio das ações de atenção, promoção e vigilância em saúde</a:t>
            </a:r>
          </a:p>
          <a:p>
            <a:endParaRPr lang="pt-BR" b="1" dirty="0"/>
          </a:p>
          <a:p>
            <a:r>
              <a:rPr lang="pt-BR" dirty="0"/>
              <a:t>Fortalecimento de uma política de qualidade nos ambulatórios e laboratórios</a:t>
            </a:r>
          </a:p>
          <a:p>
            <a:endParaRPr lang="pt-BR" dirty="0"/>
          </a:p>
          <a:p>
            <a:r>
              <a:rPr lang="pt-BR" dirty="0"/>
              <a:t>Garantia de estrutura para salvaguardar os acervos das coleções biológicas, nos marcos legais</a:t>
            </a:r>
          </a:p>
          <a:p>
            <a:endParaRPr lang="pt-BR" dirty="0"/>
          </a:p>
          <a:p>
            <a:r>
              <a:rPr lang="pt-BR" dirty="0"/>
              <a:t>Contribuição para a adequada formação, alocação, qualificação, valorização das relações de trabalho dos profissionais dos laboratórios e ambulatoriais</a:t>
            </a:r>
          </a:p>
          <a:p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</p:txBody>
      </p:sp>
    </p:spTree>
    <p:extLst>
      <p:ext uri="{BB962C8B-B14F-4D97-AF65-F5344CB8AC3E}">
        <p14:creationId xmlns:p14="http://schemas.microsoft.com/office/powerpoint/2010/main" val="178547090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3206</TotalTime>
  <Words>4099</Words>
  <Application>Microsoft Office PowerPoint</Application>
  <PresentationFormat>Apresentação na tela (4:3)</PresentationFormat>
  <Paragraphs>1030</Paragraphs>
  <Slides>46</Slides>
  <Notes>9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8" baseType="lpstr">
      <vt:lpstr>Arial</vt:lpstr>
      <vt:lpstr>Brush Script MT</vt:lpstr>
      <vt:lpstr>Calibri</vt:lpstr>
      <vt:lpstr>Calibri Light</vt:lpstr>
      <vt:lpstr>Tahoma</vt:lpstr>
      <vt:lpstr>Times New Roman</vt:lpstr>
      <vt:lpstr>Trebuchet MS</vt:lpstr>
      <vt:lpstr>Wingdings</vt:lpstr>
      <vt:lpstr>Wingdings 3</vt:lpstr>
      <vt:lpstr>Facetado</vt:lpstr>
      <vt:lpstr>1_Tema do Office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ENSINO – PESQUISA - SERVIÇO</vt:lpstr>
      <vt:lpstr>Questões para debate e encaminhamentos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</dc:creator>
  <cp:lastModifiedBy>Patricia Canto</cp:lastModifiedBy>
  <cp:revision>543</cp:revision>
  <dcterms:created xsi:type="dcterms:W3CDTF">2014-11-13T23:41:12Z</dcterms:created>
  <dcterms:modified xsi:type="dcterms:W3CDTF">2017-03-27T23:22:48Z</dcterms:modified>
</cp:coreProperties>
</file>