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61" r:id="rId4"/>
    <p:sldId id="273" r:id="rId5"/>
    <p:sldId id="260" r:id="rId6"/>
    <p:sldId id="272" r:id="rId7"/>
    <p:sldId id="264" r:id="rId8"/>
    <p:sldId id="262" r:id="rId9"/>
    <p:sldId id="265" r:id="rId10"/>
    <p:sldId id="263" r:id="rId11"/>
    <p:sldId id="266" r:id="rId12"/>
    <p:sldId id="267" r:id="rId13"/>
    <p:sldId id="27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2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3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51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60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94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80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63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8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9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01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38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3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7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9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6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9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2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5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Planilha_do_Microsoft_Excel1.xls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753" y="-95002"/>
            <a:ext cx="4098254" cy="42988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0195" y="1022532"/>
            <a:ext cx="7924800" cy="2063799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bg1"/>
                </a:solidFill>
              </a:rPr>
              <a:t>Serviço de Gestão de Contratos </a:t>
            </a:r>
            <a:br>
              <a:rPr lang="pt-BR" sz="4800" b="1" dirty="0" smtClean="0">
                <a:solidFill>
                  <a:schemeClr val="bg1"/>
                </a:solidFill>
              </a:rPr>
            </a:br>
            <a:r>
              <a:rPr lang="pt-BR" sz="4800" b="1" dirty="0" smtClean="0">
                <a:solidFill>
                  <a:schemeClr val="bg1"/>
                </a:solidFill>
              </a:rPr>
              <a:t>GESCON</a:t>
            </a:r>
            <a:endParaRPr lang="pt-BR" sz="48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31781" y="6161314"/>
            <a:ext cx="1990106" cy="468086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bg1"/>
                </a:solidFill>
              </a:rPr>
              <a:t>27/03/2017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cxnSp>
        <p:nvCxnSpPr>
          <p:cNvPr id="7" name="Conector reto 6"/>
          <p:cNvCxnSpPr/>
          <p:nvPr/>
        </p:nvCxnSpPr>
        <p:spPr>
          <a:xfrm>
            <a:off x="52140" y="1350917"/>
            <a:ext cx="10872000" cy="0"/>
          </a:xfrm>
          <a:prstGeom prst="line">
            <a:avLst/>
          </a:prstGeom>
          <a:ln w="8255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ítulo 2"/>
          <p:cNvSpPr txBox="1">
            <a:spLocks/>
          </p:cNvSpPr>
          <p:nvPr/>
        </p:nvSpPr>
        <p:spPr>
          <a:xfrm>
            <a:off x="465221" y="3673596"/>
            <a:ext cx="11726779" cy="1396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dirty="0" smtClean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759" y="1693742"/>
            <a:ext cx="10059983" cy="511558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0" y="1467335"/>
            <a:ext cx="1779052" cy="99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0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421"/>
            <a:ext cx="12192000" cy="75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474" y="703385"/>
            <a:ext cx="4302392" cy="241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enspnov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459" y="3000258"/>
            <a:ext cx="3899406" cy="281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4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-15308" y="4014226"/>
            <a:ext cx="1220730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/>
              <a:t>SERVIÇOS CONTINUADOS </a:t>
            </a:r>
            <a:r>
              <a:rPr lang="pt-BR" sz="2800" dirty="0"/>
              <a:t>são aqueles cuja </a:t>
            </a:r>
            <a:r>
              <a:rPr lang="pt-BR" sz="2800" b="1" dirty="0"/>
              <a:t>interrupção</a:t>
            </a:r>
            <a:r>
              <a:rPr lang="pt-BR" sz="2800" dirty="0"/>
              <a:t> possa comprometer a </a:t>
            </a:r>
            <a:r>
              <a:rPr lang="pt-BR" sz="2800" b="1" dirty="0"/>
              <a:t>continuidade das atividades da Administração </a:t>
            </a:r>
            <a:r>
              <a:rPr lang="pt-BR" sz="2800" dirty="0"/>
              <a:t>e cuja </a:t>
            </a:r>
            <a:r>
              <a:rPr lang="pt-BR" sz="2800" b="1" dirty="0"/>
              <a:t>necessidade de contratação</a:t>
            </a:r>
            <a:r>
              <a:rPr lang="pt-BR" sz="2800" dirty="0"/>
              <a:t> deva estender-se por mais de um exercício financeiro e </a:t>
            </a:r>
            <a:r>
              <a:rPr lang="pt-BR" sz="2800" dirty="0" smtClean="0"/>
              <a:t>continuamente.</a:t>
            </a:r>
          </a:p>
          <a:p>
            <a:pPr algn="just"/>
            <a:endParaRPr lang="pt-BR" sz="400" dirty="0" smtClean="0"/>
          </a:p>
          <a:p>
            <a:pPr algn="just"/>
            <a:r>
              <a:rPr lang="pt-BR" sz="2800" b="1" dirty="0" smtClean="0"/>
              <a:t>SERVIÇOS </a:t>
            </a:r>
            <a:r>
              <a:rPr lang="pt-BR" sz="2800" b="1" dirty="0"/>
              <a:t>NÃO-CONTINUADOS </a:t>
            </a:r>
            <a:r>
              <a:rPr lang="pt-BR" sz="2800" dirty="0"/>
              <a:t>são aqueles que têm como escopo a obtenção de produtos específicos em um período </a:t>
            </a:r>
            <a:r>
              <a:rPr lang="pt-BR" sz="2800" dirty="0" smtClean="0"/>
              <a:t>pré-determinado - </a:t>
            </a:r>
            <a:r>
              <a:rPr lang="pt-BR" sz="2000" dirty="0"/>
              <a:t>Anexo I da </a:t>
            </a:r>
            <a:r>
              <a:rPr lang="pt-BR" sz="2000" dirty="0" smtClean="0"/>
              <a:t>IN SLTI/MPOG nº 02/2008 e suas Alterações.</a:t>
            </a:r>
            <a:endParaRPr lang="pt-BR" sz="2000" dirty="0"/>
          </a:p>
        </p:txBody>
      </p:sp>
      <p:sp>
        <p:nvSpPr>
          <p:cNvPr id="6" name="Retângulo 2"/>
          <p:cNvSpPr>
            <a:spLocks noChangeArrowheads="1"/>
          </p:cNvSpPr>
          <p:nvPr/>
        </p:nvSpPr>
        <p:spPr bwMode="auto">
          <a:xfrm>
            <a:off x="152401" y="1151197"/>
            <a:ext cx="11898924" cy="230832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altLang="pt-BR" sz="2400" b="1" dirty="0" smtClean="0">
                <a:solidFill>
                  <a:srgbClr val="FF0000"/>
                </a:solidFill>
              </a:rPr>
              <a:t>Lei 8.666/1993 - Art</a:t>
            </a:r>
            <a:r>
              <a:rPr lang="pt-BR" altLang="pt-BR" sz="2400" b="1" dirty="0">
                <a:solidFill>
                  <a:srgbClr val="FF0000"/>
                </a:solidFill>
              </a:rPr>
              <a:t>. 57.  A duração dos contratos regidos por esta Lei ficará adstrita à vigência dos respectivos créditos orçamentários, exceto quanto aos relativos:</a:t>
            </a:r>
          </a:p>
          <a:p>
            <a:pPr algn="just"/>
            <a:r>
              <a:rPr lang="pt-BR" altLang="pt-BR" sz="2400" b="1" dirty="0">
                <a:solidFill>
                  <a:srgbClr val="FF0000"/>
                </a:solidFill>
              </a:rPr>
              <a:t>...</a:t>
            </a:r>
          </a:p>
          <a:p>
            <a:pPr algn="just"/>
            <a:r>
              <a:rPr lang="pt-BR" altLang="pt-BR" sz="2400" b="1" dirty="0">
                <a:solidFill>
                  <a:srgbClr val="FF0000"/>
                </a:solidFill>
              </a:rPr>
              <a:t>II - à prestação de </a:t>
            </a:r>
            <a:r>
              <a:rPr lang="pt-BR" altLang="pt-BR" sz="2400" b="1" u="sng" dirty="0">
                <a:solidFill>
                  <a:srgbClr val="FF0000"/>
                </a:solidFill>
              </a:rPr>
              <a:t>serviços a serem executados de forma contínua</a:t>
            </a:r>
            <a:r>
              <a:rPr lang="pt-BR" altLang="pt-BR" sz="2400" b="1" dirty="0">
                <a:solidFill>
                  <a:srgbClr val="FF0000"/>
                </a:solidFill>
              </a:rPr>
              <a:t>, que poderão ter a sua duração prorrogada por iguais e sucessivos períodos com vistas à obtenção de preços e condições mais vantajosas para a administração, limitada a sessenta meses; </a:t>
            </a:r>
          </a:p>
        </p:txBody>
      </p:sp>
    </p:spTree>
    <p:extLst>
      <p:ext uri="{BB962C8B-B14F-4D97-AF65-F5344CB8AC3E}">
        <p14:creationId xmlns:p14="http://schemas.microsoft.com/office/powerpoint/2010/main" val="224022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146537" y="1450318"/>
            <a:ext cx="118989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A gestão de contratos é atividade exercida pela Administração visando ao controle, </a:t>
            </a:r>
            <a:r>
              <a:rPr lang="pt-BR" sz="3200" dirty="0" smtClean="0"/>
              <a:t>ao acompanhamento </a:t>
            </a:r>
            <a:r>
              <a:rPr lang="pt-BR" sz="3200" dirty="0"/>
              <a:t>e à fiscalização do fiel cumprimento das obrigações assumidas </a:t>
            </a:r>
            <a:r>
              <a:rPr lang="pt-BR" sz="3200" dirty="0" smtClean="0"/>
              <a:t>pelas partes</a:t>
            </a:r>
            <a:r>
              <a:rPr lang="pt-BR" sz="3200" dirty="0"/>
              <a:t>. Deve pautar-se por princípios de eficiência e eficácia, além </a:t>
            </a:r>
            <a:r>
              <a:rPr lang="pt-BR" sz="3200" dirty="0" smtClean="0"/>
              <a:t>dos demais princípios </a:t>
            </a:r>
            <a:r>
              <a:rPr lang="pt-BR" sz="3200" dirty="0"/>
              <a:t>regedores da atuação administrativa, de forma a se observar que </a:t>
            </a:r>
            <a:r>
              <a:rPr lang="pt-BR" sz="3200" dirty="0" smtClean="0"/>
              <a:t>a execução </a:t>
            </a:r>
            <a:r>
              <a:rPr lang="pt-BR" sz="3200" dirty="0"/>
              <a:t>do contrato ocorra com qualidade e em respeito à legislação </a:t>
            </a:r>
            <a:r>
              <a:rPr lang="pt-BR" sz="3200" dirty="0" smtClean="0"/>
              <a:t>vigente.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292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215526" y="1406810"/>
            <a:ext cx="540737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 Elaboração do </a:t>
            </a:r>
            <a:r>
              <a:rPr lang="pt-BR" sz="2600" dirty="0" smtClean="0"/>
              <a:t>Termo de Contrato, Termo Aditivo e Apostilamento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Publicação </a:t>
            </a:r>
            <a:r>
              <a:rPr lang="pt-BR" sz="2600" dirty="0" smtClean="0"/>
              <a:t>no DOU de </a:t>
            </a:r>
            <a:r>
              <a:rPr lang="pt-BR" sz="2600" dirty="0"/>
              <a:t>extratos de termos de contrato e termos </a:t>
            </a:r>
            <a:r>
              <a:rPr lang="pt-BR" sz="2600" dirty="0" smtClean="0"/>
              <a:t>aditivos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Repactuações e </a:t>
            </a:r>
            <a:r>
              <a:rPr lang="pt-BR" sz="2600" dirty="0" smtClean="0"/>
              <a:t>Reajustes de preços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Lançamento no SIASG e SICON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 smtClean="0"/>
              <a:t>Cadastro </a:t>
            </a:r>
            <a:r>
              <a:rPr lang="pt-BR" sz="2600" dirty="0"/>
              <a:t>e gestão </a:t>
            </a:r>
            <a:r>
              <a:rPr lang="pt-BR" sz="2600" dirty="0" smtClean="0"/>
              <a:t>administrativa dos contratos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Fiscalização e análise documental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 smtClean="0"/>
              <a:t>Solicitação e </a:t>
            </a:r>
            <a:r>
              <a:rPr lang="pt-BR" sz="2600" dirty="0"/>
              <a:t>anotações de ocorrências, </a:t>
            </a:r>
            <a:r>
              <a:rPr lang="pt-BR" sz="2600" dirty="0" smtClean="0"/>
              <a:t>advertências, </a:t>
            </a:r>
            <a:r>
              <a:rPr lang="pt-BR" sz="2600" dirty="0"/>
              <a:t>notificações e registro de </a:t>
            </a:r>
            <a:r>
              <a:rPr lang="pt-BR" sz="2600" dirty="0" smtClean="0"/>
              <a:t>ocorrências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975236" y="1400184"/>
            <a:ext cx="6096000" cy="540660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Gerenciamento da Conta </a:t>
            </a:r>
            <a:r>
              <a:rPr lang="pt-BR" sz="2600" dirty="0" smtClean="0"/>
              <a:t>Vinculada dos empregados terceirizados</a:t>
            </a:r>
            <a:endParaRPr lang="pt-BR" sz="2600" dirty="0"/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 smtClean="0"/>
              <a:t>Relatórios </a:t>
            </a:r>
            <a:r>
              <a:rPr lang="pt-BR" sz="2600" dirty="0"/>
              <a:t>gerais e específicos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/>
              <a:t>Controle e acompanhamento do saldo contratual, </a:t>
            </a:r>
            <a:r>
              <a:rPr lang="pt-BR" sz="2600" dirty="0" smtClean="0"/>
              <a:t>pagamentos </a:t>
            </a:r>
            <a:r>
              <a:rPr lang="pt-BR" sz="2600" dirty="0"/>
              <a:t>efetuados, </a:t>
            </a:r>
            <a:r>
              <a:rPr lang="pt-BR" sz="2600" dirty="0" smtClean="0"/>
              <a:t>débitos, prazos e </a:t>
            </a:r>
            <a:r>
              <a:rPr lang="pt-BR" sz="2600" dirty="0"/>
              <a:t>multas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 smtClean="0"/>
              <a:t>Negociação com fornecedores</a:t>
            </a:r>
            <a:endParaRPr lang="pt-BR" sz="2600" dirty="0"/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 smtClean="0"/>
              <a:t>Orientação </a:t>
            </a:r>
            <a:r>
              <a:rPr lang="pt-BR" sz="2600" dirty="0"/>
              <a:t>dos procedimentos de </a:t>
            </a:r>
            <a:r>
              <a:rPr lang="pt-BR" sz="2600" dirty="0" smtClean="0"/>
              <a:t>fiscalização, acompanhamento</a:t>
            </a:r>
            <a:r>
              <a:rPr lang="pt-BR" sz="2600" dirty="0"/>
              <a:t>, controle e avaliação </a:t>
            </a:r>
            <a:r>
              <a:rPr lang="pt-BR" sz="2600" dirty="0" smtClean="0"/>
              <a:t>contratual;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600" dirty="0" smtClean="0"/>
              <a:t>Gerenciamento de </a:t>
            </a:r>
            <a:r>
              <a:rPr lang="pt-BR" sz="2600" dirty="0"/>
              <a:t>documentos do </a:t>
            </a:r>
            <a:r>
              <a:rPr lang="pt-BR" sz="2600" dirty="0" smtClean="0"/>
              <a:t>contrato</a:t>
            </a:r>
            <a:endParaRPr lang="pt-BR" sz="2600" dirty="0"/>
          </a:p>
        </p:txBody>
      </p:sp>
      <p:sp>
        <p:nvSpPr>
          <p:cNvPr id="8" name="Retângulo 7"/>
          <p:cNvSpPr/>
          <p:nvPr/>
        </p:nvSpPr>
        <p:spPr>
          <a:xfrm>
            <a:off x="4075072" y="938519"/>
            <a:ext cx="2977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CONTRATUAL</a:t>
            </a:r>
          </a:p>
        </p:txBody>
      </p:sp>
    </p:spTree>
    <p:extLst>
      <p:ext uri="{BB962C8B-B14F-4D97-AF65-F5344CB8AC3E}">
        <p14:creationId xmlns:p14="http://schemas.microsoft.com/office/powerpoint/2010/main" val="37089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tângulo de cantos arredondados 1"/>
          <p:cNvSpPr>
            <a:spLocks noChangeArrowheads="1"/>
          </p:cNvSpPr>
          <p:nvPr/>
        </p:nvSpPr>
        <p:spPr bwMode="auto">
          <a:xfrm>
            <a:off x="164122" y="2967610"/>
            <a:ext cx="1852001" cy="2763073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t-BR" altLang="pt-BR" b="1" dirty="0" smtClean="0">
                <a:solidFill>
                  <a:srgbClr val="000000"/>
                </a:solidFill>
              </a:rPr>
              <a:t>CONTRATOS</a:t>
            </a:r>
          </a:p>
          <a:p>
            <a:pPr algn="ctr">
              <a:lnSpc>
                <a:spcPct val="150000"/>
              </a:lnSpc>
            </a:pPr>
            <a:r>
              <a:rPr lang="pt-BR" altLang="pt-BR" b="1" dirty="0" smtClean="0">
                <a:solidFill>
                  <a:srgbClr val="000000"/>
                </a:solidFill>
              </a:rPr>
              <a:t> </a:t>
            </a:r>
            <a:r>
              <a:rPr lang="pt-BR" altLang="pt-BR" b="1" dirty="0">
                <a:solidFill>
                  <a:srgbClr val="000000"/>
                </a:solidFill>
              </a:rPr>
              <a:t>DE </a:t>
            </a:r>
            <a:endParaRPr lang="pt-BR" altLang="pt-BR" b="1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altLang="pt-BR" b="1" dirty="0" smtClean="0">
                <a:solidFill>
                  <a:srgbClr val="000000"/>
                </a:solidFill>
              </a:rPr>
              <a:t>PRESTAÇÃO</a:t>
            </a:r>
          </a:p>
          <a:p>
            <a:pPr algn="ctr">
              <a:lnSpc>
                <a:spcPct val="150000"/>
              </a:lnSpc>
            </a:pPr>
            <a:r>
              <a:rPr lang="pt-BR" altLang="pt-BR" b="1" dirty="0" smtClean="0">
                <a:solidFill>
                  <a:srgbClr val="000000"/>
                </a:solidFill>
              </a:rPr>
              <a:t> </a:t>
            </a:r>
            <a:r>
              <a:rPr lang="pt-BR" altLang="pt-BR" b="1" dirty="0">
                <a:solidFill>
                  <a:srgbClr val="000000"/>
                </a:solidFill>
              </a:rPr>
              <a:t>DE </a:t>
            </a:r>
            <a:endParaRPr lang="pt-BR" altLang="pt-BR" b="1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altLang="pt-BR" b="1" dirty="0" smtClean="0">
                <a:solidFill>
                  <a:srgbClr val="000000"/>
                </a:solidFill>
              </a:rPr>
              <a:t>SERVIÇOS CONTINUADOS</a:t>
            </a:r>
            <a:endParaRPr lang="pt-BR" altLang="pt-BR" b="1" dirty="0">
              <a:solidFill>
                <a:srgbClr val="000000"/>
              </a:solidFill>
            </a:endParaRPr>
          </a:p>
        </p:txBody>
      </p:sp>
      <p:sp>
        <p:nvSpPr>
          <p:cNvPr id="58374" name="Retângulo de cantos arredondados 9"/>
          <p:cNvSpPr>
            <a:spLocks noChangeArrowheads="1"/>
          </p:cNvSpPr>
          <p:nvPr/>
        </p:nvSpPr>
        <p:spPr bwMode="auto">
          <a:xfrm>
            <a:off x="2595829" y="1767668"/>
            <a:ext cx="2575986" cy="356887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Contratos de Terceirização</a:t>
            </a:r>
            <a:endParaRPr lang="pt-BR" altLang="pt-BR" sz="1600" b="1" dirty="0"/>
          </a:p>
        </p:txBody>
      </p:sp>
      <p:sp>
        <p:nvSpPr>
          <p:cNvPr id="58376" name="Retângulo de cantos arredondados 13"/>
          <p:cNvSpPr>
            <a:spLocks noChangeArrowheads="1"/>
          </p:cNvSpPr>
          <p:nvPr/>
        </p:nvSpPr>
        <p:spPr bwMode="auto">
          <a:xfrm>
            <a:off x="8818422" y="1471742"/>
            <a:ext cx="2592916" cy="591851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Serviços de Apoio – Atividade de Suporte</a:t>
            </a:r>
            <a:endParaRPr lang="pt-BR" altLang="pt-BR" sz="1600" b="1" dirty="0"/>
          </a:p>
        </p:txBody>
      </p:sp>
      <p:sp>
        <p:nvSpPr>
          <p:cNvPr id="14" name="Retângulo de cantos arredondados 13"/>
          <p:cNvSpPr>
            <a:spLocks noChangeArrowheads="1"/>
          </p:cNvSpPr>
          <p:nvPr/>
        </p:nvSpPr>
        <p:spPr bwMode="auto">
          <a:xfrm>
            <a:off x="9583192" y="5539915"/>
            <a:ext cx="2512928" cy="505497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500" b="1" dirty="0" smtClean="0"/>
              <a:t>Serviços  a Subunidades - Atividade </a:t>
            </a:r>
            <a:r>
              <a:rPr lang="pt-BR" altLang="pt-BR" sz="1500" b="1" dirty="0"/>
              <a:t>Finalística</a:t>
            </a:r>
          </a:p>
          <a:p>
            <a:pPr algn="ctr"/>
            <a:endParaRPr lang="pt-BR" altLang="pt-BR" sz="1500" b="1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8177071" y="2730889"/>
            <a:ext cx="641351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de cantos arredondados 13"/>
          <p:cNvSpPr>
            <a:spLocks noChangeArrowheads="1"/>
          </p:cNvSpPr>
          <p:nvPr/>
        </p:nvSpPr>
        <p:spPr bwMode="auto">
          <a:xfrm>
            <a:off x="5889524" y="1256222"/>
            <a:ext cx="2419187" cy="32623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Apoio Administrativo (37)</a:t>
            </a:r>
            <a:endParaRPr lang="pt-BR" altLang="pt-BR" sz="1600" b="1" dirty="0"/>
          </a:p>
        </p:txBody>
      </p:sp>
      <p:cxnSp>
        <p:nvCxnSpPr>
          <p:cNvPr id="27" name="Conector de seta reta 26"/>
          <p:cNvCxnSpPr/>
          <p:nvPr/>
        </p:nvCxnSpPr>
        <p:spPr>
          <a:xfrm flipV="1">
            <a:off x="5072979" y="1429044"/>
            <a:ext cx="767905" cy="30915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5171815" y="1975399"/>
            <a:ext cx="641351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5072979" y="2153038"/>
            <a:ext cx="641351" cy="57785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de cantos arredondados 9"/>
          <p:cNvSpPr>
            <a:spLocks noChangeArrowheads="1"/>
          </p:cNvSpPr>
          <p:nvPr/>
        </p:nvSpPr>
        <p:spPr bwMode="auto">
          <a:xfrm>
            <a:off x="2980900" y="4309063"/>
            <a:ext cx="2257915" cy="356887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Contratos Condominiais</a:t>
            </a:r>
            <a:endParaRPr lang="pt-BR" altLang="pt-BR" sz="1600" b="1" dirty="0"/>
          </a:p>
        </p:txBody>
      </p:sp>
      <p:sp>
        <p:nvSpPr>
          <p:cNvPr id="33" name="Retângulo de cantos arredondados 9"/>
          <p:cNvSpPr>
            <a:spLocks noChangeArrowheads="1"/>
          </p:cNvSpPr>
          <p:nvPr/>
        </p:nvSpPr>
        <p:spPr bwMode="auto">
          <a:xfrm>
            <a:off x="3003005" y="6086572"/>
            <a:ext cx="2235810" cy="356887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Outros Contatos</a:t>
            </a:r>
            <a:endParaRPr lang="pt-BR" altLang="pt-BR" sz="1600" b="1" dirty="0"/>
          </a:p>
        </p:txBody>
      </p:sp>
      <p:sp>
        <p:nvSpPr>
          <p:cNvPr id="35" name="Retângulo de cantos arredondados 13"/>
          <p:cNvSpPr>
            <a:spLocks noChangeArrowheads="1"/>
          </p:cNvSpPr>
          <p:nvPr/>
        </p:nvSpPr>
        <p:spPr bwMode="auto">
          <a:xfrm>
            <a:off x="5714330" y="2448982"/>
            <a:ext cx="2419187" cy="563813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Apoio a Gestão, Técnico e Assistência (34)</a:t>
            </a:r>
            <a:endParaRPr lang="pt-BR" altLang="pt-BR" sz="1600" b="1" dirty="0"/>
          </a:p>
        </p:txBody>
      </p:sp>
      <p:sp>
        <p:nvSpPr>
          <p:cNvPr id="36" name="Retângulo de cantos arredondados 13"/>
          <p:cNvSpPr>
            <a:spLocks noChangeArrowheads="1"/>
          </p:cNvSpPr>
          <p:nvPr/>
        </p:nvSpPr>
        <p:spPr bwMode="auto">
          <a:xfrm>
            <a:off x="5851507" y="1826808"/>
            <a:ext cx="2419187" cy="32623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Manutenção Predial (37)</a:t>
            </a:r>
            <a:endParaRPr lang="pt-BR" altLang="pt-BR" sz="1600" b="1" dirty="0"/>
          </a:p>
        </p:txBody>
      </p:sp>
      <p:cxnSp>
        <p:nvCxnSpPr>
          <p:cNvPr id="37" name="Conector de seta reta 36"/>
          <p:cNvCxnSpPr>
            <a:stCxn id="24" idx="3"/>
          </p:cNvCxnSpPr>
          <p:nvPr/>
        </p:nvCxnSpPr>
        <p:spPr>
          <a:xfrm>
            <a:off x="8308711" y="1419337"/>
            <a:ext cx="471694" cy="25322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flipV="1">
            <a:off x="8260603" y="1836112"/>
            <a:ext cx="519802" cy="17241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de cantos arredondados 13"/>
          <p:cNvSpPr>
            <a:spLocks noChangeArrowheads="1"/>
          </p:cNvSpPr>
          <p:nvPr/>
        </p:nvSpPr>
        <p:spPr bwMode="auto">
          <a:xfrm>
            <a:off x="8875247" y="2448982"/>
            <a:ext cx="2592916" cy="591851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Serviços Especializados – Atividade Finalística</a:t>
            </a:r>
            <a:endParaRPr lang="pt-BR" altLang="pt-BR" sz="1600" b="1" dirty="0"/>
          </a:p>
        </p:txBody>
      </p:sp>
      <p:sp>
        <p:nvSpPr>
          <p:cNvPr id="51" name="Retângulo de cantos arredondados 13"/>
          <p:cNvSpPr>
            <a:spLocks noChangeArrowheads="1"/>
          </p:cNvSpPr>
          <p:nvPr/>
        </p:nvSpPr>
        <p:spPr bwMode="auto">
          <a:xfrm>
            <a:off x="5865432" y="4309063"/>
            <a:ext cx="2917334" cy="32623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Serviço de Telefonia</a:t>
            </a:r>
            <a:endParaRPr lang="pt-BR" altLang="pt-BR" sz="1600" b="1" dirty="0"/>
          </a:p>
        </p:txBody>
      </p:sp>
      <p:cxnSp>
        <p:nvCxnSpPr>
          <p:cNvPr id="52" name="Conector de seta reta 51"/>
          <p:cNvCxnSpPr/>
          <p:nvPr/>
        </p:nvCxnSpPr>
        <p:spPr>
          <a:xfrm>
            <a:off x="5238815" y="4502835"/>
            <a:ext cx="475515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ângulo de cantos arredondados 13"/>
          <p:cNvSpPr>
            <a:spLocks noChangeArrowheads="1"/>
          </p:cNvSpPr>
          <p:nvPr/>
        </p:nvSpPr>
        <p:spPr bwMode="auto">
          <a:xfrm>
            <a:off x="5853867" y="3800609"/>
            <a:ext cx="2938989" cy="32623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Serviço </a:t>
            </a:r>
            <a:r>
              <a:rPr lang="pt-BR" altLang="pt-BR" sz="1600" b="1" dirty="0" err="1" smtClean="0"/>
              <a:t>Outshorcing</a:t>
            </a:r>
            <a:r>
              <a:rPr lang="pt-BR" altLang="pt-BR" sz="1600" b="1" dirty="0" smtClean="0"/>
              <a:t> impressão</a:t>
            </a:r>
            <a:endParaRPr lang="pt-BR" altLang="pt-BR" sz="1600" b="1" dirty="0"/>
          </a:p>
        </p:txBody>
      </p:sp>
      <p:sp>
        <p:nvSpPr>
          <p:cNvPr id="54" name="Retângulo de cantos arredondados 13"/>
          <p:cNvSpPr>
            <a:spLocks noChangeArrowheads="1"/>
          </p:cNvSpPr>
          <p:nvPr/>
        </p:nvSpPr>
        <p:spPr bwMode="auto">
          <a:xfrm>
            <a:off x="5833453" y="4748101"/>
            <a:ext cx="2941882" cy="32623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Serviço de Postagem</a:t>
            </a:r>
            <a:endParaRPr lang="pt-BR" altLang="pt-BR" sz="1600" b="1" dirty="0"/>
          </a:p>
        </p:txBody>
      </p:sp>
      <p:sp>
        <p:nvSpPr>
          <p:cNvPr id="57" name="Retângulo de cantos arredondados 13"/>
          <p:cNvSpPr>
            <a:spLocks noChangeArrowheads="1"/>
          </p:cNvSpPr>
          <p:nvPr/>
        </p:nvSpPr>
        <p:spPr bwMode="auto">
          <a:xfrm>
            <a:off x="9143985" y="4109296"/>
            <a:ext cx="2592916" cy="591851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Serviços de Apoio – Atividade de Suporte</a:t>
            </a:r>
            <a:endParaRPr lang="pt-BR" altLang="pt-BR" sz="1600" b="1" dirty="0"/>
          </a:p>
        </p:txBody>
      </p:sp>
      <p:cxnSp>
        <p:nvCxnSpPr>
          <p:cNvPr id="60" name="Conector de seta reta 59"/>
          <p:cNvCxnSpPr/>
          <p:nvPr/>
        </p:nvCxnSpPr>
        <p:spPr>
          <a:xfrm>
            <a:off x="8792857" y="4463972"/>
            <a:ext cx="320675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 de cantos arredondados 13"/>
          <p:cNvSpPr>
            <a:spLocks noChangeArrowheads="1"/>
          </p:cNvSpPr>
          <p:nvPr/>
        </p:nvSpPr>
        <p:spPr bwMode="auto">
          <a:xfrm>
            <a:off x="5597834" y="6411162"/>
            <a:ext cx="3452529" cy="312746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Serviço Manutenção Geral</a:t>
            </a:r>
            <a:endParaRPr lang="pt-BR" altLang="pt-BR" sz="1600" b="1" dirty="0"/>
          </a:p>
        </p:txBody>
      </p:sp>
      <p:sp>
        <p:nvSpPr>
          <p:cNvPr id="75" name="Retângulo de cantos arredondados 13"/>
          <p:cNvSpPr>
            <a:spLocks noChangeArrowheads="1"/>
          </p:cNvSpPr>
          <p:nvPr/>
        </p:nvSpPr>
        <p:spPr bwMode="auto">
          <a:xfrm>
            <a:off x="9731361" y="6249789"/>
            <a:ext cx="2343408" cy="550479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500" b="1" dirty="0" smtClean="0"/>
              <a:t>Serviços de Apoio – </a:t>
            </a:r>
          </a:p>
          <a:p>
            <a:pPr algn="ctr"/>
            <a:r>
              <a:rPr lang="pt-BR" altLang="pt-BR" sz="1500" b="1" dirty="0" smtClean="0"/>
              <a:t>Atividade de Suporte</a:t>
            </a:r>
            <a:endParaRPr lang="pt-BR" altLang="pt-BR" sz="1500" b="1" dirty="0"/>
          </a:p>
        </p:txBody>
      </p:sp>
      <p:cxnSp>
        <p:nvCxnSpPr>
          <p:cNvPr id="80" name="Conector de seta reta 79"/>
          <p:cNvCxnSpPr/>
          <p:nvPr/>
        </p:nvCxnSpPr>
        <p:spPr>
          <a:xfrm flipV="1">
            <a:off x="9009005" y="5898400"/>
            <a:ext cx="486687" cy="25274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76" y="-18251"/>
            <a:ext cx="1049337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" name="Retângulo de cantos arredondados 13"/>
          <p:cNvSpPr>
            <a:spLocks noChangeArrowheads="1"/>
          </p:cNvSpPr>
          <p:nvPr/>
        </p:nvSpPr>
        <p:spPr bwMode="auto">
          <a:xfrm>
            <a:off x="5556476" y="5952269"/>
            <a:ext cx="3452529" cy="312746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Serviço Manutenção Equipamentos</a:t>
            </a:r>
            <a:endParaRPr lang="pt-BR" altLang="pt-BR" sz="1600" b="1" dirty="0"/>
          </a:p>
        </p:txBody>
      </p:sp>
      <p:sp>
        <p:nvSpPr>
          <p:cNvPr id="98" name="Retângulo de cantos arredondados 13"/>
          <p:cNvSpPr>
            <a:spLocks noChangeArrowheads="1"/>
          </p:cNvSpPr>
          <p:nvPr/>
        </p:nvSpPr>
        <p:spPr bwMode="auto">
          <a:xfrm>
            <a:off x="5556476" y="5507980"/>
            <a:ext cx="3452529" cy="312746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altLang="pt-BR" sz="1600" b="1" dirty="0" smtClean="0"/>
              <a:t>Serviço Tradução Revisão Artigos</a:t>
            </a:r>
            <a:endParaRPr lang="pt-BR" altLang="pt-BR" sz="1600" b="1" dirty="0"/>
          </a:p>
        </p:txBody>
      </p:sp>
      <p:cxnSp>
        <p:nvCxnSpPr>
          <p:cNvPr id="100" name="Conector de seta reta 99"/>
          <p:cNvCxnSpPr/>
          <p:nvPr/>
        </p:nvCxnSpPr>
        <p:spPr>
          <a:xfrm>
            <a:off x="9050363" y="6525029"/>
            <a:ext cx="597729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de seta reta 101"/>
          <p:cNvCxnSpPr/>
          <p:nvPr/>
        </p:nvCxnSpPr>
        <p:spPr>
          <a:xfrm>
            <a:off x="9009005" y="5664353"/>
            <a:ext cx="486687" cy="15637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77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4" grpId="0" animBg="1"/>
      <p:bldP spid="58376" grpId="0" animBg="1"/>
      <p:bldP spid="14" grpId="0" animBg="1"/>
      <p:bldP spid="24" grpId="0" animBg="1"/>
      <p:bldP spid="31" grpId="0" animBg="1"/>
      <p:bldP spid="33" grpId="0" animBg="1"/>
      <p:bldP spid="35" grpId="0" animBg="1"/>
      <p:bldP spid="36" grpId="0" animBg="1"/>
      <p:bldP spid="47" grpId="0" animBg="1"/>
      <p:bldP spid="51" grpId="0" animBg="1"/>
      <p:bldP spid="53" grpId="0" animBg="1"/>
      <p:bldP spid="54" grpId="0" animBg="1"/>
      <p:bldP spid="57" grpId="0" animBg="1"/>
      <p:bldP spid="62" grpId="0" animBg="1"/>
      <p:bldP spid="75" grpId="0" animBg="1"/>
      <p:bldP spid="97" grpId="0" animBg="1"/>
      <p:bldP spid="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6961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804508" cy="843890"/>
          </a:xfrm>
          <a:prstGeom prst="rect">
            <a:avLst/>
          </a:prstGeom>
          <a:noFill/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49705"/>
              </p:ext>
            </p:extLst>
          </p:nvPr>
        </p:nvGraphicFramePr>
        <p:xfrm>
          <a:off x="496347" y="696191"/>
          <a:ext cx="8104909" cy="616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lanilha" r:id="rId5" imgW="9229898" imgH="6705752" progId="Excel.Sheet.12">
                  <p:embed/>
                </p:oleObj>
              </mc:Choice>
              <mc:Fallback>
                <p:oleObj name="Planilha" r:id="rId5" imgW="9229898" imgH="67057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6347" y="696191"/>
                        <a:ext cx="8104909" cy="6161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9340939" y="6033345"/>
            <a:ext cx="2507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Contratos a pagar 2016: 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R$ 4.924.979,82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7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-48241"/>
            <a:ext cx="12191999" cy="7710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98336"/>
            <a:ext cx="922538" cy="967697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0" y="676643"/>
            <a:ext cx="12285786" cy="5611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400" dirty="0"/>
              <a:t> </a:t>
            </a:r>
            <a:r>
              <a:rPr lang="pt-BR" sz="2400" dirty="0" smtClean="0"/>
              <a:t>Nova percepção do Gescon de um setor “cartorial” para um setor estratégico para VDDIG/ENSP, auxiliando no processo decisório quanto aos aspectos  de recursos financeiros/orçamentários.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Transparência nas informações dos contratos para as subunidades da ENSP.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Transmissão de conhecimento em contratação pública, através de cursos ministrados por servidores do Gescon para ENSP e outras unidades da Fiocruz.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Planejamento, Elaboração</a:t>
            </a:r>
            <a:r>
              <a:rPr lang="pt-BR" sz="2400" dirty="0"/>
              <a:t> </a:t>
            </a:r>
            <a:r>
              <a:rPr lang="pt-BR" sz="2400" dirty="0" smtClean="0"/>
              <a:t>e Implantação do Contrato de TI na lógica de prestação de </a:t>
            </a:r>
            <a:r>
              <a:rPr lang="pt-BR" sz="2400" dirty="0"/>
              <a:t>serviços, conforme IN </a:t>
            </a:r>
            <a:r>
              <a:rPr lang="pt-BR" sz="2400" dirty="0" smtClean="0"/>
              <a:t>02/2018 (em parceria </a:t>
            </a:r>
            <a:r>
              <a:rPr lang="pt-BR" sz="2400" dirty="0"/>
              <a:t>com </a:t>
            </a:r>
            <a:r>
              <a:rPr lang="pt-BR" sz="2400" dirty="0" smtClean="0"/>
              <a:t>SGTI).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Avanços nos novos contratos de Terceirização (Nível de Serviço, DP executado pela contratada, capacitação, fim dos desvios de função dos postos, regras mais claras).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Implementação papéis de Gestor, Fiscal Administrativo e Fiscal Técnico, conforme IN 02/2018.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Nova gestão da conta vinculada</a:t>
            </a:r>
          </a:p>
          <a:p>
            <a:pPr fontAlgn="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400" dirty="0" smtClean="0"/>
              <a:t>Racionalização dos recursos (Novo contrato de </a:t>
            </a:r>
            <a:r>
              <a:rPr lang="pt-BR" sz="2400" dirty="0" err="1" smtClean="0"/>
              <a:t>outshorcing</a:t>
            </a:r>
            <a:r>
              <a:rPr lang="pt-BR" sz="2400" dirty="0" smtClean="0"/>
              <a:t>, redução contrato monitoramento de TI, diligência na fiscalização contratual, negociação com fornecedores abaixo do índice)</a:t>
            </a:r>
            <a:r>
              <a:rPr lang="pt-BR" sz="2400" dirty="0"/>
              <a:t>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84967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cxnSp>
        <p:nvCxnSpPr>
          <p:cNvPr id="7" name="Conector reto 6"/>
          <p:cNvCxnSpPr/>
          <p:nvPr/>
        </p:nvCxnSpPr>
        <p:spPr>
          <a:xfrm flipV="1">
            <a:off x="39434" y="1173301"/>
            <a:ext cx="10425778" cy="37782"/>
          </a:xfrm>
          <a:prstGeom prst="line">
            <a:avLst/>
          </a:prstGeom>
          <a:ln w="82550" cmpd="sng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ítulo 2"/>
          <p:cNvSpPr txBox="1">
            <a:spLocks/>
          </p:cNvSpPr>
          <p:nvPr/>
        </p:nvSpPr>
        <p:spPr>
          <a:xfrm>
            <a:off x="0" y="3828017"/>
            <a:ext cx="11726779" cy="1396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dirty="0" smtClean="0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348008" y="2630653"/>
            <a:ext cx="10724197" cy="3711093"/>
            <a:chOff x="1157" y="1462"/>
            <a:chExt cx="6044" cy="2338"/>
          </a:xfrm>
        </p:grpSpPr>
        <p:sp>
          <p:nvSpPr>
            <p:cNvPr id="11" name="AutoShape 3"/>
            <p:cNvSpPr>
              <a:spLocks noChangeArrowheads="1"/>
            </p:cNvSpPr>
            <p:nvPr/>
          </p:nvSpPr>
          <p:spPr bwMode="auto">
            <a:xfrm>
              <a:off x="1176" y="1462"/>
              <a:ext cx="809" cy="1214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3240" cap="sq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/>
            </a:p>
          </p:txBody>
        </p:sp>
        <p:sp>
          <p:nvSpPr>
            <p:cNvPr id="12" name="AutoShape 4"/>
            <p:cNvSpPr>
              <a:spLocks noChangeArrowheads="1"/>
            </p:cNvSpPr>
            <p:nvPr/>
          </p:nvSpPr>
          <p:spPr bwMode="auto">
            <a:xfrm>
              <a:off x="3053" y="1572"/>
              <a:ext cx="868" cy="10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24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/>
            </a:p>
          </p:txBody>
        </p:sp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4934" y="1588"/>
              <a:ext cx="846" cy="103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240" cap="sq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157" y="1601"/>
              <a:ext cx="846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148" tIns="46074" rIns="92148" bIns="46074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spcBef>
                  <a:spcPts val="1125"/>
                </a:spcBef>
                <a:buSzPct val="100000"/>
                <a:defRPr/>
              </a:pPr>
              <a:r>
                <a:rPr lang="pt-BR" b="1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Empresa Contratada</a:t>
              </a:r>
              <a:endParaRPr lang="pt-BR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022" y="1545"/>
              <a:ext cx="95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148" tIns="46074" rIns="92148" bIns="46074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spcBef>
                  <a:spcPts val="1125"/>
                </a:spcBef>
                <a:buSzPct val="100000"/>
                <a:defRPr/>
              </a:pPr>
              <a:r>
                <a:rPr lang="pt-BR" b="1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Fiscalização Técnica</a:t>
              </a:r>
              <a:endParaRPr lang="pt-BR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952" y="1612"/>
              <a:ext cx="83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2148" tIns="46074" rIns="92148" bIns="46074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 algn="ctr">
                <a:spcBef>
                  <a:spcPts val="1125"/>
                </a:spcBef>
                <a:buSzPct val="100000"/>
                <a:defRPr/>
              </a:pPr>
              <a:r>
                <a:rPr lang="pt-BR" b="1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Gestão de Contratos</a:t>
              </a:r>
              <a:endParaRPr lang="pt-BR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1989" y="2119"/>
              <a:ext cx="1034" cy="16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V="1">
              <a:off x="3936" y="2135"/>
              <a:ext cx="986" cy="2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1969" y="1846"/>
              <a:ext cx="1080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2148" tIns="46074" rIns="92148" bIns="46074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defRPr>
              </a:lvl9pPr>
            </a:lstStyle>
            <a:p>
              <a:pPr>
                <a:spcBef>
                  <a:spcPts val="875"/>
                </a:spcBef>
                <a:buSzPct val="100000"/>
                <a:defRPr/>
              </a:pPr>
              <a:r>
                <a:rPr lang="pt-BR" sz="2000" dirty="0" smtClean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Serviço Prestado</a:t>
              </a:r>
              <a:endParaRPr lang="pt-BR" sz="2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0" name="Group 16"/>
            <p:cNvGrpSpPr>
              <a:grpSpLocks/>
            </p:cNvGrpSpPr>
            <p:nvPr/>
          </p:nvGrpSpPr>
          <p:grpSpPr bwMode="auto">
            <a:xfrm>
              <a:off x="1352" y="2401"/>
              <a:ext cx="5849" cy="1399"/>
              <a:chOff x="1352" y="2401"/>
              <a:chExt cx="5849" cy="1399"/>
            </a:xfrm>
          </p:grpSpPr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H="1">
                <a:off x="6841" y="2401"/>
                <a:ext cx="4" cy="499"/>
              </a:xfrm>
              <a:prstGeom prst="line">
                <a:avLst/>
              </a:prstGeom>
              <a:noFill/>
              <a:ln w="324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>
                <a:off x="1352" y="3797"/>
                <a:ext cx="5849" cy="3"/>
              </a:xfrm>
              <a:prstGeom prst="line">
                <a:avLst/>
              </a:prstGeom>
              <a:noFill/>
              <a:ln w="3240" cap="sq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2820" y="3109"/>
                <a:ext cx="160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92148" tIns="46074" rIns="92148" bIns="46074">
                <a:spAutoFit/>
              </a:bodyPr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FFFFFF"/>
                    </a:solidFill>
                    <a:latin typeface="Calibri" panose="020F050202020403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ts val="875"/>
                  </a:spcBef>
                  <a:buSzPct val="100000"/>
                  <a:defRPr/>
                </a:pPr>
                <a:r>
                  <a:rPr lang="pt-BR" i="1" dirty="0" smtClean="0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Informações contratuais</a:t>
                </a:r>
                <a:endParaRPr lang="pt-BR" i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24" name="Line 17"/>
          <p:cNvSpPr>
            <a:spLocks noChangeShapeType="1"/>
          </p:cNvSpPr>
          <p:nvPr/>
        </p:nvSpPr>
        <p:spPr bwMode="auto">
          <a:xfrm flipH="1" flipV="1">
            <a:off x="4451849" y="4412792"/>
            <a:ext cx="11" cy="699601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1771470" y="3632406"/>
            <a:ext cx="1767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Nota Fiscal emitida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76120" y="3879996"/>
            <a:ext cx="1145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Prestação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de Serviços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933419" y="3752090"/>
            <a:ext cx="1281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Verificação </a:t>
            </a:r>
          </a:p>
          <a:p>
            <a:r>
              <a:rPr lang="pt-BR" sz="1600" b="1" dirty="0" smtClean="0">
                <a:solidFill>
                  <a:srgbClr val="FF0000"/>
                </a:solidFill>
              </a:rPr>
              <a:t>dos Serviços 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097617" y="3651283"/>
            <a:ext cx="1459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0000"/>
                </a:solidFill>
              </a:rPr>
              <a:t>Aceite e controle dos Serviços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10114663" y="2997752"/>
            <a:ext cx="1748805" cy="110809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/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 flipV="1">
            <a:off x="7877435" y="4900292"/>
            <a:ext cx="2576446" cy="3718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 flipV="1">
            <a:off x="708386" y="4596022"/>
            <a:ext cx="1517" cy="1740962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V="1">
            <a:off x="8557945" y="3565774"/>
            <a:ext cx="1556718" cy="5691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10261163" y="2952084"/>
            <a:ext cx="1476263" cy="37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148" tIns="46074" rIns="92148" bIns="4607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spcBef>
                <a:spcPts val="1125"/>
              </a:spcBef>
              <a:buSzPct val="100000"/>
              <a:defRPr/>
            </a:pPr>
            <a:r>
              <a:rPr lang="pt-BR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Financeiro</a:t>
            </a:r>
            <a:endParaRPr lang="pt-BR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0247792" y="3500282"/>
            <a:ext cx="1489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F0000"/>
                </a:solidFill>
              </a:rPr>
              <a:t>Pagamento </a:t>
            </a:r>
          </a:p>
          <a:p>
            <a:pPr algn="ctr"/>
            <a:r>
              <a:rPr lang="pt-BR" sz="1600" b="1" dirty="0" smtClean="0">
                <a:solidFill>
                  <a:srgbClr val="FF0000"/>
                </a:solidFill>
              </a:rPr>
              <a:t>dos Serviços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5192882" y="3287196"/>
            <a:ext cx="1916303" cy="40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148" tIns="46074" rIns="92148" bIns="4607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875"/>
              </a:spcBef>
              <a:buSzPct val="100000"/>
              <a:defRPr/>
            </a:pPr>
            <a:r>
              <a:rPr lang="pt-B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Serviço atestado</a:t>
            </a:r>
            <a:endParaRPr lang="pt-BR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5233389" y="3724434"/>
            <a:ext cx="1864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rgbClr val="FF0000"/>
                </a:solidFill>
              </a:rPr>
              <a:t>Nota Fiscal Atestada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8619305" y="3535629"/>
            <a:ext cx="1134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Nota Fiscal </a:t>
            </a:r>
          </a:p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Aceita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8524231" y="3147754"/>
            <a:ext cx="1916303" cy="40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148" tIns="46074" rIns="92148" bIns="4607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875"/>
              </a:spcBef>
              <a:buSzPct val="100000"/>
              <a:defRPr/>
            </a:pPr>
            <a:r>
              <a:rPr lang="pt-B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Serviço aceito</a:t>
            </a:r>
            <a:endParaRPr lang="pt-BR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7877435" y="4451359"/>
            <a:ext cx="0" cy="448933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solid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8377964" y="4528675"/>
            <a:ext cx="1916303" cy="400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148" tIns="46074" rIns="92148" bIns="4607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875"/>
              </a:spcBef>
              <a:buSzPct val="100000"/>
              <a:defRPr/>
            </a:pPr>
            <a:r>
              <a:rPr lang="pt-B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Serviço Pago</a:t>
            </a:r>
            <a:endParaRPr lang="pt-BR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 flipH="1" flipV="1">
            <a:off x="11151451" y="4094229"/>
            <a:ext cx="4953" cy="2242754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>
            <a:off x="4465272" y="5112393"/>
            <a:ext cx="2925046" cy="0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>
            <a:off x="7376907" y="5154555"/>
            <a:ext cx="0" cy="398631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8699545" y="4852706"/>
            <a:ext cx="1134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Nota Fiscal </a:t>
            </a:r>
          </a:p>
          <a:p>
            <a:pPr algn="ctr"/>
            <a:r>
              <a:rPr lang="pt-BR" sz="1600" dirty="0" smtClean="0">
                <a:solidFill>
                  <a:srgbClr val="FF0000"/>
                </a:solidFill>
              </a:rPr>
              <a:t>Paga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1148937" y="5518282"/>
            <a:ext cx="6227970" cy="34905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 flipH="1" flipV="1">
            <a:off x="1148936" y="4557628"/>
            <a:ext cx="7417" cy="940564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7" name="Rectangle 23"/>
          <p:cNvSpPr>
            <a:spLocks noChangeArrowheads="1"/>
          </p:cNvSpPr>
          <p:nvPr/>
        </p:nvSpPr>
        <p:spPr bwMode="auto">
          <a:xfrm>
            <a:off x="4289488" y="6294822"/>
            <a:ext cx="2854936" cy="36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148" tIns="46074" rIns="92148" bIns="4607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anose="020F0502020204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ts val="875"/>
              </a:spcBef>
              <a:buSzPct val="100000"/>
              <a:defRPr/>
            </a:pPr>
            <a:r>
              <a:rPr lang="pt-BR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Crédito em conta</a:t>
            </a:r>
            <a:endParaRPr lang="pt-BR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>
            <a:off x="7362940" y="4540532"/>
            <a:ext cx="13967" cy="556748"/>
          </a:xfrm>
          <a:prstGeom prst="line">
            <a:avLst/>
          </a:prstGeom>
          <a:noFill/>
          <a:ln w="3240" cap="sq">
            <a:solidFill>
              <a:srgbClr val="0000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9" name="CaixaDeTexto 48"/>
          <p:cNvSpPr txBox="1"/>
          <p:nvPr/>
        </p:nvSpPr>
        <p:spPr>
          <a:xfrm>
            <a:off x="276057" y="1543178"/>
            <a:ext cx="11669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Berlin Sans FB" panose="020E0602020502020306" pitchFamily="34" charset="0"/>
              </a:rPr>
              <a:t>Visão Sistêmica Serviços Continuados – </a:t>
            </a:r>
            <a:r>
              <a:rPr lang="pt-BR" sz="28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Execução contratual / Financeira</a:t>
            </a:r>
            <a:endParaRPr lang="pt-BR" sz="3200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1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2836984" y="975444"/>
            <a:ext cx="56811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spcBef>
                <a:spcPts val="600"/>
              </a:spcBef>
              <a:spcAft>
                <a:spcPts val="600"/>
              </a:spcAft>
            </a:pPr>
            <a:r>
              <a:rPr lang="pt-BR" sz="3200" b="1" dirty="0" smtClean="0"/>
              <a:t>OPORTUNIDADES DE MELHORIA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924142"/>
            <a:ext cx="1219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3000" dirty="0" smtClean="0"/>
              <a:t>Qualificação e reconhecimento da Função de Fiscal de Contratos</a:t>
            </a:r>
          </a:p>
          <a:p>
            <a:pPr marL="457200" indent="-457200" algn="just" fontAlgn="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3000" dirty="0"/>
              <a:t>Implementar e monitorar com melhor eficácia os níveis de serviços  dos contratos</a:t>
            </a:r>
          </a:p>
          <a:p>
            <a:pPr marL="457200" indent="-457200" algn="just" fontAlgn="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3000" dirty="0" smtClean="0"/>
              <a:t>Melhorar a avaliação dos serviços (SLA) prestados em parceria com Fiscais</a:t>
            </a:r>
          </a:p>
          <a:p>
            <a:pPr marL="457200" indent="-457200" algn="just" fontAlgn="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3000" dirty="0" smtClean="0"/>
              <a:t>Melhorar a velocidade da entrega de informações solicitadas</a:t>
            </a:r>
          </a:p>
          <a:p>
            <a:pPr marL="457200" indent="-457200" algn="just" fontAlgn="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pt-BR" sz="3000" dirty="0" smtClean="0"/>
              <a:t>Melhorar a qualidade da informação na fiscalização e gestão contratual</a:t>
            </a:r>
            <a:endParaRPr lang="pt-BR" sz="3000" dirty="0"/>
          </a:p>
        </p:txBody>
      </p:sp>
      <p:sp>
        <p:nvSpPr>
          <p:cNvPr id="8" name="Retângulo 7"/>
          <p:cNvSpPr/>
          <p:nvPr/>
        </p:nvSpPr>
        <p:spPr>
          <a:xfrm>
            <a:off x="152400" y="3155249"/>
            <a:ext cx="110503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2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430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2" baseType="lpstr">
      <vt:lpstr>Arial</vt:lpstr>
      <vt:lpstr>Berlin Sans FB</vt:lpstr>
      <vt:lpstr>Calibri</vt:lpstr>
      <vt:lpstr>Calibri Light</vt:lpstr>
      <vt:lpstr>Lucida Sans Unicode</vt:lpstr>
      <vt:lpstr>Times New Roman</vt:lpstr>
      <vt:lpstr>Wingdings</vt:lpstr>
      <vt:lpstr>1_Tema do Office</vt:lpstr>
      <vt:lpstr>2_Tema do Office</vt:lpstr>
      <vt:lpstr>Planilha</vt:lpstr>
      <vt:lpstr>Serviço de Gestão de Contratos  GESCON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 de XXX</dc:title>
  <dc:creator>Gladson Pacheco</dc:creator>
  <cp:lastModifiedBy>Paulo Roberto de Souza Vieira</cp:lastModifiedBy>
  <cp:revision>58</cp:revision>
  <dcterms:created xsi:type="dcterms:W3CDTF">2017-03-23T18:00:43Z</dcterms:created>
  <dcterms:modified xsi:type="dcterms:W3CDTF">2017-03-27T15:48:38Z</dcterms:modified>
</cp:coreProperties>
</file>