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sldIdLst>
    <p:sldId id="269" r:id="rId3"/>
    <p:sldId id="350" r:id="rId4"/>
    <p:sldId id="355" r:id="rId5"/>
    <p:sldId id="354" r:id="rId6"/>
    <p:sldId id="342" r:id="rId7"/>
    <p:sldId id="346" r:id="rId8"/>
    <p:sldId id="353" r:id="rId9"/>
    <p:sldId id="330" r:id="rId10"/>
    <p:sldId id="359" r:id="rId11"/>
    <p:sldId id="367" r:id="rId12"/>
    <p:sldId id="357" r:id="rId13"/>
    <p:sldId id="348" r:id="rId14"/>
    <p:sldId id="364" r:id="rId15"/>
    <p:sldId id="368" r:id="rId16"/>
    <p:sldId id="360" r:id="rId17"/>
    <p:sldId id="309" r:id="rId18"/>
    <p:sldId id="311" r:id="rId19"/>
    <p:sldId id="356" r:id="rId20"/>
    <p:sldId id="314" r:id="rId21"/>
    <p:sldId id="369" r:id="rId22"/>
    <p:sldId id="370" r:id="rId23"/>
  </p:sldIdLst>
  <p:sldSz cx="12192000" cy="6858000"/>
  <p:notesSz cx="6797675" cy="9928225"/>
  <p:defaultTextStyle>
    <a:defPPr>
      <a:defRPr lang="pt-B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B39"/>
    <a:srgbClr val="4DAB3A"/>
    <a:srgbClr val="00FF00"/>
    <a:srgbClr val="70C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34"/>
  </p:normalViewPr>
  <p:slideViewPr>
    <p:cSldViewPr snapToGrid="0" snapToObjects="1">
      <p:cViewPr varScale="1">
        <p:scale>
          <a:sx n="70" d="100"/>
          <a:sy n="70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7C991-0BF6-4D67-B149-D2469C9BF3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71D950-25B4-48BC-996E-CB537D3A96A9}">
      <dgm:prSet/>
      <dgm:spPr/>
      <dgm:t>
        <a:bodyPr/>
        <a:lstStyle/>
        <a:p>
          <a:r>
            <a:rPr lang="pt-BR" b="1"/>
            <a:t>Fases do Programa de Gestão</a:t>
          </a:r>
          <a:endParaRPr lang="pt-BR"/>
        </a:p>
      </dgm:t>
    </dgm:pt>
    <dgm:pt modelId="{5FDA3337-2C97-491B-9304-9275C56479BF}" type="parTrans" cxnId="{67380A40-6E88-443E-92B8-0BD662F4BE09}">
      <dgm:prSet/>
      <dgm:spPr/>
      <dgm:t>
        <a:bodyPr/>
        <a:lstStyle/>
        <a:p>
          <a:endParaRPr lang="pt-BR"/>
        </a:p>
      </dgm:t>
    </dgm:pt>
    <dgm:pt modelId="{3DA4CCA1-AE7C-422F-B3E4-1A85BC30B2EA}" type="sibTrans" cxnId="{67380A40-6E88-443E-92B8-0BD662F4BE09}">
      <dgm:prSet/>
      <dgm:spPr/>
      <dgm:t>
        <a:bodyPr/>
        <a:lstStyle/>
        <a:p>
          <a:endParaRPr lang="pt-BR"/>
        </a:p>
      </dgm:t>
    </dgm:pt>
    <dgm:pt modelId="{9DECD988-1B4C-4EF2-9CF1-FC27F03CB391}">
      <dgm:prSet/>
      <dgm:spPr/>
      <dgm:t>
        <a:bodyPr/>
        <a:lstStyle/>
        <a:p>
          <a:r>
            <a:rPr lang="pt-BR" b="1" dirty="0"/>
            <a:t>Autorização pelo Ministro de Estado</a:t>
          </a:r>
        </a:p>
      </dgm:t>
    </dgm:pt>
    <dgm:pt modelId="{415BD713-D4D6-4C8D-941B-315BD6A1FC6C}" type="parTrans" cxnId="{26C3171F-9D3E-4C46-9B19-1F10059CBD92}">
      <dgm:prSet/>
      <dgm:spPr/>
      <dgm:t>
        <a:bodyPr/>
        <a:lstStyle/>
        <a:p>
          <a:endParaRPr lang="pt-BR"/>
        </a:p>
      </dgm:t>
    </dgm:pt>
    <dgm:pt modelId="{70B26AEB-1722-47CE-9AF7-F190E6BDB6ED}" type="sibTrans" cxnId="{26C3171F-9D3E-4C46-9B19-1F10059CBD92}">
      <dgm:prSet/>
      <dgm:spPr/>
      <dgm:t>
        <a:bodyPr/>
        <a:lstStyle/>
        <a:p>
          <a:endParaRPr lang="pt-BR"/>
        </a:p>
      </dgm:t>
    </dgm:pt>
    <dgm:pt modelId="{631604FC-0F8C-406C-8859-B07A7F6BDFD7}">
      <dgm:prSet/>
      <dgm:spPr/>
      <dgm:t>
        <a:bodyPr/>
        <a:lstStyle/>
        <a:p>
          <a:r>
            <a:rPr lang="pt-BR" b="1" u="sng" dirty="0"/>
            <a:t>Elaboração e aprovação dos procedimentos gerais pelo órgão</a:t>
          </a:r>
        </a:p>
      </dgm:t>
    </dgm:pt>
    <dgm:pt modelId="{49135747-7AA2-412A-978D-071E706E1428}" type="parTrans" cxnId="{AF8CDB96-D104-41E2-99C1-DA69AF81C467}">
      <dgm:prSet/>
      <dgm:spPr/>
      <dgm:t>
        <a:bodyPr/>
        <a:lstStyle/>
        <a:p>
          <a:endParaRPr lang="pt-BR"/>
        </a:p>
      </dgm:t>
    </dgm:pt>
    <dgm:pt modelId="{14B238EA-30CC-4E97-B50B-E2A0223FAF63}" type="sibTrans" cxnId="{AF8CDB96-D104-41E2-99C1-DA69AF81C467}">
      <dgm:prSet/>
      <dgm:spPr/>
      <dgm:t>
        <a:bodyPr/>
        <a:lstStyle/>
        <a:p>
          <a:endParaRPr lang="pt-BR"/>
        </a:p>
      </dgm:t>
    </dgm:pt>
    <dgm:pt modelId="{40151197-3636-49A5-87D8-757AF820AA68}">
      <dgm:prSet/>
      <dgm:spPr/>
      <dgm:t>
        <a:bodyPr/>
        <a:lstStyle/>
        <a:p>
          <a:r>
            <a:rPr lang="pt-BR" dirty="0"/>
            <a:t>Execução do programa de gestão</a:t>
          </a:r>
        </a:p>
      </dgm:t>
    </dgm:pt>
    <dgm:pt modelId="{30DF0502-E95A-482D-9503-27B0E064C2B2}" type="parTrans" cxnId="{634DAF02-BA83-45E0-87EE-5BD31EF07280}">
      <dgm:prSet/>
      <dgm:spPr/>
      <dgm:t>
        <a:bodyPr/>
        <a:lstStyle/>
        <a:p>
          <a:endParaRPr lang="pt-BR"/>
        </a:p>
      </dgm:t>
    </dgm:pt>
    <dgm:pt modelId="{D52492C7-5AE6-44BD-A872-29FA83B2C319}" type="sibTrans" cxnId="{634DAF02-BA83-45E0-87EE-5BD31EF07280}">
      <dgm:prSet/>
      <dgm:spPr/>
      <dgm:t>
        <a:bodyPr/>
        <a:lstStyle/>
        <a:p>
          <a:endParaRPr lang="pt-BR"/>
        </a:p>
      </dgm:t>
    </dgm:pt>
    <dgm:pt modelId="{25EEDCDC-030D-4B71-9F35-CB4A5BED3F8A}">
      <dgm:prSet/>
      <dgm:spPr/>
      <dgm:t>
        <a:bodyPr/>
        <a:lstStyle/>
        <a:p>
          <a:r>
            <a:rPr lang="pt-BR" dirty="0"/>
            <a:t>Acompanhamento do programa de gestão</a:t>
          </a:r>
        </a:p>
      </dgm:t>
    </dgm:pt>
    <dgm:pt modelId="{2082E880-32A9-4289-A66B-3C78E9384F4A}" type="parTrans" cxnId="{5264DD23-D834-462F-8138-57290E03AB6F}">
      <dgm:prSet/>
      <dgm:spPr/>
      <dgm:t>
        <a:bodyPr/>
        <a:lstStyle/>
        <a:p>
          <a:endParaRPr lang="pt-BR"/>
        </a:p>
      </dgm:t>
    </dgm:pt>
    <dgm:pt modelId="{BF7D1CD0-AA81-413D-A424-368B4DBC6CFA}" type="sibTrans" cxnId="{5264DD23-D834-462F-8138-57290E03AB6F}">
      <dgm:prSet/>
      <dgm:spPr/>
      <dgm:t>
        <a:bodyPr/>
        <a:lstStyle/>
        <a:p>
          <a:endParaRPr lang="pt-BR"/>
        </a:p>
      </dgm:t>
    </dgm:pt>
    <dgm:pt modelId="{790CF2BD-FD74-44CB-A533-149A5F4E7581}" type="pres">
      <dgm:prSet presAssocID="{5697C991-0BF6-4D67-B149-D2469C9BF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8CA4C3-22C2-4A37-8587-4114821ED9AC}" type="pres">
      <dgm:prSet presAssocID="{1771D950-25B4-48BC-996E-CB537D3A96A9}" presName="linNode" presStyleCnt="0"/>
      <dgm:spPr/>
    </dgm:pt>
    <dgm:pt modelId="{4D80AE03-72B9-4AB1-B867-5EEB9947D473}" type="pres">
      <dgm:prSet presAssocID="{1771D950-25B4-48BC-996E-CB537D3A96A9}" presName="parentText" presStyleLbl="node1" presStyleIdx="0" presStyleCnt="1" custLinFactNeighborX="-390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E56B09-F37C-4C1F-891A-01D6E751EF8E}" type="pres">
      <dgm:prSet presAssocID="{1771D950-25B4-48BC-996E-CB537D3A96A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E2E39C-20CF-4FCA-9CA6-313795BF6F1C}" type="presOf" srcId="{9DECD988-1B4C-4EF2-9CF1-FC27F03CB391}" destId="{F2E56B09-F37C-4C1F-891A-01D6E751EF8E}" srcOrd="0" destOrd="0" presId="urn:microsoft.com/office/officeart/2005/8/layout/vList5"/>
    <dgm:cxn modelId="{26C3171F-9D3E-4C46-9B19-1F10059CBD92}" srcId="{1771D950-25B4-48BC-996E-CB537D3A96A9}" destId="{9DECD988-1B4C-4EF2-9CF1-FC27F03CB391}" srcOrd="0" destOrd="0" parTransId="{415BD713-D4D6-4C8D-941B-315BD6A1FC6C}" sibTransId="{70B26AEB-1722-47CE-9AF7-F190E6BDB6ED}"/>
    <dgm:cxn modelId="{52FF4501-541F-4C86-8805-6C04B9796BBD}" type="presOf" srcId="{631604FC-0F8C-406C-8859-B07A7F6BDFD7}" destId="{F2E56B09-F37C-4C1F-891A-01D6E751EF8E}" srcOrd="0" destOrd="1" presId="urn:microsoft.com/office/officeart/2005/8/layout/vList5"/>
    <dgm:cxn modelId="{634DAF02-BA83-45E0-87EE-5BD31EF07280}" srcId="{1771D950-25B4-48BC-996E-CB537D3A96A9}" destId="{40151197-3636-49A5-87D8-757AF820AA68}" srcOrd="2" destOrd="0" parTransId="{30DF0502-E95A-482D-9503-27B0E064C2B2}" sibTransId="{D52492C7-5AE6-44BD-A872-29FA83B2C319}"/>
    <dgm:cxn modelId="{E318F585-9B8D-4A86-809B-449959014D8C}" type="presOf" srcId="{1771D950-25B4-48BC-996E-CB537D3A96A9}" destId="{4D80AE03-72B9-4AB1-B867-5EEB9947D473}" srcOrd="0" destOrd="0" presId="urn:microsoft.com/office/officeart/2005/8/layout/vList5"/>
    <dgm:cxn modelId="{AF8CDB96-D104-41E2-99C1-DA69AF81C467}" srcId="{1771D950-25B4-48BC-996E-CB537D3A96A9}" destId="{631604FC-0F8C-406C-8859-B07A7F6BDFD7}" srcOrd="1" destOrd="0" parTransId="{49135747-7AA2-412A-978D-071E706E1428}" sibTransId="{14B238EA-30CC-4E97-B50B-E2A0223FAF63}"/>
    <dgm:cxn modelId="{ADC0AC4C-A797-4E07-AAF9-4403A54E96C2}" type="presOf" srcId="{25EEDCDC-030D-4B71-9F35-CB4A5BED3F8A}" destId="{F2E56B09-F37C-4C1F-891A-01D6E751EF8E}" srcOrd="0" destOrd="3" presId="urn:microsoft.com/office/officeart/2005/8/layout/vList5"/>
    <dgm:cxn modelId="{67380A40-6E88-443E-92B8-0BD662F4BE09}" srcId="{5697C991-0BF6-4D67-B149-D2469C9BF3ED}" destId="{1771D950-25B4-48BC-996E-CB537D3A96A9}" srcOrd="0" destOrd="0" parTransId="{5FDA3337-2C97-491B-9304-9275C56479BF}" sibTransId="{3DA4CCA1-AE7C-422F-B3E4-1A85BC30B2EA}"/>
    <dgm:cxn modelId="{5264DD23-D834-462F-8138-57290E03AB6F}" srcId="{1771D950-25B4-48BC-996E-CB537D3A96A9}" destId="{25EEDCDC-030D-4B71-9F35-CB4A5BED3F8A}" srcOrd="3" destOrd="0" parTransId="{2082E880-32A9-4289-A66B-3C78E9384F4A}" sibTransId="{BF7D1CD0-AA81-413D-A424-368B4DBC6CFA}"/>
    <dgm:cxn modelId="{82774F25-5CD3-4C23-832C-20EE838AD0AD}" type="presOf" srcId="{40151197-3636-49A5-87D8-757AF820AA68}" destId="{F2E56B09-F37C-4C1F-891A-01D6E751EF8E}" srcOrd="0" destOrd="2" presId="urn:microsoft.com/office/officeart/2005/8/layout/vList5"/>
    <dgm:cxn modelId="{4F2738F6-5DB0-4F37-B70A-3F64A02FD960}" type="presOf" srcId="{5697C991-0BF6-4D67-B149-D2469C9BF3ED}" destId="{790CF2BD-FD74-44CB-A533-149A5F4E7581}" srcOrd="0" destOrd="0" presId="urn:microsoft.com/office/officeart/2005/8/layout/vList5"/>
    <dgm:cxn modelId="{DABD4983-373F-4166-AFF5-1657A35D2DD0}" type="presParOf" srcId="{790CF2BD-FD74-44CB-A533-149A5F4E7581}" destId="{208CA4C3-22C2-4A37-8587-4114821ED9AC}" srcOrd="0" destOrd="0" presId="urn:microsoft.com/office/officeart/2005/8/layout/vList5"/>
    <dgm:cxn modelId="{35CC24D8-3E5B-4CCC-B9ED-30E7A85D7F51}" type="presParOf" srcId="{208CA4C3-22C2-4A37-8587-4114821ED9AC}" destId="{4D80AE03-72B9-4AB1-B867-5EEB9947D473}" srcOrd="0" destOrd="0" presId="urn:microsoft.com/office/officeart/2005/8/layout/vList5"/>
    <dgm:cxn modelId="{56146C69-D390-47CD-BC87-398A30B10060}" type="presParOf" srcId="{208CA4C3-22C2-4A37-8587-4114821ED9AC}" destId="{F2E56B09-F37C-4C1F-891A-01D6E751EF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56B09-F37C-4C1F-891A-01D6E751EF8E}">
      <dsp:nvSpPr>
        <dsp:cNvPr id="0" name=""/>
        <dsp:cNvSpPr/>
      </dsp:nvSpPr>
      <dsp:spPr>
        <a:xfrm rot="5400000">
          <a:off x="5702117" y="-1813543"/>
          <a:ext cx="2231953" cy="64170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/>
            <a:t>Autorização pelo Ministro de Estado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u="sng" kern="1200" dirty="0"/>
            <a:t>Elaboração e aprovação dos procedimentos gerais pelo órgão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Execução do programa de gestão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Acompanhamento do programa de gestão</a:t>
          </a:r>
        </a:p>
      </dsp:txBody>
      <dsp:txXfrm rot="-5400000">
        <a:off x="3609580" y="387949"/>
        <a:ext cx="6308074" cy="2014043"/>
      </dsp:txXfrm>
    </dsp:sp>
    <dsp:sp modelId="{4D80AE03-72B9-4AB1-B867-5EEB9947D473}">
      <dsp:nvSpPr>
        <dsp:cNvPr id="0" name=""/>
        <dsp:cNvSpPr/>
      </dsp:nvSpPr>
      <dsp:spPr>
        <a:xfrm>
          <a:off x="0" y="0"/>
          <a:ext cx="3609579" cy="2789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500" b="1" kern="1200"/>
            <a:t>Fases do Programa de Gestão</a:t>
          </a:r>
          <a:endParaRPr lang="pt-BR" sz="5500" kern="1200"/>
        </a:p>
      </dsp:txBody>
      <dsp:txXfrm>
        <a:off x="136194" y="136194"/>
        <a:ext cx="3337191" cy="251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6983-0163-4725-8D67-49A30C2FF158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BB12-2C77-4D12-B0C8-126701068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DCA4843-8D0A-4AF5-893E-AC7978FA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7DE3-8143-4635-B982-FB7A3C0F5E4F}" type="datetime1">
              <a:rPr lang="pt-BR">
                <a:solidFill>
                  <a:prstClr val="black"/>
                </a:solidFill>
              </a:rPr>
              <a:pPr>
                <a:defRPr/>
              </a:pPr>
              <a:t>22/09/2021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AAA81FA-5ED9-4C3F-93F3-9595FD5F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prstClr val="black"/>
                </a:solidFill>
              </a:rPr>
              <a:t>Reunião Equipe VDPI, 05/06/21. Luciana Dias de Lima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57BE42B-127F-42D7-B937-3CDE518B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BDB07CE-1655-4F4B-9F5A-77F1ECEB2442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5E38F-4B50-48F2-AF8B-C14C85C55BA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81482-FA42-4800-BC6E-BF1CCA0715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DCA4843-8D0A-4AF5-893E-AC7978FA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7DE3-8143-4635-B982-FB7A3C0F5E4F}" type="datetime1">
              <a:rPr lang="pt-BR">
                <a:solidFill>
                  <a:prstClr val="black"/>
                </a:solidFill>
              </a:rPr>
              <a:pPr>
                <a:defRPr/>
              </a:pPr>
              <a:t>22/09/2021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AAA81FA-5ED9-4C3F-93F3-9595FD5F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prstClr val="black"/>
                </a:solidFill>
              </a:rPr>
              <a:t>Reunião Equipe VDPI, 05/06/21. Luciana Dias de Lima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57BE42B-127F-42D7-B937-3CDE518B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BDB07CE-1655-4F4B-9F5A-77F1ECEB2442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2"/>
          <p:cNvPicPr>
            <a:picLocks noChangeAspect="1"/>
          </p:cNvPicPr>
          <p:nvPr userDrawn="1"/>
        </p:nvPicPr>
        <p:blipFill>
          <a:blip r:embed="rId5"/>
          <a:srcRect l="645" r="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Imagem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63188" y="314325"/>
            <a:ext cx="1582737" cy="15827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8" y="314325"/>
            <a:ext cx="158273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8"/>
            <a:ext cx="12192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783431"/>
            <a:ext cx="4633913" cy="463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CaixaDeTexto 5"/>
          <p:cNvSpPr txBox="1"/>
          <p:nvPr/>
        </p:nvSpPr>
        <p:spPr>
          <a:xfrm>
            <a:off x="4006850" y="5875338"/>
            <a:ext cx="798353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/>
            <a:r>
              <a:rPr lang="pt-BR" altLang="pt-BR" sz="2400" b="1" dirty="0">
                <a:solidFill>
                  <a:srgbClr val="4DAB39"/>
                </a:solidFill>
                <a:latin typeface="Calibri" panose="020F0502020204030204"/>
              </a:rPr>
              <a:t>Escola Nacional de Saúde Pública Sergio Arouca – ENSP</a:t>
            </a:r>
          </a:p>
          <a:p>
            <a:pPr algn="r" eaLnBrk="1" hangingPunct="1"/>
            <a:r>
              <a:rPr lang="pt-BR" altLang="pt-BR" sz="2400" b="1" dirty="0">
                <a:solidFill>
                  <a:srgbClr val="4DAB39"/>
                </a:solidFill>
                <a:latin typeface="Calibri" panose="020F0502020204030204"/>
              </a:rPr>
              <a:t>Fundação Oswaldo Cruz - Fiocruz</a:t>
            </a:r>
          </a:p>
        </p:txBody>
      </p:sp>
      <p:sp>
        <p:nvSpPr>
          <p:cNvPr id="2053" name="Retângulo 8"/>
          <p:cNvSpPr/>
          <p:nvPr/>
        </p:nvSpPr>
        <p:spPr>
          <a:xfrm>
            <a:off x="7849772" y="245807"/>
            <a:ext cx="43422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b="1" dirty="0" smtClean="0">
                <a:solidFill>
                  <a:srgbClr val="4DAB39"/>
                </a:solidFill>
                <a:latin typeface="Calibri" panose="020F0502020204030204"/>
              </a:rPr>
              <a:t> </a:t>
            </a:r>
            <a:r>
              <a:rPr lang="pt-BR" altLang="pt-BR" sz="1400" b="1" dirty="0" smtClean="0">
                <a:solidFill>
                  <a:srgbClr val="4DAB39"/>
                </a:solidFill>
                <a:latin typeface="Calibri" panose="020F0502020204030204"/>
              </a:rPr>
              <a:t>CD ENSP Rio </a:t>
            </a:r>
            <a:r>
              <a:rPr lang="pt-BR" altLang="pt-BR" sz="1400" b="1" dirty="0">
                <a:solidFill>
                  <a:srgbClr val="4DAB39"/>
                </a:solidFill>
                <a:latin typeface="Calibri" panose="020F0502020204030204"/>
              </a:rPr>
              <a:t>de Janeiro, </a:t>
            </a:r>
            <a:r>
              <a:rPr lang="pt-BR" altLang="pt-BR" sz="1400" b="1" dirty="0" smtClean="0">
                <a:solidFill>
                  <a:srgbClr val="4DAB39"/>
                </a:solidFill>
                <a:latin typeface="Calibri" panose="020F0502020204030204"/>
              </a:rPr>
              <a:t>21 </a:t>
            </a:r>
            <a:r>
              <a:rPr lang="pt-BR" altLang="pt-BR" sz="1400" b="1" dirty="0">
                <a:solidFill>
                  <a:srgbClr val="4DAB39"/>
                </a:solidFill>
                <a:latin typeface="Calibri" panose="020F0502020204030204"/>
              </a:rPr>
              <a:t>de </a:t>
            </a:r>
            <a:r>
              <a:rPr lang="pt-BR" altLang="pt-BR" sz="1400" b="1" dirty="0" smtClean="0">
                <a:solidFill>
                  <a:srgbClr val="4DAB39"/>
                </a:solidFill>
                <a:latin typeface="Calibri" panose="020F0502020204030204"/>
              </a:rPr>
              <a:t>setembro </a:t>
            </a:r>
            <a:r>
              <a:rPr lang="pt-BR" altLang="pt-BR" sz="1400" b="1" dirty="0">
                <a:solidFill>
                  <a:srgbClr val="4DAB39"/>
                </a:solidFill>
                <a:latin typeface="Calibri" panose="020F0502020204030204"/>
              </a:rPr>
              <a:t>de 2021</a:t>
            </a:r>
          </a:p>
        </p:txBody>
      </p:sp>
      <p:sp>
        <p:nvSpPr>
          <p:cNvPr id="7" name="Retângulo 8"/>
          <p:cNvSpPr/>
          <p:nvPr/>
        </p:nvSpPr>
        <p:spPr>
          <a:xfrm>
            <a:off x="3855244" y="668959"/>
            <a:ext cx="4541838" cy="4770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500" b="1" dirty="0" smtClean="0">
                <a:solidFill>
                  <a:srgbClr val="4DAB39"/>
                </a:solidFill>
              </a:rPr>
              <a:t>PROGRAMA DE GESTÃO</a:t>
            </a:r>
            <a:endParaRPr lang="pt-BR" altLang="pt-BR" sz="2500" b="1" dirty="0">
              <a:solidFill>
                <a:srgbClr val="4DA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Aderência ao Programa de Gestão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O </a:t>
            </a:r>
            <a:r>
              <a:rPr lang="pt-BR" sz="1800" dirty="0"/>
              <a:t>Programa de Gestão, em sua concepção, é </a:t>
            </a:r>
            <a:r>
              <a:rPr lang="pt-BR" sz="1800" b="1" dirty="0"/>
              <a:t>mais aderente</a:t>
            </a:r>
            <a:r>
              <a:rPr lang="pt-BR" sz="1800" dirty="0"/>
              <a:t> às atividades mais padronizadas, processos de trabalho já mapeados e monitorados, que podem ser realizados por meio digital, como as encontradas nas áreas de </a:t>
            </a:r>
            <a:r>
              <a:rPr lang="pt-BR" sz="1800" u="sng" dirty="0"/>
              <a:t>gestão e tecnologia da informação</a:t>
            </a:r>
            <a:r>
              <a:rPr lang="pt-BR" sz="1800" dirty="0"/>
              <a:t> , nas diferentes unidades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b="1" dirty="0"/>
              <a:t>Desafios adicionais</a:t>
            </a:r>
            <a:r>
              <a:rPr lang="pt-BR" sz="1800" dirty="0"/>
              <a:t>: atividades nas áreas de educação; assistência à saúde; vigilância em saúde; pesquisa/análise de qualidade de produtos e insumos para a saúde/manutenção de coleções biológicas; serviços laboratoriais/laboratórios de referência; informação, comunicação e divulgação científica em saúde; preservação do patrimônio histórico e cultural da saúde; produção de insumos para a saúde.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45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pt-BR" b="1" dirty="0" err="1" smtClean="0"/>
              <a:t>Teletrabalho</a:t>
            </a:r>
            <a:r>
              <a:rPr lang="pt-BR" b="1" dirty="0" smtClean="0"/>
              <a:t> – desafios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1154" y="1269242"/>
            <a:ext cx="10666863" cy="5588758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As empresas privadas adotaram o </a:t>
            </a:r>
            <a:r>
              <a:rPr lang="pt-BR" sz="1400" dirty="0" err="1">
                <a:cs typeface="Arial" panose="020B0604020202020204" pitchFamily="34" charset="0"/>
              </a:rPr>
              <a:t>teletrabalho</a:t>
            </a:r>
            <a:r>
              <a:rPr lang="pt-BR" sz="1400" dirty="0">
                <a:cs typeface="Arial" panose="020B0604020202020204" pitchFamily="34" charset="0"/>
              </a:rPr>
              <a:t> prioritariamente por motivos de economia com aluguéis de espaços físicos e maior ganho de produtividade dos trabalhadores. Mas, mesmo as grandes corporações estão refreando o entusiasmo inicial pelo </a:t>
            </a:r>
            <a:r>
              <a:rPr lang="pt-BR" sz="1400" dirty="0" err="1">
                <a:cs typeface="Arial" panose="020B0604020202020204" pitchFamily="34" charset="0"/>
              </a:rPr>
              <a:t>teletrabalho</a:t>
            </a:r>
            <a:r>
              <a:rPr lang="pt-BR" sz="1400" dirty="0">
                <a:cs typeface="Arial" panose="020B0604020202020204" pitchFamily="34" charset="0"/>
              </a:rPr>
              <a:t> e estão preconizando modalidades  híbridas para a organização do trabalho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O modelo do </a:t>
            </a:r>
            <a:r>
              <a:rPr lang="pt-BR" sz="1400" dirty="0" err="1">
                <a:cs typeface="Arial" panose="020B0604020202020204" pitchFamily="34" charset="0"/>
              </a:rPr>
              <a:t>teletrabalho</a:t>
            </a:r>
            <a:r>
              <a:rPr lang="pt-BR" sz="1400" dirty="0">
                <a:cs typeface="Arial" panose="020B0604020202020204" pitchFamily="34" charset="0"/>
              </a:rPr>
              <a:t> na pandemia foi implantado, na maior parte das vezes, sem a determinação de limites, organização de rotinas ou verificação das condições de infraestrutura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Há poucos estudos na área de saúde do trabalhador sobre as consequências do </a:t>
            </a:r>
            <a:r>
              <a:rPr lang="pt-BR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teletrabalho</a:t>
            </a: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É escassa a regulamentação sobre os direitos do trabalhador no </a:t>
            </a:r>
            <a:r>
              <a:rPr lang="pt-BR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teletrabalho</a:t>
            </a: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, como a caracterização de acidentes de trabalho no trabalho remoto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Nem todas as atividades são possíveis de serem realizadas em </a:t>
            </a:r>
            <a:r>
              <a:rPr lang="pt-BR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teletrabalho</a:t>
            </a: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O </a:t>
            </a:r>
            <a:r>
              <a:rPr lang="pt-BR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teletrabalho</a:t>
            </a: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 expõe desigualdades sociais, de gênero, raça e geracionais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O </a:t>
            </a:r>
            <a:r>
              <a:rPr lang="pt-BR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teletrabalho</a:t>
            </a: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 oferece riscos de deterioração do sentido coletivo do trabalho e aos direitos coletivos dos trabalhadores no serviço </a:t>
            </a:r>
            <a:r>
              <a:rPr lang="pt-BR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público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</a:t>
            </a:r>
            <a:r>
              <a:rPr lang="pt-BR" sz="11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Fonte: Câmara Técnica de Gestão - Fiocruz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</a:t>
            </a:r>
            <a:endParaRPr lang="pt-BR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8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Eixos  Inovadores da Fiocruz- Programa de Gestão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9683" cy="3035487"/>
          </a:xfrm>
        </p:spPr>
        <p:txBody>
          <a:bodyPr/>
          <a:lstStyle/>
          <a:p>
            <a:r>
              <a:rPr lang="pt-BR" dirty="0" smtClean="0"/>
              <a:t>Saúde do Trabalhador</a:t>
            </a:r>
          </a:p>
          <a:p>
            <a:r>
              <a:rPr lang="pt-BR" dirty="0" smtClean="0"/>
              <a:t>TIC (suporte; ferramentas para comunicação/</a:t>
            </a:r>
            <a:r>
              <a:rPr lang="pt-BR" dirty="0" err="1" smtClean="0"/>
              <a:t>colaboração;segurança</a:t>
            </a:r>
            <a:r>
              <a:rPr lang="pt-BR" dirty="0" smtClean="0"/>
              <a:t> da informação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16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pastas 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seguras, VPN, firewall,  antivírus, etc</a:t>
            </a:r>
            <a:r>
              <a:rPr lang="pt-BR" sz="16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600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pt-BR" dirty="0" smtClean="0"/>
              <a:t>Disponibilização de infraestrutura (</a:t>
            </a:r>
            <a:r>
              <a:rPr lang="pt-BR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Disponibilização </a:t>
            </a: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opcional de infraestrutura física e tecnológica </a:t>
            </a:r>
            <a:r>
              <a:rPr lang="pt-BR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laptops e cadeiras </a:t>
            </a:r>
            <a:r>
              <a:rPr lang="pt-BR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ergonômicas, </a:t>
            </a: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acordo com a conveniência, disponibilidade e </a:t>
            </a:r>
            <a:r>
              <a:rPr lang="pt-BR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necessidade)</a:t>
            </a:r>
            <a:endParaRPr lang="pt-BR" sz="1800" b="1" dirty="0" smtClean="0">
              <a:solidFill>
                <a:schemeClr val="accent5"/>
              </a:solidFill>
            </a:endParaRPr>
          </a:p>
          <a:p>
            <a:r>
              <a:rPr lang="pt-BR" dirty="0" smtClean="0"/>
              <a:t>Capacitações e treinamentos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3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+mn-lt"/>
                <a:cs typeface="Arial" panose="020B0604020202020204" pitchFamily="34" charset="0"/>
              </a:rPr>
              <a:t>Diretrizes sugeridas para a implantação do programa de gestão</a:t>
            </a:r>
            <a:br>
              <a:rPr lang="pt-BR" sz="2800" b="1" dirty="0">
                <a:latin typeface="+mn-lt"/>
                <a:cs typeface="Arial" panose="020B0604020202020204" pitchFamily="34" charset="0"/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Processo </a:t>
            </a:r>
            <a:r>
              <a:rPr lang="pt-BR" sz="24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democrático e participativo para a definição de critérios e requisitos do programa de </a:t>
            </a:r>
            <a:r>
              <a:rPr lang="pt-BR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gestão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Priorização </a:t>
            </a:r>
            <a:r>
              <a:rPr lang="pt-BR" sz="24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 a modalidade semipresencial, para a preservação das relações institucionais e das relações coletivas de </a:t>
            </a:r>
            <a:r>
              <a:rPr lang="pt-BR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trabalho.</a:t>
            </a:r>
            <a:endParaRPr lang="pt-BR" sz="2400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0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5"/>
          <p:cNvSpPr txBox="1">
            <a:spLocks noChangeArrowheads="1"/>
          </p:cNvSpPr>
          <p:nvPr/>
        </p:nvSpPr>
        <p:spPr bwMode="auto">
          <a:xfrm>
            <a:off x="3048000" y="3246438"/>
            <a:ext cx="609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11267" name="CaixaDeTexto 13"/>
          <p:cNvSpPr txBox="1">
            <a:spLocks noChangeArrowheads="1"/>
          </p:cNvSpPr>
          <p:nvPr/>
        </p:nvSpPr>
        <p:spPr bwMode="auto">
          <a:xfrm>
            <a:off x="3390900" y="3244850"/>
            <a:ext cx="678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36538" y="1828800"/>
          <a:ext cx="11053762" cy="5892800"/>
        </p:xfrm>
        <a:graphic>
          <a:graphicData uri="http://schemas.openxmlformats.org/drawingml/2006/table">
            <a:tbl>
              <a:tblPr/>
              <a:tblGrid>
                <a:gridCol w="11053762"/>
              </a:tblGrid>
              <a:tr h="375309">
                <a:tc>
                  <a:txBody>
                    <a:bodyPr/>
                    <a:lstStyle/>
                    <a:p>
                      <a:pPr algn="ctr" fontAlgn="ctr"/>
                      <a:endParaRPr lang="pt-BR" sz="2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9765"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Tabela de atividades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(</a:t>
                      </a:r>
                      <a:r>
                        <a:rPr lang="pt-BR" sz="24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atividade; </a:t>
                      </a:r>
                      <a:r>
                        <a:rPr lang="pt-BR" sz="2400" b="1" i="1" u="non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faixa de complexidade da atividade; parâmetros adotados para definição da faixa de complexidade;</a:t>
                      </a:r>
                      <a:r>
                        <a:rPr lang="pt-BR" sz="24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tempo de execução da atividade em regime presencial; tempo de execução da atividade em teletrabalho; ganho percentual de produtividade estabelecido; e entregas esperadas</a:t>
                      </a: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Regimes de execução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Hipóteses de vedação à participação</a:t>
                      </a:r>
                      <a:endParaRPr lang="pt-B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Resultados e benefícios esperados para a instituição</a:t>
                      </a:r>
                      <a:endParaRPr lang="pt-B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percentual mínimo ou máximo de participantes em cada unidade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percentual mínimo e máximo de produtividade adicional dos participantes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 de ciência e responsabilidade do participante e sua chefia imediata</a:t>
                      </a:r>
                      <a:endParaRPr lang="pt-B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de antecedência mínima de convocação para comparecimento pessoal</a:t>
                      </a:r>
                      <a:endParaRPr lang="pt-B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63">
                <a:tc>
                  <a:txBody>
                    <a:bodyPr/>
                    <a:lstStyle/>
                    <a:p>
                      <a:pPr algn="just" fontAlgn="ctr"/>
                      <a:endParaRPr lang="pt-BR" sz="18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63">
                <a:tc>
                  <a:txBody>
                    <a:bodyPr/>
                    <a:lstStyle/>
                    <a:p>
                      <a:pPr algn="just" fontAlgn="ctr"/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73" name="CaixaDeTexto 8"/>
          <p:cNvSpPr txBox="1">
            <a:spLocks noChangeArrowheads="1"/>
          </p:cNvSpPr>
          <p:nvPr/>
        </p:nvSpPr>
        <p:spPr bwMode="auto">
          <a:xfrm>
            <a:off x="2055813" y="1751013"/>
            <a:ext cx="989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 b="1" dirty="0" smtClean="0"/>
              <a:t>O que deve constar nos procedimentos gerais?</a:t>
            </a:r>
          </a:p>
        </p:txBody>
      </p:sp>
    </p:spTree>
    <p:extLst>
      <p:ext uri="{BB962C8B-B14F-4D97-AF65-F5344CB8AC3E}">
        <p14:creationId xmlns:p14="http://schemas.microsoft.com/office/powerpoint/2010/main" val="387811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Tabela de Atividades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400" dirty="0"/>
              <a:t>A tabela de atividades é uma medida de eficácia: quantidade de horas gasta em determinadas atividades (o programa de gestão não trata de eficiência, ou da efetividade dos processos de trabalho da instituição)</a:t>
            </a:r>
          </a:p>
          <a:p>
            <a:endParaRPr lang="pt-BR" sz="1400" dirty="0"/>
          </a:p>
          <a:p>
            <a:r>
              <a:rPr lang="pt-BR" sz="1400" dirty="0"/>
              <a:t>Desconsidera as diferenças entre os trabalhos privados e públicos: </a:t>
            </a:r>
            <a:r>
              <a:rPr lang="pt-BR" sz="1400" u="sng" dirty="0"/>
              <a:t>o trabalho público tem natureza social</a:t>
            </a:r>
            <a:r>
              <a:rPr lang="pt-BR" sz="1400" dirty="0"/>
              <a:t>, é voltado ao bem comum (e não ao lucro) e </a:t>
            </a:r>
            <a:r>
              <a:rPr lang="pt-BR" sz="1400" u="sng" dirty="0"/>
              <a:t>envolve muitas ações coletivas</a:t>
            </a:r>
            <a:r>
              <a:rPr lang="pt-BR" sz="1400" dirty="0"/>
              <a:t>, sendo, portanto, refratário à lógica liberal, que tem no individualismo a sua forma predominante de conduta</a:t>
            </a:r>
          </a:p>
          <a:p>
            <a:endParaRPr lang="pt-BR" sz="1400" dirty="0"/>
          </a:p>
          <a:p>
            <a:r>
              <a:rPr lang="pt-BR" sz="1400" dirty="0"/>
              <a:t>No serviço público há processos de trabalho que são prioritariamente coletivos </a:t>
            </a:r>
          </a:p>
          <a:p>
            <a:endParaRPr lang="pt-BR" sz="1400" dirty="0"/>
          </a:p>
          <a:p>
            <a:r>
              <a:rPr lang="pt-BR" sz="1400" u="sng" dirty="0"/>
              <a:t>Atenção especial aos aspectos qualitativos</a:t>
            </a:r>
            <a:r>
              <a:rPr lang="pt-BR" sz="1400" dirty="0"/>
              <a:t>: inclusão de explicações situacionais e justificativas na apresentação do cumprimento das metas</a:t>
            </a:r>
          </a:p>
          <a:p>
            <a:endParaRPr lang="pt-BR" sz="1400" dirty="0"/>
          </a:p>
          <a:p>
            <a:r>
              <a:rPr lang="pt-BR" sz="1400" dirty="0"/>
              <a:t>Refletir e revisar continuamente as atividades</a:t>
            </a:r>
          </a:p>
          <a:p>
            <a:endParaRPr lang="pt-BR" sz="1400" dirty="0"/>
          </a:p>
          <a:p>
            <a:r>
              <a:rPr lang="pt-BR" sz="1400" dirty="0"/>
              <a:t>Gerar informações para reformular e impulsionar melhorias contínuas para todo o processo de trabalho</a:t>
            </a:r>
          </a:p>
          <a:p>
            <a:r>
              <a:rPr lang="pt-BR" sz="1400" dirty="0"/>
              <a:t> </a:t>
            </a:r>
            <a:r>
              <a:rPr lang="pt-BR" sz="1400" u="sng" dirty="0" smtClean="0"/>
              <a:t>Tabela </a:t>
            </a:r>
            <a:r>
              <a:rPr lang="pt-BR" sz="1400" u="sng" dirty="0"/>
              <a:t>de Atividades deve ter um caráter dinâmico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4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5"/>
          <p:cNvSpPr txBox="1">
            <a:spLocks noChangeArrowheads="1"/>
          </p:cNvSpPr>
          <p:nvPr/>
        </p:nvSpPr>
        <p:spPr bwMode="auto">
          <a:xfrm>
            <a:off x="3048000" y="3246438"/>
            <a:ext cx="609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10243" name="CaixaDeTexto 13"/>
          <p:cNvSpPr txBox="1">
            <a:spLocks noChangeArrowheads="1"/>
          </p:cNvSpPr>
          <p:nvPr/>
        </p:nvSpPr>
        <p:spPr bwMode="auto">
          <a:xfrm>
            <a:off x="3390900" y="3244850"/>
            <a:ext cx="678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5750" y="1839913"/>
            <a:ext cx="11204575" cy="4786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62000" algn="ctr">
              <a:lnSpc>
                <a:spcPct val="107000"/>
              </a:lnSpc>
              <a:spcAft>
                <a:spcPts val="750"/>
              </a:spcAft>
              <a:defRPr/>
            </a:pPr>
            <a:r>
              <a:rPr lang="pt-BR" sz="2800" b="1" dirty="0">
                <a:solidFill>
                  <a:srgbClr val="4DAB3A"/>
                </a:solidFill>
                <a:latin typeface="Calibri" panose="020F0502020204030204" pitchFamily="34" charset="0"/>
              </a:rPr>
              <a:t>Execução do Programa de Gestão</a:t>
            </a:r>
          </a:p>
          <a:p>
            <a:pPr indent="762000" algn="ctr">
              <a:lnSpc>
                <a:spcPct val="107000"/>
              </a:lnSpc>
              <a:spcAft>
                <a:spcPts val="750"/>
              </a:spcAft>
              <a:defRPr/>
            </a:pPr>
            <a:endParaRPr lang="pt-BR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indent="762000" algn="ctr">
              <a:lnSpc>
                <a:spcPct val="107000"/>
              </a:lnSpc>
              <a:spcAft>
                <a:spcPts val="750"/>
              </a:spcAft>
              <a:defRPr/>
            </a:pPr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Seleção por Edital</a:t>
            </a: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 de Plano de Trabalho</a:t>
            </a: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Pactuação com a chefia imediata</a:t>
            </a: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Assinatura de Termo de Ciência e Responsabilidade</a:t>
            </a:r>
          </a:p>
          <a:p>
            <a:pPr indent="762000" algn="just">
              <a:lnSpc>
                <a:spcPct val="107000"/>
              </a:lnSpc>
              <a:spcAft>
                <a:spcPts val="750"/>
              </a:spcAft>
              <a:defRPr/>
            </a:pPr>
            <a:endParaRPr lang="pt-BR" sz="2000" dirty="0">
              <a:solidFill>
                <a:srgbClr val="16293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62000" algn="just">
              <a:lnSpc>
                <a:spcPct val="107000"/>
              </a:lnSpc>
              <a:spcAft>
                <a:spcPts val="750"/>
              </a:spcAft>
              <a:defRPr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5"/>
          <p:cNvSpPr txBox="1">
            <a:spLocks noChangeArrowheads="1"/>
          </p:cNvSpPr>
          <p:nvPr/>
        </p:nvSpPr>
        <p:spPr bwMode="auto">
          <a:xfrm>
            <a:off x="3048000" y="3246438"/>
            <a:ext cx="609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12291" name="CaixaDeTexto 13"/>
          <p:cNvSpPr txBox="1">
            <a:spLocks noChangeArrowheads="1"/>
          </p:cNvSpPr>
          <p:nvPr/>
        </p:nvSpPr>
        <p:spPr bwMode="auto">
          <a:xfrm>
            <a:off x="3390900" y="3244850"/>
            <a:ext cx="678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522" y="1023336"/>
            <a:ext cx="11203336" cy="70400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62000" algn="ctr">
              <a:lnSpc>
                <a:spcPct val="107000"/>
              </a:lnSpc>
              <a:spcAft>
                <a:spcPts val="75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Acompanhamento do Programa de Gestão</a:t>
            </a:r>
          </a:p>
          <a:p>
            <a:pPr indent="762000" algn="ctr">
              <a:lnSpc>
                <a:spcPct val="107000"/>
              </a:lnSpc>
              <a:spcAft>
                <a:spcPts val="750"/>
              </a:spcAft>
              <a:defRPr/>
            </a:pPr>
            <a:endParaRPr lang="pt-BR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Dirigente: após seis meses da publicação da norma de procedimentos gerais;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Relatório Gerencial, anualmente até 30 de novembro;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defRPr/>
            </a:pPr>
            <a:r>
              <a:rPr lang="pt-BR" sz="2400" dirty="0">
                <a:solidFill>
                  <a:prstClr val="black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Sistema Informatizado que deverá registrar: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 de atividades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trabalho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do cumprimento de metas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 das alterações no plano de trabalho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qualitativa das entregas</a:t>
            </a:r>
          </a:p>
          <a:p>
            <a:pPr marL="457200" indent="-457200" algn="just">
              <a:lnSpc>
                <a:spcPct val="107000"/>
              </a:lnSpc>
              <a:spcAft>
                <a:spcPts val="750"/>
              </a:spcAft>
              <a:buFont typeface="+mj-lt"/>
              <a:buAutoNum type="alphaLcParenR"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Designação dos executores e avaliadores das entregas acordadas</a:t>
            </a:r>
          </a:p>
          <a:p>
            <a:pPr indent="762000" algn="just">
              <a:lnSpc>
                <a:spcPct val="107000"/>
              </a:lnSpc>
              <a:spcAft>
                <a:spcPts val="750"/>
              </a:spcAft>
              <a:defRPr/>
            </a:pPr>
            <a:endParaRPr lang="pt-BR" sz="2000" dirty="0">
              <a:solidFill>
                <a:srgbClr val="16293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62000" algn="just">
              <a:lnSpc>
                <a:spcPct val="107000"/>
              </a:lnSpc>
              <a:spcAft>
                <a:spcPts val="750"/>
              </a:spcAft>
              <a:defRPr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de Gestão e Controle de Frequência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endParaRPr lang="pt-BR" sz="2000" b="1" dirty="0" smtClean="0"/>
          </a:p>
          <a:p>
            <a:r>
              <a:rPr lang="pt-BR" sz="2000" b="1" dirty="0" smtClean="0"/>
              <a:t>Controle </a:t>
            </a:r>
            <a:r>
              <a:rPr lang="pt-BR" sz="2000" b="1" dirty="0"/>
              <a:t>de frequência</a:t>
            </a:r>
            <a:r>
              <a:rPr lang="pt-BR" sz="2000" dirty="0"/>
              <a:t>: compromisso institucional, por meio do Plano de Gestão Estratégica e Transformação Institucional – PGT, no âmbito do </a:t>
            </a:r>
            <a:r>
              <a:rPr lang="pt-BR" sz="2000" dirty="0" err="1"/>
              <a:t>TransformaGov</a:t>
            </a:r>
            <a:r>
              <a:rPr lang="pt-BR" sz="2000" dirty="0"/>
              <a:t> e Termo de Ajuste de Conduta (TAC) do Ministério Público; ainda que estejamos na discussão de implantação do Programa de Gestão, a Fiocruz precisa estar apta a implantação do controle de frequência </a:t>
            </a:r>
            <a:r>
              <a:rPr lang="en-US" sz="2000" dirty="0"/>
              <a:t>​</a:t>
            </a:r>
          </a:p>
          <a:p>
            <a:r>
              <a:rPr lang="pt-BR" sz="2000" dirty="0" smtClean="0"/>
              <a:t>​</a:t>
            </a:r>
            <a:r>
              <a:rPr lang="pt-BR" sz="2000" i="1" dirty="0" smtClean="0"/>
              <a:t> </a:t>
            </a:r>
            <a:r>
              <a:rPr lang="pt-BR" sz="2000" i="1" dirty="0"/>
              <a:t>Implantar o Sistema de Registro Eletrônico de Frequência (SISREF) </a:t>
            </a:r>
            <a:endParaRPr lang="pt-BR" sz="2000" i="1" dirty="0" smtClean="0"/>
          </a:p>
          <a:p>
            <a:r>
              <a:rPr lang="pt-BR" sz="2000" i="1" dirty="0"/>
              <a:t> </a:t>
            </a:r>
            <a:r>
              <a:rPr lang="pt-BR" sz="2000" dirty="0" smtClean="0"/>
              <a:t>Termo </a:t>
            </a:r>
            <a:r>
              <a:rPr lang="pt-BR" sz="2000" dirty="0"/>
              <a:t>de Ajuste de Conduta com Ministério Público para implantar ponto eletrônico desde 2018​</a:t>
            </a:r>
          </a:p>
          <a:p>
            <a:r>
              <a:rPr lang="pt-BR" sz="2000" dirty="0" smtClean="0"/>
              <a:t>​A </a:t>
            </a:r>
            <a:r>
              <a:rPr lang="pt-BR" sz="2000" dirty="0"/>
              <a:t>aplicabilidade do controle de frequência aos servidores estará diretamente relacionada à discussão do Programa de Gestão </a:t>
            </a:r>
            <a:r>
              <a:rPr lang="en-US" sz="2000" dirty="0"/>
              <a:t>​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2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5"/>
          <p:cNvSpPr txBox="1">
            <a:spLocks noChangeArrowheads="1"/>
          </p:cNvSpPr>
          <p:nvPr/>
        </p:nvSpPr>
        <p:spPr bwMode="auto">
          <a:xfrm>
            <a:off x="3048000" y="3246438"/>
            <a:ext cx="609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15363" name="CaixaDeTexto 13"/>
          <p:cNvSpPr txBox="1">
            <a:spLocks noChangeArrowheads="1"/>
          </p:cNvSpPr>
          <p:nvPr/>
        </p:nvSpPr>
        <p:spPr bwMode="auto">
          <a:xfrm>
            <a:off x="3390900" y="3244850"/>
            <a:ext cx="678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t-BR" altLang="pt-BR" smtClean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7250" y="1023583"/>
            <a:ext cx="1014284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4DAB3A"/>
                </a:solidFill>
                <a:latin typeface="+mn-lt"/>
                <a:cs typeface="Arial" panose="020B0604020202020204" pitchFamily="34" charset="0"/>
              </a:rPr>
              <a:t>Passos </a:t>
            </a:r>
            <a:r>
              <a:rPr lang="pt-BR" b="1" dirty="0">
                <a:solidFill>
                  <a:srgbClr val="4DAB3A"/>
                </a:solidFill>
                <a:latin typeface="+mn-lt"/>
                <a:cs typeface="Arial" panose="020B0604020202020204" pitchFamily="34" charset="0"/>
              </a:rPr>
              <a:t>para a implantação do Programa de Gestão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Discussão </a:t>
            </a:r>
            <a:r>
              <a:rPr lang="pt-BR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 Fórum de Gestão de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Pessoas Fiocruz</a:t>
            </a:r>
            <a:endParaRPr lang="pt-BR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Discussão na Câmara Técnica de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Gestão Fiocruz</a:t>
            </a:r>
            <a:endParaRPr lang="pt-BR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Discussão no Conselho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Deliberativo Fiocruz</a:t>
            </a:r>
            <a:endParaRPr lang="pt-BR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Seminário sobre o Mundo do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Trabalho promovido pela Fiocruz</a:t>
            </a:r>
            <a:endParaRPr lang="pt-BR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Grupo de Trabalho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Específico coordenado pela COGEPE</a:t>
            </a:r>
            <a:endParaRPr lang="pt-BR" dirty="0" smtClean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Pauta permanente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 Conselho Deliberativo da ENSP e no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Colegiado de Gestão da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ENSP e </a:t>
            </a:r>
            <a:r>
              <a:rPr lang="pt-BR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inclusão de pauta nos outros colegiados da Escola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3" y="1244767"/>
            <a:ext cx="10339753" cy="45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Notas sobre o Grupo de Trabalho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Instituição do </a:t>
            </a:r>
            <a:r>
              <a:rPr lang="pt-BR" sz="1800" dirty="0"/>
              <a:t>Grupo de Trabalho (GT) </a:t>
            </a:r>
            <a:r>
              <a:rPr lang="pt-BR" sz="1800" dirty="0" smtClean="0"/>
              <a:t>no âmbito da Presidência da Fiocruz com </a:t>
            </a:r>
            <a:r>
              <a:rPr lang="pt-BR" sz="1800" dirty="0"/>
              <a:t>o objetivo de promover estudos destinados à implantação do Programa de Gestão na Fundação Oswaldo Cruz </a:t>
            </a:r>
            <a:r>
              <a:rPr lang="pt-BR" sz="1800" dirty="0" smtClean="0"/>
              <a:t> (PORTARIA </a:t>
            </a:r>
            <a:r>
              <a:rPr lang="pt-BR" sz="1800" dirty="0"/>
              <a:t>Nº 416, de 23 de agosto de </a:t>
            </a:r>
            <a:r>
              <a:rPr lang="pt-BR" sz="1800" dirty="0" smtClean="0"/>
              <a:t>2021)</a:t>
            </a:r>
          </a:p>
          <a:p>
            <a:endParaRPr lang="pt-BR" sz="1800" dirty="0"/>
          </a:p>
          <a:p>
            <a:r>
              <a:rPr lang="pt-BR" sz="1800" dirty="0" smtClean="0"/>
              <a:t>Elaboração de Documento com as Diretrizes Gerais sobre o Programa de Gestão e </a:t>
            </a:r>
            <a:r>
              <a:rPr lang="pt-BR" sz="1800" smtClean="0"/>
              <a:t>proposição da </a:t>
            </a:r>
            <a:r>
              <a:rPr lang="pt-BR" sz="1800" dirty="0" smtClean="0"/>
              <a:t>Tabela de Atividades.</a:t>
            </a:r>
          </a:p>
          <a:p>
            <a:endParaRPr lang="pt-BR" sz="1800" dirty="0" smtClean="0"/>
          </a:p>
          <a:p>
            <a:r>
              <a:rPr lang="pt-BR" sz="1800" dirty="0"/>
              <a:t>O prazo para a conclusão dos trabalhos é de 60 dias, contados da publicação da Portaria, podendo ser prorrogado por até mais 30 </a:t>
            </a:r>
            <a:r>
              <a:rPr lang="pt-BR" sz="1800" dirty="0" smtClean="0"/>
              <a:t>dias</a:t>
            </a:r>
          </a:p>
          <a:p>
            <a:endParaRPr lang="pt-BR" sz="1800" dirty="0" smtClean="0"/>
          </a:p>
          <a:p>
            <a:r>
              <a:rPr lang="pt-BR" sz="1800" dirty="0" smtClean="0"/>
              <a:t>Apresentação ao CD Fiocruz para validação do documento apresentado pelo GT </a:t>
            </a:r>
          </a:p>
          <a:p>
            <a:endParaRPr lang="pt-BR" sz="1800" dirty="0"/>
          </a:p>
          <a:p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 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B07CE-1655-4F4B-9F5A-77F1ECEB2442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3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DB07CE-1655-4F4B-9F5A-77F1ECEB2442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t-BR" altLang="pt-BR">
              <a:solidFill>
                <a:prstClr val="black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3735"/>
          </a:xfrm>
        </p:spPr>
        <p:txBody>
          <a:bodyPr/>
          <a:lstStyle/>
          <a:p>
            <a:r>
              <a:rPr lang="pt-BR" sz="2800" b="1" dirty="0">
                <a:latin typeface="+mn-lt"/>
              </a:rPr>
              <a:t>Programa de Gestão</a:t>
            </a:r>
            <a:r>
              <a:rPr lang="pt-BR" sz="2800" dirty="0">
                <a:latin typeface="+mn-lt"/>
              </a:rPr>
              <a:t>: compromisso institucional por meio do Plano de Gestão Estratégica e Transformação Institucional – PGT, </a:t>
            </a:r>
            <a:r>
              <a:rPr lang="pt-BR" sz="2800" b="1" dirty="0">
                <a:latin typeface="+mn-lt"/>
              </a:rPr>
              <a:t>no âmbito do </a:t>
            </a:r>
            <a:r>
              <a:rPr lang="pt-BR" sz="2800" b="1" dirty="0" err="1">
                <a:latin typeface="+mn-lt"/>
              </a:rPr>
              <a:t>TransformaGov</a:t>
            </a:r>
            <a:endParaRPr lang="pt-BR" sz="2800" dirty="0">
              <a:latin typeface="+mn-lt"/>
            </a:endParaRPr>
          </a:p>
        </p:txBody>
      </p:sp>
      <p:pic>
        <p:nvPicPr>
          <p:cNvPr id="2050" name="Picture 2" descr="dimenso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5" y="2310416"/>
            <a:ext cx="8093123" cy="40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2262" y="1875261"/>
            <a:ext cx="1008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Cinco </a:t>
            </a:r>
            <a:r>
              <a:rPr lang="en-US" sz="1400" b="1" dirty="0" err="1" smtClean="0">
                <a:solidFill>
                  <a:srgbClr val="FF0000"/>
                </a:solidFill>
              </a:rPr>
              <a:t>dimensões</a:t>
            </a:r>
            <a:r>
              <a:rPr lang="en-US" sz="1400" b="1" dirty="0" smtClean="0">
                <a:solidFill>
                  <a:srgbClr val="FF0000"/>
                </a:solidFill>
              </a:rPr>
              <a:t> - https</a:t>
            </a:r>
            <a:r>
              <a:rPr lang="en-US" sz="1400" b="1" dirty="0">
                <a:solidFill>
                  <a:srgbClr val="FF0000"/>
                </a:solidFill>
              </a:rPr>
              <a:t>://www.youtube.com/watch?v=wB6m7Z1JCJk</a:t>
            </a:r>
          </a:p>
        </p:txBody>
      </p:sp>
    </p:spTree>
    <p:extLst>
      <p:ext uri="{BB962C8B-B14F-4D97-AF65-F5344CB8AC3E}">
        <p14:creationId xmlns:p14="http://schemas.microsoft.com/office/powerpoint/2010/main" val="4130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de Gestão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5272" cy="4351338"/>
          </a:xfrm>
        </p:spPr>
        <p:txBody>
          <a:bodyPr/>
          <a:lstStyle/>
          <a:p>
            <a:r>
              <a:rPr lang="pt-BR" dirty="0"/>
              <a:t>Conceito de </a:t>
            </a:r>
            <a:r>
              <a:rPr lang="pt-BR" dirty="0" err="1"/>
              <a:t>teletrabalho</a:t>
            </a:r>
            <a:r>
              <a:rPr lang="pt-BR" dirty="0"/>
              <a:t> introduzido pela Lei Nº 13.467, de 13 de julho de 2017, na Consolidação das Leis do Trabalho (CLT)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Programa de Gestão do Governo Federal, criado em 2018 e atualizado pela instrução normativa </a:t>
            </a:r>
            <a:r>
              <a:rPr lang="pt-BR" dirty="0" smtClean="0"/>
              <a:t>65/20 tem </a:t>
            </a:r>
            <a:r>
              <a:rPr lang="pt-BR" dirty="0"/>
              <a:t>como objetivo propor uma outra lógica de trabalho, seja presencial, por rodízio ou </a:t>
            </a:r>
            <a:r>
              <a:rPr lang="pt-BR" dirty="0" err="1"/>
              <a:t>teletrabalho</a:t>
            </a:r>
            <a:r>
              <a:rPr lang="pt-BR" dirty="0" smtClean="0"/>
              <a:t>. Ele </a:t>
            </a:r>
            <a:r>
              <a:rPr lang="pt-BR" dirty="0"/>
              <a:t>associa as metas pactuadas com horas-trabalho. </a:t>
            </a:r>
          </a:p>
        </p:txBody>
      </p:sp>
    </p:spTree>
    <p:extLst>
      <p:ext uri="{BB962C8B-B14F-4D97-AF65-F5344CB8AC3E}">
        <p14:creationId xmlns:p14="http://schemas.microsoft.com/office/powerpoint/2010/main" val="9934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de Gestão x Trabalho Remoto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Instituído formalmente</a:t>
            </a:r>
          </a:p>
          <a:p>
            <a:r>
              <a:rPr lang="pt-BR" dirty="0" smtClean="0"/>
              <a:t>Substitui controle de frequências por resultados</a:t>
            </a:r>
          </a:p>
          <a:p>
            <a:r>
              <a:rPr lang="pt-BR" dirty="0" smtClean="0"/>
              <a:t>Entregas avaliadas</a:t>
            </a:r>
          </a:p>
          <a:p>
            <a:r>
              <a:rPr lang="pt-BR" dirty="0" smtClean="0"/>
              <a:t>Controlada por sistema</a:t>
            </a:r>
          </a:p>
          <a:p>
            <a:r>
              <a:rPr lang="pt-BR" dirty="0" smtClean="0"/>
              <a:t>Pode ser realizado fora e dentro da instituição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72422" y="1690688"/>
            <a:ext cx="5363308" cy="5032375"/>
          </a:xfrm>
        </p:spPr>
        <p:txBody>
          <a:bodyPr/>
          <a:lstStyle/>
          <a:p>
            <a:r>
              <a:rPr lang="pt-BR" sz="2400" dirty="0" smtClean="0"/>
              <a:t>Proteção </a:t>
            </a:r>
            <a:r>
              <a:rPr lang="pt-BR" sz="2400" dirty="0"/>
              <a:t>e manutenção das atividades essenciais para o enfrentamento da pandemia </a:t>
            </a:r>
            <a:r>
              <a:rPr lang="en-US" sz="2400" dirty="0"/>
              <a:t>​</a:t>
            </a:r>
          </a:p>
          <a:p>
            <a:r>
              <a:rPr lang="pt-BR" sz="2400" dirty="0" smtClean="0"/>
              <a:t>​Atendimento </a:t>
            </a:r>
            <a:r>
              <a:rPr lang="pt-BR" sz="2400" dirty="0"/>
              <a:t>às diretrizes dos Planos de Contingência e Planos de Convivência</a:t>
            </a:r>
            <a:r>
              <a:rPr lang="en-US" sz="2400" dirty="0"/>
              <a:t>​</a:t>
            </a:r>
          </a:p>
          <a:p>
            <a:r>
              <a:rPr lang="pt-BR" sz="2400" dirty="0" smtClean="0"/>
              <a:t>​ Orientado </a:t>
            </a:r>
            <a:r>
              <a:rPr lang="pt-BR" sz="2400" dirty="0"/>
              <a:t>pelo quadro sanitário dos estados e legislações relacionadas com a pandemia</a:t>
            </a:r>
            <a:r>
              <a:rPr lang="en-US" sz="2400" dirty="0"/>
              <a:t>​</a:t>
            </a:r>
          </a:p>
          <a:p>
            <a:r>
              <a:rPr lang="pt-BR" sz="2400" dirty="0" smtClean="0"/>
              <a:t>​Registro </a:t>
            </a:r>
            <a:r>
              <a:rPr lang="pt-BR" sz="2400" dirty="0"/>
              <a:t>de plano de tarefas no SEI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113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42245" y="5506491"/>
            <a:ext cx="4312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555555"/>
                </a:solidFill>
                <a:latin typeface="rawline"/>
              </a:rPr>
              <a:t>Atualmente, </a:t>
            </a:r>
            <a:r>
              <a:rPr lang="pt-BR" b="1" dirty="0">
                <a:solidFill>
                  <a:srgbClr val="555555"/>
                </a:solidFill>
                <a:latin typeface="rawline"/>
              </a:rPr>
              <a:t>15 órgãos/entidades já implementaram o </a:t>
            </a:r>
            <a:r>
              <a:rPr lang="pt-BR" b="1" dirty="0" smtClean="0">
                <a:solidFill>
                  <a:srgbClr val="555555"/>
                </a:solidFill>
                <a:latin typeface="rawline"/>
              </a:rPr>
              <a:t>PG,</a:t>
            </a:r>
            <a:r>
              <a:rPr lang="pt-BR" dirty="0">
                <a:solidFill>
                  <a:srgbClr val="555555"/>
                </a:solidFill>
                <a:latin typeface="rawline"/>
              </a:rPr>
              <a:t> sendo 06 da Administração Direta e 09 da Indireta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7A42C21-EFCF-438D-9198-CA37135994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82" y="214"/>
            <a:ext cx="12192000" cy="6857786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99AC9259-7721-44C0-A4AC-14475179585D}"/>
              </a:ext>
            </a:extLst>
          </p:cNvPr>
          <p:cNvGraphicFramePr/>
          <p:nvPr>
            <p:extLst/>
          </p:nvPr>
        </p:nvGraphicFramePr>
        <p:xfrm>
          <a:off x="981512" y="2139194"/>
          <a:ext cx="10026609" cy="278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2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gerais do Programa de Gestão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Orientado por procedimentos e por plano de trabalho com métricas sobre o trabalho: metas, prazos 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 participantes do programa de gestão estão dispensados do controle de frequência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eletrônica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Enquadram-se dentre as atividades que possam ser realizadas em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teletrabalho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parcial ou integral, mas não se limitando a elas, atividades com os seguintes atributos: </a:t>
            </a:r>
          </a:p>
          <a:p>
            <a:pPr marL="534988" indent="-534988" algn="just">
              <a:lnSpc>
                <a:spcPct val="100000"/>
              </a:lnSpc>
            </a:pP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cuja natureza demande maior esforço individual e menor interação com outros agentes públicos;</a:t>
            </a:r>
            <a:endParaRPr lang="pt-BR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100000"/>
              </a:lnSpc>
            </a:pP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cuja natureza de complexidade exija elevado grau de concentração; ou</a:t>
            </a:r>
            <a:endParaRPr lang="pt-BR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100000"/>
              </a:lnSpc>
            </a:pP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cuja natureza seja de baixa a média complexidade com elevado grau de previsibilidade e/ou padronização nas entregas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vedado o pagamento de adicionais ocupacionais de insalubridade, periculosidade, irradiação ionizante e gratificação por atividades com Raios X ou substâncias radioativas, ou quaisquer outras relacionadas à atividade presencial para os participantes do programa de gestão em regime de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teletrabalho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Trabalhador é responsável pelo financiamento da sua infraestrutura física 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tecnológica.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estão previstos na IN 65: treinamentos e capacitações; estratégias e instrumentos para o fomento da comunicação e integração com colegas de equipe e gestores; ações de prevenção e promoção da saúde e segurança dos servidores sob o </a:t>
            </a:r>
            <a:r>
              <a:rPr lang="pt-B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teletrabalho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924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1332</Words>
  <Application>Microsoft Office PowerPoint</Application>
  <PresentationFormat>Widescreen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rawline</vt:lpstr>
      <vt:lpstr>Times New Roman</vt:lpstr>
      <vt:lpstr>Wingdings</vt:lpstr>
      <vt:lpstr>Tema do Office</vt:lpstr>
      <vt:lpstr>2_Tema do Office</vt:lpstr>
      <vt:lpstr>Apresentação do PowerPoint</vt:lpstr>
      <vt:lpstr>Apresentação do PowerPoint</vt:lpstr>
      <vt:lpstr>Programa de Gestão: compromisso institucional por meio do Plano de Gestão Estratégica e Transformação Institucional – PGT, no âmbito do TransformaGov</vt:lpstr>
      <vt:lpstr>Apresentação do PowerPoint</vt:lpstr>
      <vt:lpstr>Programa de Gestão</vt:lpstr>
      <vt:lpstr>Programa de Gestão x Trabalho Remoto</vt:lpstr>
      <vt:lpstr>Apresentação do PowerPoint</vt:lpstr>
      <vt:lpstr>Apresentação do PowerPoint</vt:lpstr>
      <vt:lpstr>Aspectos gerais do Programa de Gestão</vt:lpstr>
      <vt:lpstr>Aderência ao Programa de Gestão</vt:lpstr>
      <vt:lpstr>Teletrabalho – desafios </vt:lpstr>
      <vt:lpstr>Eixos  Inovadores da Fiocruz- Programa de Gestão</vt:lpstr>
      <vt:lpstr>Diretrizes sugeridas para a implantação do programa de gestão </vt:lpstr>
      <vt:lpstr>Apresentação do PowerPoint</vt:lpstr>
      <vt:lpstr>Tabela de Atividades</vt:lpstr>
      <vt:lpstr>Apresentação do PowerPoint</vt:lpstr>
      <vt:lpstr>Apresentação do PowerPoint</vt:lpstr>
      <vt:lpstr>Programa de Gestão e Controle de Frequência</vt:lpstr>
      <vt:lpstr>Apresentação do PowerPoint</vt:lpstr>
      <vt:lpstr>Notas sobre o Grupo de Trabalho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Felippe Amarante</dc:creator>
  <cp:lastModifiedBy>Ensp</cp:lastModifiedBy>
  <cp:revision>185</cp:revision>
  <cp:lastPrinted>2021-07-06T11:26:25Z</cp:lastPrinted>
  <dcterms:created xsi:type="dcterms:W3CDTF">2021-06-13T08:56:00Z</dcterms:created>
  <dcterms:modified xsi:type="dcterms:W3CDTF">2021-09-22T15:51:27Z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1046-11.2.0.10176</vt:lpwstr>
  </property>
</Properties>
</file>