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8" r:id="rId1"/>
    <p:sldMasterId id="2147483855" r:id="rId2"/>
  </p:sldMasterIdLst>
  <p:notesMasterIdLst>
    <p:notesMasterId r:id="rId149"/>
  </p:notesMasterIdLst>
  <p:sldIdLst>
    <p:sldId id="534" r:id="rId3"/>
    <p:sldId id="535" r:id="rId4"/>
    <p:sldId id="536" r:id="rId5"/>
    <p:sldId id="537" r:id="rId6"/>
    <p:sldId id="538" r:id="rId7"/>
    <p:sldId id="539" r:id="rId8"/>
    <p:sldId id="540" r:id="rId9"/>
    <p:sldId id="541" r:id="rId10"/>
    <p:sldId id="568" r:id="rId11"/>
    <p:sldId id="581" r:id="rId12"/>
    <p:sldId id="582" r:id="rId13"/>
    <p:sldId id="583" r:id="rId14"/>
    <p:sldId id="584" r:id="rId15"/>
    <p:sldId id="585" r:id="rId16"/>
    <p:sldId id="586" r:id="rId17"/>
    <p:sldId id="587" r:id="rId18"/>
    <p:sldId id="588" r:id="rId19"/>
    <p:sldId id="589" r:id="rId20"/>
    <p:sldId id="590" r:id="rId21"/>
    <p:sldId id="591" r:id="rId22"/>
    <p:sldId id="592" r:id="rId23"/>
    <p:sldId id="593" r:id="rId24"/>
    <p:sldId id="595" r:id="rId25"/>
    <p:sldId id="596" r:id="rId26"/>
    <p:sldId id="597" r:id="rId27"/>
    <p:sldId id="598" r:id="rId28"/>
    <p:sldId id="599" r:id="rId29"/>
    <p:sldId id="600" r:id="rId30"/>
    <p:sldId id="601" r:id="rId31"/>
    <p:sldId id="602" r:id="rId32"/>
    <p:sldId id="603" r:id="rId33"/>
    <p:sldId id="604" r:id="rId34"/>
    <p:sldId id="605" r:id="rId35"/>
    <p:sldId id="606" r:id="rId36"/>
    <p:sldId id="607" r:id="rId37"/>
    <p:sldId id="608" r:id="rId38"/>
    <p:sldId id="609" r:id="rId39"/>
    <p:sldId id="610" r:id="rId40"/>
    <p:sldId id="611" r:id="rId41"/>
    <p:sldId id="612" r:id="rId42"/>
    <p:sldId id="614" r:id="rId43"/>
    <p:sldId id="617" r:id="rId44"/>
    <p:sldId id="618" r:id="rId45"/>
    <p:sldId id="619" r:id="rId46"/>
    <p:sldId id="621" r:id="rId47"/>
    <p:sldId id="622" r:id="rId48"/>
    <p:sldId id="623" r:id="rId49"/>
    <p:sldId id="624" r:id="rId50"/>
    <p:sldId id="625" r:id="rId51"/>
    <p:sldId id="626" r:id="rId52"/>
    <p:sldId id="627" r:id="rId53"/>
    <p:sldId id="628" r:id="rId54"/>
    <p:sldId id="629" r:id="rId55"/>
    <p:sldId id="630" r:id="rId56"/>
    <p:sldId id="631" r:id="rId57"/>
    <p:sldId id="637" r:id="rId58"/>
    <p:sldId id="638" r:id="rId59"/>
    <p:sldId id="641" r:id="rId60"/>
    <p:sldId id="642" r:id="rId61"/>
    <p:sldId id="643" r:id="rId62"/>
    <p:sldId id="644" r:id="rId63"/>
    <p:sldId id="542" r:id="rId64"/>
    <p:sldId id="543" r:id="rId65"/>
    <p:sldId id="544" r:id="rId66"/>
    <p:sldId id="545" r:id="rId67"/>
    <p:sldId id="546" r:id="rId68"/>
    <p:sldId id="547" r:id="rId69"/>
    <p:sldId id="548" r:id="rId70"/>
    <p:sldId id="650" r:id="rId71"/>
    <p:sldId id="651" r:id="rId72"/>
    <p:sldId id="549" r:id="rId73"/>
    <p:sldId id="550" r:id="rId74"/>
    <p:sldId id="551" r:id="rId75"/>
    <p:sldId id="552" r:id="rId76"/>
    <p:sldId id="553" r:id="rId77"/>
    <p:sldId id="554" r:id="rId78"/>
    <p:sldId id="555" r:id="rId79"/>
    <p:sldId id="556" r:id="rId80"/>
    <p:sldId id="440" r:id="rId81"/>
    <p:sldId id="565" r:id="rId82"/>
    <p:sldId id="647" r:id="rId83"/>
    <p:sldId id="648" r:id="rId84"/>
    <p:sldId id="649" r:id="rId85"/>
    <p:sldId id="677" r:id="rId86"/>
    <p:sldId id="678" r:id="rId87"/>
    <p:sldId id="679" r:id="rId88"/>
    <p:sldId id="639" r:id="rId89"/>
    <p:sldId id="640" r:id="rId90"/>
    <p:sldId id="569" r:id="rId91"/>
    <p:sldId id="571" r:id="rId92"/>
    <p:sldId id="572" r:id="rId93"/>
    <p:sldId id="574" r:id="rId94"/>
    <p:sldId id="576" r:id="rId95"/>
    <p:sldId id="577" r:id="rId96"/>
    <p:sldId id="511" r:id="rId97"/>
    <p:sldId id="369" r:id="rId98"/>
    <p:sldId id="470" r:id="rId99"/>
    <p:sldId id="466" r:id="rId100"/>
    <p:sldId id="461" r:id="rId101"/>
    <p:sldId id="462" r:id="rId102"/>
    <p:sldId id="464" r:id="rId103"/>
    <p:sldId id="473" r:id="rId104"/>
    <p:sldId id="495" r:id="rId105"/>
    <p:sldId id="383" r:id="rId106"/>
    <p:sldId id="497" r:id="rId107"/>
    <p:sldId id="512" r:id="rId108"/>
    <p:sldId id="680" r:id="rId109"/>
    <p:sldId id="668" r:id="rId110"/>
    <p:sldId id="667" r:id="rId111"/>
    <p:sldId id="666" r:id="rId112"/>
    <p:sldId id="669" r:id="rId113"/>
    <p:sldId id="558" r:id="rId114"/>
    <p:sldId id="561" r:id="rId115"/>
    <p:sldId id="564" r:id="rId116"/>
    <p:sldId id="562" r:id="rId117"/>
    <p:sldId id="563" r:id="rId118"/>
    <p:sldId id="560" r:id="rId119"/>
    <p:sldId id="559" r:id="rId120"/>
    <p:sldId id="531" r:id="rId121"/>
    <p:sldId id="530" r:id="rId122"/>
    <p:sldId id="515" r:id="rId123"/>
    <p:sldId id="578" r:id="rId124"/>
    <p:sldId id="516" r:id="rId125"/>
    <p:sldId id="633" r:id="rId126"/>
    <p:sldId id="634" r:id="rId127"/>
    <p:sldId id="657" r:id="rId128"/>
    <p:sldId id="658" r:id="rId129"/>
    <p:sldId id="659" r:id="rId130"/>
    <p:sldId id="660" r:id="rId131"/>
    <p:sldId id="652" r:id="rId132"/>
    <p:sldId id="653" r:id="rId133"/>
    <p:sldId id="654" r:id="rId134"/>
    <p:sldId id="655" r:id="rId135"/>
    <p:sldId id="670" r:id="rId136"/>
    <p:sldId id="656" r:id="rId137"/>
    <p:sldId id="672" r:id="rId138"/>
    <p:sldId id="673" r:id="rId139"/>
    <p:sldId id="674" r:id="rId140"/>
    <p:sldId id="675" r:id="rId141"/>
    <p:sldId id="676" r:id="rId142"/>
    <p:sldId id="661" r:id="rId143"/>
    <p:sldId id="662" r:id="rId144"/>
    <p:sldId id="665" r:id="rId145"/>
    <p:sldId id="663" r:id="rId146"/>
    <p:sldId id="664" r:id="rId147"/>
    <p:sldId id="524" r:id="rId14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C937"/>
    <a:srgbClr val="C7E6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59"/>
    <p:restoredTop sz="87294" autoAdjust="0"/>
  </p:normalViewPr>
  <p:slideViewPr>
    <p:cSldViewPr>
      <p:cViewPr varScale="1">
        <p:scale>
          <a:sx n="90" d="100"/>
          <a:sy n="90" d="100"/>
        </p:scale>
        <p:origin x="179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7" d="100"/>
        <a:sy n="107" d="100"/>
      </p:scale>
      <p:origin x="0" y="-19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120" Type="http://schemas.openxmlformats.org/officeDocument/2006/relationships/slide" Target="slides/slide118.xml"/><Relationship Id="rId121" Type="http://schemas.openxmlformats.org/officeDocument/2006/relationships/slide" Target="slides/slide119.xml"/><Relationship Id="rId122" Type="http://schemas.openxmlformats.org/officeDocument/2006/relationships/slide" Target="slides/slide120.xml"/><Relationship Id="rId123" Type="http://schemas.openxmlformats.org/officeDocument/2006/relationships/slide" Target="slides/slide121.xml"/><Relationship Id="rId124" Type="http://schemas.openxmlformats.org/officeDocument/2006/relationships/slide" Target="slides/slide122.xml"/><Relationship Id="rId125" Type="http://schemas.openxmlformats.org/officeDocument/2006/relationships/slide" Target="slides/slide123.xml"/><Relationship Id="rId126" Type="http://schemas.openxmlformats.org/officeDocument/2006/relationships/slide" Target="slides/slide124.xml"/><Relationship Id="rId127" Type="http://schemas.openxmlformats.org/officeDocument/2006/relationships/slide" Target="slides/slide125.xml"/><Relationship Id="rId128" Type="http://schemas.openxmlformats.org/officeDocument/2006/relationships/slide" Target="slides/slide126.xml"/><Relationship Id="rId129" Type="http://schemas.openxmlformats.org/officeDocument/2006/relationships/slide" Target="slides/slide1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slide" Target="slides/slide94.xml"/><Relationship Id="rId101" Type="http://schemas.openxmlformats.org/officeDocument/2006/relationships/slide" Target="slides/slide99.xml"/><Relationship Id="rId102" Type="http://schemas.openxmlformats.org/officeDocument/2006/relationships/slide" Target="slides/slide100.xml"/><Relationship Id="rId103" Type="http://schemas.openxmlformats.org/officeDocument/2006/relationships/slide" Target="slides/slide101.xml"/><Relationship Id="rId104" Type="http://schemas.openxmlformats.org/officeDocument/2006/relationships/slide" Target="slides/slide102.xml"/><Relationship Id="rId105" Type="http://schemas.openxmlformats.org/officeDocument/2006/relationships/slide" Target="slides/slide103.xml"/><Relationship Id="rId106" Type="http://schemas.openxmlformats.org/officeDocument/2006/relationships/slide" Target="slides/slide104.xml"/><Relationship Id="rId107" Type="http://schemas.openxmlformats.org/officeDocument/2006/relationships/slide" Target="slides/slide105.xml"/><Relationship Id="rId108" Type="http://schemas.openxmlformats.org/officeDocument/2006/relationships/slide" Target="slides/slide106.xml"/><Relationship Id="rId109" Type="http://schemas.openxmlformats.org/officeDocument/2006/relationships/slide" Target="slides/slide107.xml"/><Relationship Id="rId97" Type="http://schemas.openxmlformats.org/officeDocument/2006/relationships/slide" Target="slides/slide95.xml"/><Relationship Id="rId98" Type="http://schemas.openxmlformats.org/officeDocument/2006/relationships/slide" Target="slides/slide96.xml"/><Relationship Id="rId99" Type="http://schemas.openxmlformats.org/officeDocument/2006/relationships/slide" Target="slides/slide97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00" Type="http://schemas.openxmlformats.org/officeDocument/2006/relationships/slide" Target="slides/slide98.xml"/><Relationship Id="rId150" Type="http://schemas.openxmlformats.org/officeDocument/2006/relationships/presProps" Target="presProps.xml"/><Relationship Id="rId151" Type="http://schemas.openxmlformats.org/officeDocument/2006/relationships/viewProps" Target="viewProps.xml"/><Relationship Id="rId152" Type="http://schemas.openxmlformats.org/officeDocument/2006/relationships/theme" Target="theme/theme1.xml"/><Relationship Id="rId153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30" Type="http://schemas.openxmlformats.org/officeDocument/2006/relationships/slide" Target="slides/slide128.xml"/><Relationship Id="rId131" Type="http://schemas.openxmlformats.org/officeDocument/2006/relationships/slide" Target="slides/slide129.xml"/><Relationship Id="rId132" Type="http://schemas.openxmlformats.org/officeDocument/2006/relationships/slide" Target="slides/slide130.xml"/><Relationship Id="rId133" Type="http://schemas.openxmlformats.org/officeDocument/2006/relationships/slide" Target="slides/slide131.xml"/><Relationship Id="rId134" Type="http://schemas.openxmlformats.org/officeDocument/2006/relationships/slide" Target="slides/slide132.xml"/><Relationship Id="rId135" Type="http://schemas.openxmlformats.org/officeDocument/2006/relationships/slide" Target="slides/slide133.xml"/><Relationship Id="rId136" Type="http://schemas.openxmlformats.org/officeDocument/2006/relationships/slide" Target="slides/slide134.xml"/><Relationship Id="rId137" Type="http://schemas.openxmlformats.org/officeDocument/2006/relationships/slide" Target="slides/slide135.xml"/><Relationship Id="rId138" Type="http://schemas.openxmlformats.org/officeDocument/2006/relationships/slide" Target="slides/slide136.xml"/><Relationship Id="rId139" Type="http://schemas.openxmlformats.org/officeDocument/2006/relationships/slide" Target="slides/slide13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110" Type="http://schemas.openxmlformats.org/officeDocument/2006/relationships/slide" Target="slides/slide108.xml"/><Relationship Id="rId111" Type="http://schemas.openxmlformats.org/officeDocument/2006/relationships/slide" Target="slides/slide109.xml"/><Relationship Id="rId112" Type="http://schemas.openxmlformats.org/officeDocument/2006/relationships/slide" Target="slides/slide110.xml"/><Relationship Id="rId113" Type="http://schemas.openxmlformats.org/officeDocument/2006/relationships/slide" Target="slides/slide111.xml"/><Relationship Id="rId114" Type="http://schemas.openxmlformats.org/officeDocument/2006/relationships/slide" Target="slides/slide112.xml"/><Relationship Id="rId115" Type="http://schemas.openxmlformats.org/officeDocument/2006/relationships/slide" Target="slides/slide113.xml"/><Relationship Id="rId116" Type="http://schemas.openxmlformats.org/officeDocument/2006/relationships/slide" Target="slides/slide114.xml"/><Relationship Id="rId117" Type="http://schemas.openxmlformats.org/officeDocument/2006/relationships/slide" Target="slides/slide115.xml"/><Relationship Id="rId118" Type="http://schemas.openxmlformats.org/officeDocument/2006/relationships/slide" Target="slides/slide116.xml"/><Relationship Id="rId119" Type="http://schemas.openxmlformats.org/officeDocument/2006/relationships/slide" Target="slides/slide1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Relationship Id="rId140" Type="http://schemas.openxmlformats.org/officeDocument/2006/relationships/slide" Target="slides/slide138.xml"/><Relationship Id="rId141" Type="http://schemas.openxmlformats.org/officeDocument/2006/relationships/slide" Target="slides/slide139.xml"/><Relationship Id="rId142" Type="http://schemas.openxmlformats.org/officeDocument/2006/relationships/slide" Target="slides/slide140.xml"/><Relationship Id="rId143" Type="http://schemas.openxmlformats.org/officeDocument/2006/relationships/slide" Target="slides/slide141.xml"/><Relationship Id="rId144" Type="http://schemas.openxmlformats.org/officeDocument/2006/relationships/slide" Target="slides/slide142.xml"/><Relationship Id="rId145" Type="http://schemas.openxmlformats.org/officeDocument/2006/relationships/slide" Target="slides/slide143.xml"/><Relationship Id="rId146" Type="http://schemas.openxmlformats.org/officeDocument/2006/relationships/slide" Target="slides/slide144.xml"/><Relationship Id="rId147" Type="http://schemas.openxmlformats.org/officeDocument/2006/relationships/slide" Target="slides/slide145.xml"/><Relationship Id="rId148" Type="http://schemas.openxmlformats.org/officeDocument/2006/relationships/slide" Target="slides/slide146.xml"/><Relationship Id="rId1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/C:\Users\sejane.gomes\Documents\OR&#199;AMENTO%202016\EXECU&#199;&#195;O%20OR&#199;AMENTO\Execu&#231;&#227;o%20Detalhada%20-%20novembro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file:////C:\Users\sejane.gomes\Documents\OR&#199;AMENTO%202016\EXECU&#199;&#195;O%20OR&#199;AMENTO\Execu&#231;&#227;o%20Detalhada%20-%20novembro.xlsx" TargetMode="External"/><Relationship Id="rId3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/C:\Users\flaviaguimaraes\Downloads\Indicadores%20Projeto%20Gerenciamento%20de%20Produtos%20Qu&#237;mico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//C:\Users\flaviaguimaraes\Downloads\Indicadores%20Projeto%20Gerenciamento%20de%20Produtos%20Qu&#237;micos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flaviaguimaraes\Downloads\Avalia&#231;&#227;o%20de%20absor&#231;&#227;o%20do%20treinamento.xlsx" TargetMode="External"/><Relationship Id="rId4" Type="http://schemas.openxmlformats.org/officeDocument/2006/relationships/chartUserShapes" Target="../drawings/drawing2.xml"/><Relationship Id="rId1" Type="http://schemas.microsoft.com/office/2011/relationships/chartStyle" Target="style3.xml"/><Relationship Id="rId2" Type="http://schemas.microsoft.com/office/2011/relationships/chartColorStyle" Target="colors3.xml"/></Relationships>
</file>

<file path=ppt/charts/_rels/chart6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oleObject" Target="file:////C:\Users\flaviaguimaraes\Downloads\Publica&#231;&#245;es%20Portal%20Ensp_2013-201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600"/>
              <a:t>ORÇAMENTO APROVADO POR RUBRICA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9,5%</a:t>
                    </a:r>
                    <a:endParaRPr lang="en-US" dirty="0"/>
                  </a:p>
                </c:rich>
              </c:tx>
              <c:spPr>
                <a:pattFill prst="pct75">
                  <a:fgClr>
                    <a:prstClr val="black">
                      <a:lumMod val="75000"/>
                      <a:lumOff val="25000"/>
                    </a:prstClr>
                  </a:fgClr>
                  <a:bgClr>
                    <a:prstClr val="black">
                      <a:lumMod val="65000"/>
                      <a:lumOff val="35000"/>
                    </a:prst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'VDE ACUMULADO'!$A$3:$A$10</c:f>
              <c:strCache>
                <c:ptCount val="8"/>
                <c:pt idx="0">
                  <c:v>DIÁRIAS</c:v>
                </c:pt>
                <c:pt idx="1">
                  <c:v>PASSAGENS</c:v>
                </c:pt>
                <c:pt idx="2">
                  <c:v>PJ CONTRATOS (HP)</c:v>
                </c:pt>
                <c:pt idx="3">
                  <c:v>PJ CONTRATOS (TELEFONIA)</c:v>
                </c:pt>
                <c:pt idx="4">
                  <c:v>PJ CONTRATOS (CORREIOS)</c:v>
                </c:pt>
                <c:pt idx="5">
                  <c:v>TERCEIRIZAÇÃO</c:v>
                </c:pt>
                <c:pt idx="6">
                  <c:v>CIEE (ESTÁGIO)</c:v>
                </c:pt>
                <c:pt idx="7">
                  <c:v>BOLSA AUX. ESTUDANTE</c:v>
                </c:pt>
              </c:strCache>
            </c:strRef>
          </c:cat>
          <c:val>
            <c:numRef>
              <c:f>'VDE ACUMULADO'!$B$3:$B$10</c:f>
              <c:numCache>
                <c:formatCode>_("R$"* ###,000_);_("R$"* \(###,000\);_("R$"* "-"??_);_(@_)</c:formatCode>
                <c:ptCount val="8"/>
                <c:pt idx="0">
                  <c:v>11567.71</c:v>
                </c:pt>
                <c:pt idx="1">
                  <c:v>14868.58</c:v>
                </c:pt>
                <c:pt idx="2">
                  <c:v>32941.53</c:v>
                </c:pt>
                <c:pt idx="3">
                  <c:v>33386.93</c:v>
                </c:pt>
                <c:pt idx="4">
                  <c:v>43577.3</c:v>
                </c:pt>
                <c:pt idx="5">
                  <c:v>5.38456284E6</c:v>
                </c:pt>
                <c:pt idx="6">
                  <c:v>93888.0</c:v>
                </c:pt>
                <c:pt idx="7">
                  <c:v>591000.0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1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explosion val="5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explosion val="5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200" dirty="0" smtClean="0"/>
                      <a:t>VDE</a:t>
                    </a:r>
                    <a:r>
                      <a:rPr lang="en-US" sz="1200" baseline="0" dirty="0" smtClean="0"/>
                      <a:t> 5,2%</a:t>
                    </a:r>
                    <a:endParaRPr lang="en-US" sz="1200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200" dirty="0"/>
                      <a:t>SECA
</a:t>
                    </a:r>
                    <a:r>
                      <a:rPr lang="en-US" sz="1200" dirty="0" smtClean="0"/>
                      <a:t>39,4%</a:t>
                    </a:r>
                    <a:endParaRPr lang="en-US" sz="1200" dirty="0"/>
                  </a:p>
                </c:rich>
              </c:tx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200" smtClean="0"/>
                      <a:t>SEAC</a:t>
                    </a:r>
                    <a:r>
                      <a:rPr lang="en-US" sz="1200" baseline="0" smtClean="0"/>
                      <a:t> 3,1%</a:t>
                    </a:r>
                    <a:endParaRPr lang="en-US" sz="1200" dirty="0"/>
                  </a:p>
                </c:rich>
              </c:tx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1200" dirty="0" smtClean="0"/>
                      <a:t>CDEAD</a:t>
                    </a:r>
                    <a:r>
                      <a:rPr lang="en-US" sz="1200" dirty="0"/>
                      <a:t>
</a:t>
                    </a:r>
                    <a:r>
                      <a:rPr lang="en-US" sz="1200" dirty="0" smtClean="0"/>
                      <a:t>37,8%</a:t>
                    </a:r>
                    <a:endParaRPr lang="en-US" sz="1200" dirty="0"/>
                  </a:p>
                </c:rich>
              </c:tx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200" dirty="0" smtClean="0"/>
                      <a:t>PSP</a:t>
                    </a:r>
                    <a:r>
                      <a:rPr lang="en-US" sz="1200" baseline="0" dirty="0" smtClean="0"/>
                      <a:t> </a:t>
                    </a:r>
                    <a:r>
                      <a:rPr lang="en-US" sz="1200" dirty="0" smtClean="0"/>
                      <a:t>6,4%</a:t>
                    </a:r>
                    <a:endParaRPr lang="en-US" sz="1200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0481288276465442"/>
                  <c:y val="0.112425269757947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/>
                      <a:t>PSPMA</a:t>
                    </a:r>
                    <a:r>
                      <a:rPr lang="en-US" sz="1200" baseline="0" dirty="0" smtClean="0"/>
                      <a:t> </a:t>
                    </a:r>
                    <a:r>
                      <a:rPr lang="en-US" sz="1200" dirty="0" smtClean="0"/>
                      <a:t>2</a:t>
                    </a:r>
                    <a:r>
                      <a:rPr lang="en-US" sz="1200" dirty="0"/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.0253753280839895"/>
                  <c:y val="-0.013183508311461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EPI </a:t>
                    </a:r>
                    <a:r>
                      <a:rPr lang="en-US" sz="1200" dirty="0" smtClean="0"/>
                      <a:t>3,6%</a:t>
                    </a:r>
                    <a:endParaRPr lang="en-US" sz="1200" dirty="0"/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560693350831146"/>
                      <c:h val="0.0991203703703704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0.0270347408797666"/>
                  <c:y val="0.00196299390341444"/>
                </c:manualLayout>
              </c:layout>
              <c:tx>
                <c:rich>
                  <a:bodyPr/>
                  <a:lstStyle/>
                  <a:p>
                    <a:r>
                      <a:rPr lang="pt-BR" sz="1200" dirty="0" smtClean="0"/>
                      <a:t>BIO 1,6%</a:t>
                    </a:r>
                    <a:endParaRPr lang="pt-BR" sz="1200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Plan1!$A$2:$A$9</c:f>
              <c:strCache>
                <c:ptCount val="8"/>
                <c:pt idx="0">
                  <c:v>VDE</c:v>
                </c:pt>
                <c:pt idx="1">
                  <c:v>SECA</c:v>
                </c:pt>
                <c:pt idx="2">
                  <c:v>SEAC</c:v>
                </c:pt>
                <c:pt idx="3">
                  <c:v>CODEAD</c:v>
                </c:pt>
                <c:pt idx="4">
                  <c:v>PSP</c:v>
                </c:pt>
                <c:pt idx="5">
                  <c:v>PSPMA</c:v>
                </c:pt>
                <c:pt idx="6">
                  <c:v>PEPI</c:v>
                </c:pt>
                <c:pt idx="7">
                  <c:v>BIO</c:v>
                </c:pt>
              </c:strCache>
            </c:strRef>
          </c:cat>
          <c:val>
            <c:numRef>
              <c:f>Plan1!$B$2:$B$9</c:f>
              <c:numCache>
                <c:formatCode>General</c:formatCode>
                <c:ptCount val="8"/>
                <c:pt idx="0">
                  <c:v>3.0</c:v>
                </c:pt>
                <c:pt idx="1">
                  <c:v>20.0</c:v>
                </c:pt>
                <c:pt idx="2">
                  <c:v>3.0</c:v>
                </c:pt>
                <c:pt idx="3">
                  <c:v>13.0</c:v>
                </c:pt>
                <c:pt idx="4">
                  <c:v>3.0</c:v>
                </c:pt>
                <c:pt idx="5">
                  <c:v>1.0</c:v>
                </c:pt>
                <c:pt idx="6">
                  <c:v>2.0</c:v>
                </c:pt>
                <c:pt idx="7">
                  <c:v>1.0</c:v>
                </c:pt>
              </c:numCache>
            </c:numRef>
          </c:val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Visitas Técnicas Demanda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'[Indicadores Projeto Gerenciamento de Produtos Químicos.xlsx]Visitas por Demanda'!$A$18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'[Indicadores Projeto Gerenciamento de Produtos Químicos.xlsx]Visitas por Demanda'!$B$17:$D$17</c:f>
              <c:numCache>
                <c:formatCode>General</c:formatCode>
                <c:ptCount val="3"/>
                <c:pt idx="0">
                  <c:v>2014.0</c:v>
                </c:pt>
                <c:pt idx="1">
                  <c:v>2015.0</c:v>
                </c:pt>
                <c:pt idx="2">
                  <c:v>2016.0</c:v>
                </c:pt>
              </c:numCache>
            </c:numRef>
          </c:cat>
          <c:val>
            <c:numRef>
              <c:f>'[Indicadores Projeto Gerenciamento de Produtos Químicos.xlsx]Visitas por Demanda'!$B$18:$D$18</c:f>
              <c:numCache>
                <c:formatCode>General</c:formatCode>
                <c:ptCount val="3"/>
                <c:pt idx="0">
                  <c:v>5.0</c:v>
                </c:pt>
                <c:pt idx="1">
                  <c:v>47.0</c:v>
                </c:pt>
                <c:pt idx="2">
                  <c:v>25.0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149374224"/>
        <c:axId val="-1149641600"/>
      </c:barChart>
      <c:catAx>
        <c:axId val="-1149374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149641600"/>
        <c:crosses val="autoZero"/>
        <c:auto val="1"/>
        <c:lblAlgn val="ctr"/>
        <c:lblOffset val="100"/>
        <c:noMultiLvlLbl val="0"/>
      </c:catAx>
      <c:valAx>
        <c:axId val="-1149641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149374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Visitas Técnicas Agendadas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0971364829396326"/>
          <c:y val="0.143246753246753"/>
          <c:w val="0.902863517060367"/>
          <c:h val="0.7390118280669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'[Indicadores Projeto Gerenciamento de Produtos Químicos.xlsx]Visitas Técnicas Planejadas'!$A$18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'[Indicadores Projeto Gerenciamento de Produtos Químicos.xlsx]Visitas Técnicas Planejadas'!$B$17:$E$17</c:f>
              <c:numCache>
                <c:formatCode>General</c:formatCode>
                <c:ptCount val="4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  <c:pt idx="3">
                  <c:v>2016.0</c:v>
                </c:pt>
              </c:numCache>
            </c:numRef>
          </c:cat>
          <c:val>
            <c:numRef>
              <c:f>'[Indicadores Projeto Gerenciamento de Produtos Químicos.xlsx]Visitas Técnicas Planejadas'!$B$18:$E$18</c:f>
              <c:numCache>
                <c:formatCode>General</c:formatCode>
                <c:ptCount val="4"/>
                <c:pt idx="0">
                  <c:v>38.0</c:v>
                </c:pt>
                <c:pt idx="1">
                  <c:v>46.0</c:v>
                </c:pt>
                <c:pt idx="2">
                  <c:v>23.0</c:v>
                </c:pt>
                <c:pt idx="3">
                  <c:v>39.0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129271984"/>
        <c:axId val="-1129268064"/>
      </c:barChart>
      <c:catAx>
        <c:axId val="-1129271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129268064"/>
        <c:crosses val="autoZero"/>
        <c:auto val="1"/>
        <c:lblAlgn val="ctr"/>
        <c:lblOffset val="100"/>
        <c:noMultiLvlLbl val="0"/>
      </c:catAx>
      <c:valAx>
        <c:axId val="-1129268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129271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Participante x Centro/Departamento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'[Avaliação de absorção do treinamento.xlsx]RESULTADO PARTICIPANTE X UNIDAD'!$C$6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'[Avaliação de absorção do treinamento.xlsx]RESULTADO PARTICIPANTE X UNIDAD'!$B$7:$B$13</c:f>
              <c:strCache>
                <c:ptCount val="7"/>
                <c:pt idx="0">
                  <c:v>CESTEH</c:v>
                </c:pt>
                <c:pt idx="1">
                  <c:v>CRPHF</c:v>
                </c:pt>
                <c:pt idx="2">
                  <c:v>CSEFSG</c:v>
                </c:pt>
                <c:pt idx="3">
                  <c:v>DCB</c:v>
                </c:pt>
                <c:pt idx="4">
                  <c:v>DEMQS</c:v>
                </c:pt>
                <c:pt idx="5">
                  <c:v>DENSP</c:v>
                </c:pt>
                <c:pt idx="6">
                  <c:v>DSSA</c:v>
                </c:pt>
              </c:strCache>
            </c:strRef>
          </c:cat>
          <c:val>
            <c:numRef>
              <c:f>'[Avaliação de absorção do treinamento.xlsx]RESULTADO PARTICIPANTE X UNIDAD'!$C$7:$C$13</c:f>
              <c:numCache>
                <c:formatCode>General</c:formatCode>
                <c:ptCount val="7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1.0</c:v>
                </c:pt>
                <c:pt idx="4">
                  <c:v>1.0</c:v>
                </c:pt>
                <c:pt idx="5">
                  <c:v>2.0</c:v>
                </c:pt>
                <c:pt idx="6">
                  <c:v>3.0</c:v>
                </c:pt>
              </c:numCache>
            </c:numRef>
          </c:val>
        </c:ser>
        <c:ser>
          <c:idx val="1"/>
          <c:order val="1"/>
          <c:tx>
            <c:strRef>
              <c:f>'[Avaliação de absorção do treinamento.xlsx]RESULTADO PARTICIPANTE X UNIDAD'!$D$6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'[Avaliação de absorção do treinamento.xlsx]RESULTADO PARTICIPANTE X UNIDAD'!$B$7:$B$13</c:f>
              <c:strCache>
                <c:ptCount val="7"/>
                <c:pt idx="0">
                  <c:v>CESTEH</c:v>
                </c:pt>
                <c:pt idx="1">
                  <c:v>CRPHF</c:v>
                </c:pt>
                <c:pt idx="2">
                  <c:v>CSEFSG</c:v>
                </c:pt>
                <c:pt idx="3">
                  <c:v>DCB</c:v>
                </c:pt>
                <c:pt idx="4">
                  <c:v>DEMQS</c:v>
                </c:pt>
                <c:pt idx="5">
                  <c:v>DENSP</c:v>
                </c:pt>
                <c:pt idx="6">
                  <c:v>DSSA</c:v>
                </c:pt>
              </c:strCache>
            </c:strRef>
          </c:cat>
          <c:val>
            <c:numRef>
              <c:f>'[Avaliação de absorção do treinamento.xlsx]RESULTADO PARTICIPANTE X UNIDAD'!$D$7:$D$13</c:f>
              <c:numCache>
                <c:formatCode>General</c:formatCode>
                <c:ptCount val="7"/>
                <c:pt idx="0">
                  <c:v>11.0</c:v>
                </c:pt>
                <c:pt idx="1">
                  <c:v>12.0</c:v>
                </c:pt>
                <c:pt idx="2">
                  <c:v>6.0</c:v>
                </c:pt>
                <c:pt idx="3">
                  <c:v>7.0</c:v>
                </c:pt>
                <c:pt idx="4">
                  <c:v>0.0</c:v>
                </c:pt>
                <c:pt idx="5">
                  <c:v>2.0</c:v>
                </c:pt>
                <c:pt idx="6">
                  <c:v>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156475072"/>
        <c:axId val="-1177764016"/>
      </c:barChart>
      <c:catAx>
        <c:axId val="-1156475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177764016"/>
        <c:crosses val="autoZero"/>
        <c:auto val="1"/>
        <c:lblAlgn val="ctr"/>
        <c:lblOffset val="100"/>
        <c:noMultiLvlLbl val="0"/>
      </c:catAx>
      <c:valAx>
        <c:axId val="-1177764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156475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+mj-cs"/>
              </a:defRPr>
            </a:pPr>
            <a:r>
              <a:rPr lang="en-US" sz="1400"/>
              <a:t>Número de Publicações sobre a Gestão da Sustentabilidade da ENSP </a:t>
            </a:r>
            <a:endParaRPr lang="pt-BR" sz="1400"/>
          </a:p>
          <a:p>
            <a:pPr>
              <a:defRPr sz="1400"/>
            </a:pPr>
            <a:r>
              <a:rPr lang="en-US" sz="1400"/>
              <a:t>2013-2016</a:t>
            </a:r>
            <a:endParaRPr lang="pt-BR" sz="140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50" normalizeH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j-ea"/>
              <a:cs typeface="+mj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0727090435718452"/>
          <c:y val="0.28662037037037"/>
          <c:w val="0.900730537016127"/>
          <c:h val="0.6089818460192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'[Publicações Portal Ensp_2013-2016.xlsx]Plan1'!$B$1</c:f>
              <c:strCache>
                <c:ptCount val="1"/>
                <c:pt idx="0">
                  <c:v>Quantidade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'[Publicações Portal Ensp_2013-2016.xlsx]Plan1'!$A$2:$A$5</c:f>
              <c:numCache>
                <c:formatCode>General</c:formatCode>
                <c:ptCount val="4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  <c:pt idx="3">
                  <c:v>2016.0</c:v>
                </c:pt>
              </c:numCache>
            </c:numRef>
          </c:cat>
          <c:val>
            <c:numRef>
              <c:f>'[Publicações Portal Ensp_2013-2016.xlsx]Plan1'!$B$2:$B$5</c:f>
              <c:numCache>
                <c:formatCode>#,##0</c:formatCode>
                <c:ptCount val="4"/>
                <c:pt idx="0">
                  <c:v>18.0</c:v>
                </c:pt>
                <c:pt idx="1">
                  <c:v>11.0</c:v>
                </c:pt>
                <c:pt idx="2">
                  <c:v>16.0</c:v>
                </c:pt>
                <c:pt idx="3">
                  <c:v>24.0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-1115454784"/>
        <c:axId val="-1130130080"/>
      </c:barChart>
      <c:catAx>
        <c:axId val="-1115454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pt-BR"/>
          </a:p>
        </c:txPr>
        <c:crossAx val="-1130130080"/>
        <c:crosses val="autoZero"/>
        <c:auto val="1"/>
        <c:lblAlgn val="ctr"/>
        <c:lblOffset val="100"/>
        <c:noMultiLvlLbl val="0"/>
      </c:catAx>
      <c:valAx>
        <c:axId val="-1130130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pt-BR"/>
          </a:p>
        </c:txPr>
        <c:crossAx val="-1115454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libri" panose="020F0502020204030204" pitchFamily="34" charset="0"/>
        </a:defRPr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image" Target="../media/image49.png"/><Relationship Id="rId2" Type="http://schemas.openxmlformats.org/officeDocument/2006/relationships/image" Target="../media/image50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image" Target="../media/image49.png"/><Relationship Id="rId2" Type="http://schemas.openxmlformats.org/officeDocument/2006/relationships/image" Target="../media/image5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49F74C-A1CF-47C5-8735-B749B6093DE1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BA456D3E-E229-416B-BBEA-3DFF63AA0788}">
      <dgm:prSet phldrT="[Texto]"/>
      <dgm:spPr/>
      <dgm:t>
        <a:bodyPr/>
        <a:lstStyle/>
        <a:p>
          <a:r>
            <a:rPr lang="pt-BR" dirty="0" smtClean="0"/>
            <a:t>EGS (1998/2001)</a:t>
          </a:r>
          <a:endParaRPr lang="pt-BR" dirty="0"/>
        </a:p>
      </dgm:t>
    </dgm:pt>
    <dgm:pt modelId="{D8CCDE38-2B1C-4207-B458-C5DF7E46A92B}" type="parTrans" cxnId="{4ED41C14-D1FF-4EC1-B0E9-7CF1600E14DF}">
      <dgm:prSet/>
      <dgm:spPr/>
      <dgm:t>
        <a:bodyPr/>
        <a:lstStyle/>
        <a:p>
          <a:endParaRPr lang="pt-BR"/>
        </a:p>
      </dgm:t>
    </dgm:pt>
    <dgm:pt modelId="{DF6F3325-ADC2-4B0E-8D38-8BDC353831A8}" type="sibTrans" cxnId="{4ED41C14-D1FF-4EC1-B0E9-7CF1600E14DF}">
      <dgm:prSet/>
      <dgm:spPr/>
      <dgm:t>
        <a:bodyPr/>
        <a:lstStyle/>
        <a:p>
          <a:endParaRPr lang="pt-BR"/>
        </a:p>
      </dgm:t>
    </dgm:pt>
    <dgm:pt modelId="{DC6B44FC-FF7F-4F89-8092-0CB8202C9C4E}">
      <dgm:prSet phldrT="[Texto]"/>
      <dgm:spPr/>
      <dgm:t>
        <a:bodyPr/>
        <a:lstStyle/>
        <a:p>
          <a:r>
            <a:rPr lang="pt-BR" dirty="0" smtClean="0"/>
            <a:t>ENSP EM MOVIMENTO  (2002...)</a:t>
          </a:r>
          <a:endParaRPr lang="pt-BR" dirty="0"/>
        </a:p>
      </dgm:t>
    </dgm:pt>
    <dgm:pt modelId="{4969997B-5522-461E-B698-C636C557085F}" type="parTrans" cxnId="{B62BB664-2CBD-4073-847D-38F57DA9A06E}">
      <dgm:prSet/>
      <dgm:spPr/>
      <dgm:t>
        <a:bodyPr/>
        <a:lstStyle/>
        <a:p>
          <a:endParaRPr lang="pt-BR"/>
        </a:p>
      </dgm:t>
    </dgm:pt>
    <dgm:pt modelId="{48B1E12C-3BC4-4032-A81B-4EA95FDBDFF3}" type="sibTrans" cxnId="{B62BB664-2CBD-4073-847D-38F57DA9A06E}">
      <dgm:prSet/>
      <dgm:spPr/>
      <dgm:t>
        <a:bodyPr/>
        <a:lstStyle/>
        <a:p>
          <a:endParaRPr lang="pt-BR"/>
        </a:p>
      </dgm:t>
    </dgm:pt>
    <dgm:pt modelId="{7C5F2BE7-B626-4571-9612-97E646EB804E}">
      <dgm:prSet phldrT="[Texto]"/>
      <dgm:spPr/>
      <dgm:t>
        <a:bodyPr/>
        <a:lstStyle/>
        <a:p>
          <a:r>
            <a:rPr lang="pt-BR" dirty="0" smtClean="0"/>
            <a:t>Expansão da oferta de cursos</a:t>
          </a:r>
          <a:endParaRPr lang="pt-BR" dirty="0"/>
        </a:p>
      </dgm:t>
    </dgm:pt>
    <dgm:pt modelId="{F39D96A5-B781-4B2F-898F-561E7EE28CF7}" type="parTrans" cxnId="{6007E1F8-B026-48C7-BE13-715465D73F41}">
      <dgm:prSet/>
      <dgm:spPr/>
      <dgm:t>
        <a:bodyPr/>
        <a:lstStyle/>
        <a:p>
          <a:endParaRPr lang="pt-BR"/>
        </a:p>
      </dgm:t>
    </dgm:pt>
    <dgm:pt modelId="{54F9A237-87FF-4FDB-863F-010BBF59BB77}" type="sibTrans" cxnId="{6007E1F8-B026-48C7-BE13-715465D73F41}">
      <dgm:prSet/>
      <dgm:spPr/>
      <dgm:t>
        <a:bodyPr/>
        <a:lstStyle/>
        <a:p>
          <a:endParaRPr lang="pt-BR"/>
        </a:p>
      </dgm:t>
    </dgm:pt>
    <dgm:pt modelId="{7A803A54-CBCA-4EBE-B4C0-B68F11523C98}">
      <dgm:prSet phldrT="[Texto]"/>
      <dgm:spPr/>
      <dgm:t>
        <a:bodyPr/>
        <a:lstStyle/>
        <a:p>
          <a:r>
            <a:rPr lang="pt-BR" dirty="0" smtClean="0"/>
            <a:t>PROEAD (1998)</a:t>
          </a:r>
          <a:endParaRPr lang="pt-BR" dirty="0"/>
        </a:p>
      </dgm:t>
    </dgm:pt>
    <dgm:pt modelId="{195E8317-B4CB-4045-B2E9-903758495FF9}" type="parTrans" cxnId="{67CE7CD4-F8D0-4A4B-865D-50BEB853D518}">
      <dgm:prSet/>
      <dgm:spPr/>
      <dgm:t>
        <a:bodyPr/>
        <a:lstStyle/>
        <a:p>
          <a:endParaRPr lang="pt-BR"/>
        </a:p>
      </dgm:t>
    </dgm:pt>
    <dgm:pt modelId="{2C385B4E-629F-47C8-903A-4432DB8DDBE0}" type="sibTrans" cxnId="{67CE7CD4-F8D0-4A4B-865D-50BEB853D518}">
      <dgm:prSet/>
      <dgm:spPr/>
      <dgm:t>
        <a:bodyPr/>
        <a:lstStyle/>
        <a:p>
          <a:endParaRPr lang="pt-BR"/>
        </a:p>
      </dgm:t>
    </dgm:pt>
    <dgm:pt modelId="{C1E10855-5E17-4AC4-9543-61FD1557A205}">
      <dgm:prSet phldrT="[Texto]"/>
      <dgm:spPr/>
      <dgm:t>
        <a:bodyPr/>
        <a:lstStyle/>
        <a:p>
          <a:r>
            <a:rPr lang="pt-BR" dirty="0" smtClean="0"/>
            <a:t>ENSP EM MOVIMENTO (2002...)</a:t>
          </a:r>
        </a:p>
        <a:p>
          <a:r>
            <a:rPr lang="pt-BR" dirty="0" smtClean="0"/>
            <a:t>COORDENAÇÃO EAD (2005)</a:t>
          </a:r>
          <a:endParaRPr lang="pt-BR" dirty="0"/>
        </a:p>
      </dgm:t>
    </dgm:pt>
    <dgm:pt modelId="{35474A32-B59F-4AAD-A9EF-BC35AECB4DB5}" type="parTrans" cxnId="{8869D3CA-E00A-478A-80ED-9E8D91F2611F}">
      <dgm:prSet/>
      <dgm:spPr/>
      <dgm:t>
        <a:bodyPr/>
        <a:lstStyle/>
        <a:p>
          <a:endParaRPr lang="pt-BR"/>
        </a:p>
      </dgm:t>
    </dgm:pt>
    <dgm:pt modelId="{541371F2-B87D-4327-B68F-7515ADD7EE4E}" type="sibTrans" cxnId="{8869D3CA-E00A-478A-80ED-9E8D91F2611F}">
      <dgm:prSet/>
      <dgm:spPr/>
      <dgm:t>
        <a:bodyPr/>
        <a:lstStyle/>
        <a:p>
          <a:endParaRPr lang="pt-BR"/>
        </a:p>
      </dgm:t>
    </dgm:pt>
    <dgm:pt modelId="{9A8CF76C-46C6-4A06-B678-E5D1A6DA03F0}">
      <dgm:prSet phldrT="[Texto]"/>
      <dgm:spPr/>
      <dgm:t>
        <a:bodyPr/>
        <a:lstStyle/>
        <a:p>
          <a:r>
            <a:rPr lang="pt-BR" dirty="0" smtClean="0"/>
            <a:t>Expansão da oferta de cursos – regulares até 2009 e a partir de então somente ‘sob demanda’</a:t>
          </a:r>
          <a:endParaRPr lang="pt-BR" dirty="0"/>
        </a:p>
      </dgm:t>
    </dgm:pt>
    <dgm:pt modelId="{DCD0D07A-9185-42E4-97B7-A24393CA567B}" type="parTrans" cxnId="{4AEF6896-7648-4CD9-8749-E76B9E31C99B}">
      <dgm:prSet/>
      <dgm:spPr/>
      <dgm:t>
        <a:bodyPr/>
        <a:lstStyle/>
        <a:p>
          <a:endParaRPr lang="pt-BR"/>
        </a:p>
      </dgm:t>
    </dgm:pt>
    <dgm:pt modelId="{E56D19B3-3E39-4DBE-B309-F4E1A3F19745}" type="sibTrans" cxnId="{4AEF6896-7648-4CD9-8749-E76B9E31C99B}">
      <dgm:prSet/>
      <dgm:spPr/>
      <dgm:t>
        <a:bodyPr/>
        <a:lstStyle/>
        <a:p>
          <a:endParaRPr lang="pt-BR"/>
        </a:p>
      </dgm:t>
    </dgm:pt>
    <dgm:pt modelId="{FBF51B00-351E-46D4-887C-4A05486924F8}">
      <dgm:prSet phldrT="[Texto]"/>
      <dgm:spPr/>
      <dgm:t>
        <a:bodyPr/>
        <a:lstStyle/>
        <a:p>
          <a:r>
            <a:rPr lang="pt-BR" dirty="0" smtClean="0"/>
            <a:t>Coordenação PG (2001)</a:t>
          </a:r>
          <a:endParaRPr lang="pt-BR" dirty="0"/>
        </a:p>
      </dgm:t>
    </dgm:pt>
    <dgm:pt modelId="{1CE8C88B-D331-400D-B292-F3BB08C7CE80}" type="parTrans" cxnId="{9A7340D7-B047-43E8-BC73-42E82AA4B32E}">
      <dgm:prSet/>
      <dgm:spPr/>
      <dgm:t>
        <a:bodyPr/>
        <a:lstStyle/>
        <a:p>
          <a:endParaRPr lang="pt-BR"/>
        </a:p>
      </dgm:t>
    </dgm:pt>
    <dgm:pt modelId="{8165DDF4-36EC-4352-870A-B309E92F8EB3}" type="sibTrans" cxnId="{9A7340D7-B047-43E8-BC73-42E82AA4B32E}">
      <dgm:prSet/>
      <dgm:spPr/>
      <dgm:t>
        <a:bodyPr/>
        <a:lstStyle/>
        <a:p>
          <a:endParaRPr lang="pt-BR"/>
        </a:p>
      </dgm:t>
    </dgm:pt>
    <dgm:pt modelId="{23116714-0F2A-420E-AE75-653836501759}">
      <dgm:prSet phldrT="[Texto]"/>
      <dgm:spPr/>
      <dgm:t>
        <a:bodyPr/>
        <a:lstStyle/>
        <a:p>
          <a:r>
            <a:rPr lang="pt-BR" dirty="0" smtClean="0"/>
            <a:t>MESTRADOS PROFISSIONAIS (2002)</a:t>
          </a:r>
        </a:p>
        <a:p>
          <a:r>
            <a:rPr lang="pt-BR" dirty="0" smtClean="0"/>
            <a:t>ESTUDO DOS CENÁRIOS (2004)</a:t>
          </a:r>
          <a:endParaRPr lang="pt-BR" dirty="0"/>
        </a:p>
      </dgm:t>
    </dgm:pt>
    <dgm:pt modelId="{E9521029-36C6-453B-9FE5-CC47DAAD9298}" type="parTrans" cxnId="{5744DF8C-14FE-49AA-B0E4-ADD00319E368}">
      <dgm:prSet/>
      <dgm:spPr/>
      <dgm:t>
        <a:bodyPr/>
        <a:lstStyle/>
        <a:p>
          <a:endParaRPr lang="pt-BR"/>
        </a:p>
      </dgm:t>
    </dgm:pt>
    <dgm:pt modelId="{4B4C9437-655E-4CEF-A38D-914519D355B3}" type="sibTrans" cxnId="{5744DF8C-14FE-49AA-B0E4-ADD00319E368}">
      <dgm:prSet/>
      <dgm:spPr/>
      <dgm:t>
        <a:bodyPr/>
        <a:lstStyle/>
        <a:p>
          <a:endParaRPr lang="pt-BR"/>
        </a:p>
      </dgm:t>
    </dgm:pt>
    <dgm:pt modelId="{3AAF006F-55F4-4659-8A2E-8DFD2CF9E4C5}">
      <dgm:prSet phldrT="[Texto]"/>
      <dgm:spPr/>
      <dgm:t>
        <a:bodyPr/>
        <a:lstStyle/>
        <a:p>
          <a:r>
            <a:rPr lang="pt-BR" dirty="0" smtClean="0"/>
            <a:t>PSPMA (2006)</a:t>
          </a:r>
        </a:p>
        <a:p>
          <a:r>
            <a:rPr lang="pt-BR" dirty="0" smtClean="0"/>
            <a:t>PEPI (2007)</a:t>
          </a:r>
        </a:p>
        <a:p>
          <a:r>
            <a:rPr lang="pt-BR" dirty="0" smtClean="0"/>
            <a:t>PPGBIOS (2010)</a:t>
          </a:r>
          <a:endParaRPr lang="pt-BR" dirty="0"/>
        </a:p>
      </dgm:t>
    </dgm:pt>
    <dgm:pt modelId="{DA67E1D4-0128-4E6F-98DB-17F8ACCDAAB8}" type="parTrans" cxnId="{A77529BA-7DAF-4EB1-866B-0593E7A8262B}">
      <dgm:prSet/>
      <dgm:spPr/>
      <dgm:t>
        <a:bodyPr/>
        <a:lstStyle/>
        <a:p>
          <a:endParaRPr lang="pt-BR"/>
        </a:p>
      </dgm:t>
    </dgm:pt>
    <dgm:pt modelId="{20BDE98B-226B-4C4B-8DDD-E57DC9DD070D}" type="sibTrans" cxnId="{A77529BA-7DAF-4EB1-866B-0593E7A8262B}">
      <dgm:prSet/>
      <dgm:spPr/>
      <dgm:t>
        <a:bodyPr/>
        <a:lstStyle/>
        <a:p>
          <a:endParaRPr lang="pt-BR"/>
        </a:p>
      </dgm:t>
    </dgm:pt>
    <dgm:pt modelId="{73733E2E-19E1-40B0-BE1C-3A5B7549B6A3}" type="pres">
      <dgm:prSet presAssocID="{F149F74C-A1CF-47C5-8735-B749B6093DE1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4F1DBD58-62F7-4E06-B985-FF02DF6AFE11}" type="pres">
      <dgm:prSet presAssocID="{BA456D3E-E229-416B-BBEA-3DFF63AA0788}" presName="horFlow" presStyleCnt="0"/>
      <dgm:spPr/>
    </dgm:pt>
    <dgm:pt modelId="{D3145C8D-2604-47BF-84D5-75A7E32541A4}" type="pres">
      <dgm:prSet presAssocID="{BA456D3E-E229-416B-BBEA-3DFF63AA0788}" presName="bigChev" presStyleLbl="node1" presStyleIdx="0" presStyleCnt="3"/>
      <dgm:spPr/>
      <dgm:t>
        <a:bodyPr/>
        <a:lstStyle/>
        <a:p>
          <a:endParaRPr lang="pt-BR"/>
        </a:p>
      </dgm:t>
    </dgm:pt>
    <dgm:pt modelId="{C51B0768-6E7B-4A65-9277-FDC4EFA50DEF}" type="pres">
      <dgm:prSet presAssocID="{4969997B-5522-461E-B698-C636C557085F}" presName="parTrans" presStyleCnt="0"/>
      <dgm:spPr/>
    </dgm:pt>
    <dgm:pt modelId="{A6A97644-8672-4CC9-83B6-18C45BAEBD96}" type="pres">
      <dgm:prSet presAssocID="{DC6B44FC-FF7F-4F89-8092-0CB8202C9C4E}" presName="node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D33DD01-007B-45F7-9F8B-8508CA188B11}" type="pres">
      <dgm:prSet presAssocID="{48B1E12C-3BC4-4032-A81B-4EA95FDBDFF3}" presName="sibTrans" presStyleCnt="0"/>
      <dgm:spPr/>
    </dgm:pt>
    <dgm:pt modelId="{4E265C4F-371B-40D6-9C08-DCE54598D8AE}" type="pres">
      <dgm:prSet presAssocID="{7C5F2BE7-B626-4571-9612-97E646EB804E}" presName="node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6DB3EB7-0738-400A-8203-4A4B0DEA67FC}" type="pres">
      <dgm:prSet presAssocID="{BA456D3E-E229-416B-BBEA-3DFF63AA0788}" presName="vSp" presStyleCnt="0"/>
      <dgm:spPr/>
    </dgm:pt>
    <dgm:pt modelId="{170FB036-2086-43E3-9D42-423DD355EFEB}" type="pres">
      <dgm:prSet presAssocID="{7A803A54-CBCA-4EBE-B4C0-B68F11523C98}" presName="horFlow" presStyleCnt="0"/>
      <dgm:spPr/>
    </dgm:pt>
    <dgm:pt modelId="{E76615C0-B4B5-4670-A827-78369B30B3DD}" type="pres">
      <dgm:prSet presAssocID="{7A803A54-CBCA-4EBE-B4C0-B68F11523C98}" presName="bigChev" presStyleLbl="node1" presStyleIdx="1" presStyleCnt="3"/>
      <dgm:spPr/>
      <dgm:t>
        <a:bodyPr/>
        <a:lstStyle/>
        <a:p>
          <a:endParaRPr lang="pt-BR"/>
        </a:p>
      </dgm:t>
    </dgm:pt>
    <dgm:pt modelId="{0B523E00-B705-46A7-BED5-2D10C1669CE5}" type="pres">
      <dgm:prSet presAssocID="{35474A32-B59F-4AAD-A9EF-BC35AECB4DB5}" presName="parTrans" presStyleCnt="0"/>
      <dgm:spPr/>
    </dgm:pt>
    <dgm:pt modelId="{3DB33F6E-DEF4-4FD2-A83D-C6F482A47E7E}" type="pres">
      <dgm:prSet presAssocID="{C1E10855-5E17-4AC4-9543-61FD1557A205}" presName="node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4106710-3770-4700-9033-BB05929D2CAF}" type="pres">
      <dgm:prSet presAssocID="{541371F2-B87D-4327-B68F-7515ADD7EE4E}" presName="sibTrans" presStyleCnt="0"/>
      <dgm:spPr/>
    </dgm:pt>
    <dgm:pt modelId="{CC0B2116-AA1F-4C87-B006-0AE2BCCC900D}" type="pres">
      <dgm:prSet presAssocID="{9A8CF76C-46C6-4A06-B678-E5D1A6DA03F0}" presName="node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E178DFF-63CF-4220-BCEB-18C56D562012}" type="pres">
      <dgm:prSet presAssocID="{7A803A54-CBCA-4EBE-B4C0-B68F11523C98}" presName="vSp" presStyleCnt="0"/>
      <dgm:spPr/>
    </dgm:pt>
    <dgm:pt modelId="{7DE05E87-ABAB-4793-830D-245930156C9F}" type="pres">
      <dgm:prSet presAssocID="{FBF51B00-351E-46D4-887C-4A05486924F8}" presName="horFlow" presStyleCnt="0"/>
      <dgm:spPr/>
    </dgm:pt>
    <dgm:pt modelId="{C9F697F5-DC00-4DCD-B844-7608770DB39A}" type="pres">
      <dgm:prSet presAssocID="{FBF51B00-351E-46D4-887C-4A05486924F8}" presName="bigChev" presStyleLbl="node1" presStyleIdx="2" presStyleCnt="3"/>
      <dgm:spPr/>
      <dgm:t>
        <a:bodyPr/>
        <a:lstStyle/>
        <a:p>
          <a:endParaRPr lang="pt-BR"/>
        </a:p>
      </dgm:t>
    </dgm:pt>
    <dgm:pt modelId="{66D60B7E-4788-486C-B159-7762C762DE8A}" type="pres">
      <dgm:prSet presAssocID="{E9521029-36C6-453B-9FE5-CC47DAAD9298}" presName="parTrans" presStyleCnt="0"/>
      <dgm:spPr/>
    </dgm:pt>
    <dgm:pt modelId="{63F2E892-CBD1-4828-A71B-A965B4300F6C}" type="pres">
      <dgm:prSet presAssocID="{23116714-0F2A-420E-AE75-653836501759}" presName="node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77254AF-6B9F-4F42-82E3-A4FCD8D0B726}" type="pres">
      <dgm:prSet presAssocID="{4B4C9437-655E-4CEF-A38D-914519D355B3}" presName="sibTrans" presStyleCnt="0"/>
      <dgm:spPr/>
    </dgm:pt>
    <dgm:pt modelId="{9A5100A7-E92D-4A1C-8855-F5EDD341DB12}" type="pres">
      <dgm:prSet presAssocID="{3AAF006F-55F4-4659-8A2E-8DFD2CF9E4C5}" presName="node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3144D59F-9EA7-E844-8EDB-53EA0247D14B}" type="presOf" srcId="{BA456D3E-E229-416B-BBEA-3DFF63AA0788}" destId="{D3145C8D-2604-47BF-84D5-75A7E32541A4}" srcOrd="0" destOrd="0" presId="urn:microsoft.com/office/officeart/2005/8/layout/lProcess3"/>
    <dgm:cxn modelId="{B62BB664-2CBD-4073-847D-38F57DA9A06E}" srcId="{BA456D3E-E229-416B-BBEA-3DFF63AA0788}" destId="{DC6B44FC-FF7F-4F89-8092-0CB8202C9C4E}" srcOrd="0" destOrd="0" parTransId="{4969997B-5522-461E-B698-C636C557085F}" sibTransId="{48B1E12C-3BC4-4032-A81B-4EA95FDBDFF3}"/>
    <dgm:cxn modelId="{5744DF8C-14FE-49AA-B0E4-ADD00319E368}" srcId="{FBF51B00-351E-46D4-887C-4A05486924F8}" destId="{23116714-0F2A-420E-AE75-653836501759}" srcOrd="0" destOrd="0" parTransId="{E9521029-36C6-453B-9FE5-CC47DAAD9298}" sibTransId="{4B4C9437-655E-4CEF-A38D-914519D355B3}"/>
    <dgm:cxn modelId="{760444A3-9006-2D41-96B2-8AF52F4C460D}" type="presOf" srcId="{C1E10855-5E17-4AC4-9543-61FD1557A205}" destId="{3DB33F6E-DEF4-4FD2-A83D-C6F482A47E7E}" srcOrd="0" destOrd="0" presId="urn:microsoft.com/office/officeart/2005/8/layout/lProcess3"/>
    <dgm:cxn modelId="{9A7340D7-B047-43E8-BC73-42E82AA4B32E}" srcId="{F149F74C-A1CF-47C5-8735-B749B6093DE1}" destId="{FBF51B00-351E-46D4-887C-4A05486924F8}" srcOrd="2" destOrd="0" parTransId="{1CE8C88B-D331-400D-B292-F3BB08C7CE80}" sibTransId="{8165DDF4-36EC-4352-870A-B309E92F8EB3}"/>
    <dgm:cxn modelId="{6007E1F8-B026-48C7-BE13-715465D73F41}" srcId="{BA456D3E-E229-416B-BBEA-3DFF63AA0788}" destId="{7C5F2BE7-B626-4571-9612-97E646EB804E}" srcOrd="1" destOrd="0" parTransId="{F39D96A5-B781-4B2F-898F-561E7EE28CF7}" sibTransId="{54F9A237-87FF-4FDB-863F-010BBF59BB77}"/>
    <dgm:cxn modelId="{4AEF6896-7648-4CD9-8749-E76B9E31C99B}" srcId="{7A803A54-CBCA-4EBE-B4C0-B68F11523C98}" destId="{9A8CF76C-46C6-4A06-B678-E5D1A6DA03F0}" srcOrd="1" destOrd="0" parTransId="{DCD0D07A-9185-42E4-97B7-A24393CA567B}" sibTransId="{E56D19B3-3E39-4DBE-B309-F4E1A3F19745}"/>
    <dgm:cxn modelId="{67CE7CD4-F8D0-4A4B-865D-50BEB853D518}" srcId="{F149F74C-A1CF-47C5-8735-B749B6093DE1}" destId="{7A803A54-CBCA-4EBE-B4C0-B68F11523C98}" srcOrd="1" destOrd="0" parTransId="{195E8317-B4CB-4045-B2E9-903758495FF9}" sibTransId="{2C385B4E-629F-47C8-903A-4432DB8DDBE0}"/>
    <dgm:cxn modelId="{A77529BA-7DAF-4EB1-866B-0593E7A8262B}" srcId="{FBF51B00-351E-46D4-887C-4A05486924F8}" destId="{3AAF006F-55F4-4659-8A2E-8DFD2CF9E4C5}" srcOrd="1" destOrd="0" parTransId="{DA67E1D4-0128-4E6F-98DB-17F8ACCDAAB8}" sibTransId="{20BDE98B-226B-4C4B-8DDD-E57DC9DD070D}"/>
    <dgm:cxn modelId="{44F1E5DE-04C1-E344-B987-16B15113A8C8}" type="presOf" srcId="{23116714-0F2A-420E-AE75-653836501759}" destId="{63F2E892-CBD1-4828-A71B-A965B4300F6C}" srcOrd="0" destOrd="0" presId="urn:microsoft.com/office/officeart/2005/8/layout/lProcess3"/>
    <dgm:cxn modelId="{8869D3CA-E00A-478A-80ED-9E8D91F2611F}" srcId="{7A803A54-CBCA-4EBE-B4C0-B68F11523C98}" destId="{C1E10855-5E17-4AC4-9543-61FD1557A205}" srcOrd="0" destOrd="0" parTransId="{35474A32-B59F-4AAD-A9EF-BC35AECB4DB5}" sibTransId="{541371F2-B87D-4327-B68F-7515ADD7EE4E}"/>
    <dgm:cxn modelId="{B23BE470-7E9D-E648-B21E-C8AEE9C9EDB1}" type="presOf" srcId="{DC6B44FC-FF7F-4F89-8092-0CB8202C9C4E}" destId="{A6A97644-8672-4CC9-83B6-18C45BAEBD96}" srcOrd="0" destOrd="0" presId="urn:microsoft.com/office/officeart/2005/8/layout/lProcess3"/>
    <dgm:cxn modelId="{4D154E91-7733-7F41-AD4E-F4CD382DB80C}" type="presOf" srcId="{9A8CF76C-46C6-4A06-B678-E5D1A6DA03F0}" destId="{CC0B2116-AA1F-4C87-B006-0AE2BCCC900D}" srcOrd="0" destOrd="0" presId="urn:microsoft.com/office/officeart/2005/8/layout/lProcess3"/>
    <dgm:cxn modelId="{4ED41C14-D1FF-4EC1-B0E9-7CF1600E14DF}" srcId="{F149F74C-A1CF-47C5-8735-B749B6093DE1}" destId="{BA456D3E-E229-416B-BBEA-3DFF63AA0788}" srcOrd="0" destOrd="0" parTransId="{D8CCDE38-2B1C-4207-B458-C5DF7E46A92B}" sibTransId="{DF6F3325-ADC2-4B0E-8D38-8BDC353831A8}"/>
    <dgm:cxn modelId="{BD859DEC-8802-9945-B38F-03928CCB0C6F}" type="presOf" srcId="{7C5F2BE7-B626-4571-9612-97E646EB804E}" destId="{4E265C4F-371B-40D6-9C08-DCE54598D8AE}" srcOrd="0" destOrd="0" presId="urn:microsoft.com/office/officeart/2005/8/layout/lProcess3"/>
    <dgm:cxn modelId="{9A7F3676-4658-A947-B784-06DF933618E8}" type="presOf" srcId="{F149F74C-A1CF-47C5-8735-B749B6093DE1}" destId="{73733E2E-19E1-40B0-BE1C-3A5B7549B6A3}" srcOrd="0" destOrd="0" presId="urn:microsoft.com/office/officeart/2005/8/layout/lProcess3"/>
    <dgm:cxn modelId="{7DFD2A94-E141-8344-B5A5-E31943E17377}" type="presOf" srcId="{7A803A54-CBCA-4EBE-B4C0-B68F11523C98}" destId="{E76615C0-B4B5-4670-A827-78369B30B3DD}" srcOrd="0" destOrd="0" presId="urn:microsoft.com/office/officeart/2005/8/layout/lProcess3"/>
    <dgm:cxn modelId="{3EC0CB80-2027-F14E-AA2B-3A4DA86D3706}" type="presOf" srcId="{FBF51B00-351E-46D4-887C-4A05486924F8}" destId="{C9F697F5-DC00-4DCD-B844-7608770DB39A}" srcOrd="0" destOrd="0" presId="urn:microsoft.com/office/officeart/2005/8/layout/lProcess3"/>
    <dgm:cxn modelId="{15B05668-E971-604D-976E-2EB984C58531}" type="presOf" srcId="{3AAF006F-55F4-4659-8A2E-8DFD2CF9E4C5}" destId="{9A5100A7-E92D-4A1C-8855-F5EDD341DB12}" srcOrd="0" destOrd="0" presId="urn:microsoft.com/office/officeart/2005/8/layout/lProcess3"/>
    <dgm:cxn modelId="{0056567D-9F86-334B-B404-FC91A2C972FC}" type="presParOf" srcId="{73733E2E-19E1-40B0-BE1C-3A5B7549B6A3}" destId="{4F1DBD58-62F7-4E06-B985-FF02DF6AFE11}" srcOrd="0" destOrd="0" presId="urn:microsoft.com/office/officeart/2005/8/layout/lProcess3"/>
    <dgm:cxn modelId="{08B9A442-50B6-1046-85CB-3CBFC011F764}" type="presParOf" srcId="{4F1DBD58-62F7-4E06-B985-FF02DF6AFE11}" destId="{D3145C8D-2604-47BF-84D5-75A7E32541A4}" srcOrd="0" destOrd="0" presId="urn:microsoft.com/office/officeart/2005/8/layout/lProcess3"/>
    <dgm:cxn modelId="{42629E46-98C4-4540-A20C-6C192143ACB1}" type="presParOf" srcId="{4F1DBD58-62F7-4E06-B985-FF02DF6AFE11}" destId="{C51B0768-6E7B-4A65-9277-FDC4EFA50DEF}" srcOrd="1" destOrd="0" presId="urn:microsoft.com/office/officeart/2005/8/layout/lProcess3"/>
    <dgm:cxn modelId="{CB29C5EF-2EF3-884C-9B4E-337DB898EC82}" type="presParOf" srcId="{4F1DBD58-62F7-4E06-B985-FF02DF6AFE11}" destId="{A6A97644-8672-4CC9-83B6-18C45BAEBD96}" srcOrd="2" destOrd="0" presId="urn:microsoft.com/office/officeart/2005/8/layout/lProcess3"/>
    <dgm:cxn modelId="{DAFB33EF-7E6E-F146-9645-2D4C01236667}" type="presParOf" srcId="{4F1DBD58-62F7-4E06-B985-FF02DF6AFE11}" destId="{6D33DD01-007B-45F7-9F8B-8508CA188B11}" srcOrd="3" destOrd="0" presId="urn:microsoft.com/office/officeart/2005/8/layout/lProcess3"/>
    <dgm:cxn modelId="{270FB097-8F87-9C4E-92A2-F3A98486F436}" type="presParOf" srcId="{4F1DBD58-62F7-4E06-B985-FF02DF6AFE11}" destId="{4E265C4F-371B-40D6-9C08-DCE54598D8AE}" srcOrd="4" destOrd="0" presId="urn:microsoft.com/office/officeart/2005/8/layout/lProcess3"/>
    <dgm:cxn modelId="{62BB0AB7-BD1D-2A43-97E6-BDF7A92695B0}" type="presParOf" srcId="{73733E2E-19E1-40B0-BE1C-3A5B7549B6A3}" destId="{26DB3EB7-0738-400A-8203-4A4B0DEA67FC}" srcOrd="1" destOrd="0" presId="urn:microsoft.com/office/officeart/2005/8/layout/lProcess3"/>
    <dgm:cxn modelId="{CA8BAE25-70FD-5A43-BC31-1C7404068D55}" type="presParOf" srcId="{73733E2E-19E1-40B0-BE1C-3A5B7549B6A3}" destId="{170FB036-2086-43E3-9D42-423DD355EFEB}" srcOrd="2" destOrd="0" presId="urn:microsoft.com/office/officeart/2005/8/layout/lProcess3"/>
    <dgm:cxn modelId="{41AD7F72-F4A6-A540-8C85-7A7BD9065CE0}" type="presParOf" srcId="{170FB036-2086-43E3-9D42-423DD355EFEB}" destId="{E76615C0-B4B5-4670-A827-78369B30B3DD}" srcOrd="0" destOrd="0" presId="urn:microsoft.com/office/officeart/2005/8/layout/lProcess3"/>
    <dgm:cxn modelId="{91B583AC-A7B0-A245-898C-DE3B73C80E32}" type="presParOf" srcId="{170FB036-2086-43E3-9D42-423DD355EFEB}" destId="{0B523E00-B705-46A7-BED5-2D10C1669CE5}" srcOrd="1" destOrd="0" presId="urn:microsoft.com/office/officeart/2005/8/layout/lProcess3"/>
    <dgm:cxn modelId="{648EFE90-EA57-944B-A6F2-279F2622D6B5}" type="presParOf" srcId="{170FB036-2086-43E3-9D42-423DD355EFEB}" destId="{3DB33F6E-DEF4-4FD2-A83D-C6F482A47E7E}" srcOrd="2" destOrd="0" presId="urn:microsoft.com/office/officeart/2005/8/layout/lProcess3"/>
    <dgm:cxn modelId="{C83A6C4D-06D5-7449-AAB7-006F48DCD5E3}" type="presParOf" srcId="{170FB036-2086-43E3-9D42-423DD355EFEB}" destId="{34106710-3770-4700-9033-BB05929D2CAF}" srcOrd="3" destOrd="0" presId="urn:microsoft.com/office/officeart/2005/8/layout/lProcess3"/>
    <dgm:cxn modelId="{2F348DEA-BC3C-724E-A44A-0DBA80A39404}" type="presParOf" srcId="{170FB036-2086-43E3-9D42-423DD355EFEB}" destId="{CC0B2116-AA1F-4C87-B006-0AE2BCCC900D}" srcOrd="4" destOrd="0" presId="urn:microsoft.com/office/officeart/2005/8/layout/lProcess3"/>
    <dgm:cxn modelId="{6088FA2C-1438-0149-B59C-97DE87E1151E}" type="presParOf" srcId="{73733E2E-19E1-40B0-BE1C-3A5B7549B6A3}" destId="{9E178DFF-63CF-4220-BCEB-18C56D562012}" srcOrd="3" destOrd="0" presId="urn:microsoft.com/office/officeart/2005/8/layout/lProcess3"/>
    <dgm:cxn modelId="{7F965A63-E520-4649-B67D-60667B1C0AC5}" type="presParOf" srcId="{73733E2E-19E1-40B0-BE1C-3A5B7549B6A3}" destId="{7DE05E87-ABAB-4793-830D-245930156C9F}" srcOrd="4" destOrd="0" presId="urn:microsoft.com/office/officeart/2005/8/layout/lProcess3"/>
    <dgm:cxn modelId="{BB32ADFE-14A2-2944-AD0E-6074E956CDA7}" type="presParOf" srcId="{7DE05E87-ABAB-4793-830D-245930156C9F}" destId="{C9F697F5-DC00-4DCD-B844-7608770DB39A}" srcOrd="0" destOrd="0" presId="urn:microsoft.com/office/officeart/2005/8/layout/lProcess3"/>
    <dgm:cxn modelId="{D407077F-3A28-C74F-BE7D-0ED2DCB344D2}" type="presParOf" srcId="{7DE05E87-ABAB-4793-830D-245930156C9F}" destId="{66D60B7E-4788-486C-B159-7762C762DE8A}" srcOrd="1" destOrd="0" presId="urn:microsoft.com/office/officeart/2005/8/layout/lProcess3"/>
    <dgm:cxn modelId="{F2456A14-CF20-8047-B6A6-9F72EED7F9A5}" type="presParOf" srcId="{7DE05E87-ABAB-4793-830D-245930156C9F}" destId="{63F2E892-CBD1-4828-A71B-A965B4300F6C}" srcOrd="2" destOrd="0" presId="urn:microsoft.com/office/officeart/2005/8/layout/lProcess3"/>
    <dgm:cxn modelId="{25BA9C09-8B53-194F-95BA-1359BED53D45}" type="presParOf" srcId="{7DE05E87-ABAB-4793-830D-245930156C9F}" destId="{C77254AF-6B9F-4F42-82E3-A4FCD8D0B726}" srcOrd="3" destOrd="0" presId="urn:microsoft.com/office/officeart/2005/8/layout/lProcess3"/>
    <dgm:cxn modelId="{BF225AD0-24EF-2C40-B11F-4E352F746BE9}" type="presParOf" srcId="{7DE05E87-ABAB-4793-830D-245930156C9F}" destId="{9A5100A7-E92D-4A1C-8855-F5EDD341DB12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1B727B-65C4-447E-A14A-4F6A73024AE6}" type="doc">
      <dgm:prSet loTypeId="urn:microsoft.com/office/officeart/2005/8/layout/orgChart1" loCatId="hierarchy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pt-BR"/>
        </a:p>
      </dgm:t>
    </dgm:pt>
    <dgm:pt modelId="{B65BE88A-EB78-4505-B301-DB2A71E3B1CA}">
      <dgm:prSet phldrT="[Texto]" custT="1"/>
      <dgm:spPr/>
      <dgm:t>
        <a:bodyPr/>
        <a:lstStyle/>
        <a:p>
          <a:r>
            <a:rPr lang="pt-BR" sz="1400" b="1" smtClean="0"/>
            <a:t>VICE DIREÇÃO DE ENSINO</a:t>
          </a:r>
          <a:endParaRPr lang="pt-BR" sz="1400" b="1" dirty="0"/>
        </a:p>
      </dgm:t>
    </dgm:pt>
    <dgm:pt modelId="{D187410B-55F7-4DF0-B38E-19224A136383}" type="parTrans" cxnId="{90AEA10A-A13B-44E1-AF1D-227B3187C5DF}">
      <dgm:prSet/>
      <dgm:spPr/>
      <dgm:t>
        <a:bodyPr/>
        <a:lstStyle/>
        <a:p>
          <a:endParaRPr lang="pt-BR" sz="1400">
            <a:solidFill>
              <a:schemeClr val="tx1"/>
            </a:solidFill>
          </a:endParaRPr>
        </a:p>
      </dgm:t>
    </dgm:pt>
    <dgm:pt modelId="{00D3B81F-1949-4870-98D0-F795CDCEBAF7}" type="sibTrans" cxnId="{90AEA10A-A13B-44E1-AF1D-227B3187C5DF}">
      <dgm:prSet/>
      <dgm:spPr/>
      <dgm:t>
        <a:bodyPr/>
        <a:lstStyle/>
        <a:p>
          <a:endParaRPr lang="pt-BR" sz="1400">
            <a:solidFill>
              <a:schemeClr val="tx1"/>
            </a:solidFill>
          </a:endParaRPr>
        </a:p>
      </dgm:t>
    </dgm:pt>
    <dgm:pt modelId="{85358A11-4B1E-4009-9613-46CB1EB74C3D}" type="asst">
      <dgm:prSet phldrT="[Texto]" custT="1"/>
      <dgm:spPr/>
      <dgm:t>
        <a:bodyPr/>
        <a:lstStyle/>
        <a:p>
          <a:r>
            <a:rPr lang="pt-BR" sz="1200" dirty="0" smtClean="0"/>
            <a:t>Colégio de docentes</a:t>
          </a:r>
          <a:endParaRPr lang="pt-BR" sz="1200" dirty="0"/>
        </a:p>
      </dgm:t>
    </dgm:pt>
    <dgm:pt modelId="{E07FF368-3D45-4CCB-97C2-1BE200B360EF}" type="parTrans" cxnId="{992FD780-C197-463A-B605-A6A66321A17E}">
      <dgm:prSet/>
      <dgm:spPr/>
      <dgm:t>
        <a:bodyPr/>
        <a:lstStyle/>
        <a:p>
          <a:endParaRPr lang="pt-BR" sz="1400">
            <a:solidFill>
              <a:schemeClr val="tx1"/>
            </a:solidFill>
          </a:endParaRPr>
        </a:p>
      </dgm:t>
    </dgm:pt>
    <dgm:pt modelId="{E90B3505-95BC-47CB-86E7-30A1E0467D9E}" type="sibTrans" cxnId="{992FD780-C197-463A-B605-A6A66321A17E}">
      <dgm:prSet/>
      <dgm:spPr/>
      <dgm:t>
        <a:bodyPr/>
        <a:lstStyle/>
        <a:p>
          <a:endParaRPr lang="pt-BR" sz="1400">
            <a:solidFill>
              <a:schemeClr val="tx1"/>
            </a:solidFill>
          </a:endParaRPr>
        </a:p>
      </dgm:t>
    </dgm:pt>
    <dgm:pt modelId="{E0F41092-229E-4DC8-8CC4-BF2559DE88D5}">
      <dgm:prSet phldrT="[Texto]" custT="1"/>
      <dgm:spPr/>
      <dgm:t>
        <a:bodyPr/>
        <a:lstStyle/>
        <a:p>
          <a:r>
            <a:rPr lang="pt-BR" sz="1200" smtClean="0"/>
            <a:t>Coordenação Geral de Pós-Graduação Stricto Sensu</a:t>
          </a:r>
          <a:endParaRPr lang="pt-BR" sz="1200" dirty="0"/>
        </a:p>
      </dgm:t>
    </dgm:pt>
    <dgm:pt modelId="{C7063B74-FA5B-45B6-9CB3-967D51966ABC}" type="parTrans" cxnId="{2C157BC6-9CC6-48E9-8CBA-124CFB97F247}">
      <dgm:prSet/>
      <dgm:spPr/>
      <dgm:t>
        <a:bodyPr/>
        <a:lstStyle/>
        <a:p>
          <a:endParaRPr lang="pt-BR" sz="1400">
            <a:solidFill>
              <a:schemeClr val="tx1"/>
            </a:solidFill>
          </a:endParaRPr>
        </a:p>
      </dgm:t>
    </dgm:pt>
    <dgm:pt modelId="{3D380AE4-E0DF-48D1-9ED5-481E7EFF95A8}" type="sibTrans" cxnId="{2C157BC6-9CC6-48E9-8CBA-124CFB97F247}">
      <dgm:prSet/>
      <dgm:spPr/>
      <dgm:t>
        <a:bodyPr/>
        <a:lstStyle/>
        <a:p>
          <a:endParaRPr lang="pt-BR" sz="1400">
            <a:solidFill>
              <a:schemeClr val="tx1"/>
            </a:solidFill>
          </a:endParaRPr>
        </a:p>
      </dgm:t>
    </dgm:pt>
    <dgm:pt modelId="{2E088995-0545-412B-98CE-618DA17330DA}">
      <dgm:prSet custT="1"/>
      <dgm:spPr/>
      <dgm:t>
        <a:bodyPr/>
        <a:lstStyle/>
        <a:p>
          <a:r>
            <a:rPr lang="pt-BR" sz="1000" smtClean="0"/>
            <a:t>Coordenação do Programa de Saúde Pública</a:t>
          </a:r>
          <a:endParaRPr lang="pt-BR" sz="1000" dirty="0"/>
        </a:p>
      </dgm:t>
    </dgm:pt>
    <dgm:pt modelId="{FAC8FBD1-A02F-4078-B915-7C0F1F21DA97}" type="parTrans" cxnId="{7DD49560-AE5D-47D8-B85F-3EC63DB994CD}">
      <dgm:prSet/>
      <dgm:spPr/>
      <dgm:t>
        <a:bodyPr/>
        <a:lstStyle/>
        <a:p>
          <a:endParaRPr lang="pt-BR" sz="1400">
            <a:solidFill>
              <a:schemeClr val="tx1"/>
            </a:solidFill>
          </a:endParaRPr>
        </a:p>
      </dgm:t>
    </dgm:pt>
    <dgm:pt modelId="{1B8FB5E7-E79D-4742-BDCB-FFA80A051CF7}" type="sibTrans" cxnId="{7DD49560-AE5D-47D8-B85F-3EC63DB994CD}">
      <dgm:prSet/>
      <dgm:spPr/>
      <dgm:t>
        <a:bodyPr/>
        <a:lstStyle/>
        <a:p>
          <a:endParaRPr lang="pt-BR" sz="1400">
            <a:solidFill>
              <a:schemeClr val="tx1"/>
            </a:solidFill>
          </a:endParaRPr>
        </a:p>
      </dgm:t>
    </dgm:pt>
    <dgm:pt modelId="{E52FEC83-DECC-4992-9ACC-66664075A82E}">
      <dgm:prSet custT="1"/>
      <dgm:spPr/>
      <dgm:t>
        <a:bodyPr/>
        <a:lstStyle/>
        <a:p>
          <a:r>
            <a:rPr lang="pt-BR" sz="1000" smtClean="0"/>
            <a:t>Coordenação do Programa de Bioética, Ética Aplicada à Saúde  Coletiva</a:t>
          </a:r>
          <a:endParaRPr lang="pt-BR" sz="1000" dirty="0"/>
        </a:p>
      </dgm:t>
    </dgm:pt>
    <dgm:pt modelId="{9797204E-A39F-4693-9A8F-DFEAD7D50E68}" type="parTrans" cxnId="{7C763E8A-F565-41AB-94BB-0612816592C3}">
      <dgm:prSet/>
      <dgm:spPr/>
      <dgm:t>
        <a:bodyPr/>
        <a:lstStyle/>
        <a:p>
          <a:endParaRPr lang="pt-BR" sz="1400">
            <a:solidFill>
              <a:schemeClr val="tx1"/>
            </a:solidFill>
          </a:endParaRPr>
        </a:p>
      </dgm:t>
    </dgm:pt>
    <dgm:pt modelId="{51833511-719B-49D3-8080-615E53A088CE}" type="sibTrans" cxnId="{7C763E8A-F565-41AB-94BB-0612816592C3}">
      <dgm:prSet/>
      <dgm:spPr/>
      <dgm:t>
        <a:bodyPr/>
        <a:lstStyle/>
        <a:p>
          <a:endParaRPr lang="pt-BR" sz="1400">
            <a:solidFill>
              <a:schemeClr val="tx1"/>
            </a:solidFill>
          </a:endParaRPr>
        </a:p>
      </dgm:t>
    </dgm:pt>
    <dgm:pt modelId="{04FF3EE7-1386-481B-A964-050ED3546E8E}">
      <dgm:prSet custT="1"/>
      <dgm:spPr/>
      <dgm:t>
        <a:bodyPr/>
        <a:lstStyle/>
        <a:p>
          <a:r>
            <a:rPr lang="pt-BR" sz="1000" smtClean="0"/>
            <a:t>Coordenação do Programa de Saúde Pública e Meio Ambiente</a:t>
          </a:r>
          <a:endParaRPr lang="pt-BR" sz="1000" dirty="0"/>
        </a:p>
      </dgm:t>
    </dgm:pt>
    <dgm:pt modelId="{BFBB411C-0414-4DE3-8C2D-93D9A4C58B23}" type="parTrans" cxnId="{20BE2C71-85CC-4CD7-B7B6-7ACC3D337428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9BAB3FB6-F25A-46AE-BE1B-CC28DE445C8D}" type="sibTrans" cxnId="{20BE2C71-85CC-4CD7-B7B6-7ACC3D337428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4112B022-9CE7-42DB-9234-6ED150E57FDB}">
      <dgm:prSet custT="1"/>
      <dgm:spPr/>
      <dgm:t>
        <a:bodyPr/>
        <a:lstStyle/>
        <a:p>
          <a:r>
            <a:rPr lang="pt-BR" sz="900" smtClean="0"/>
            <a:t>Comissão de Pós-Graduação em Saúde Pública</a:t>
          </a:r>
          <a:endParaRPr lang="pt-BR" sz="900" dirty="0"/>
        </a:p>
      </dgm:t>
    </dgm:pt>
    <dgm:pt modelId="{BAC4D7F2-6CF5-4A69-90D4-CF8DF0C4F346}" type="parTrans" cxnId="{D09E6B57-8B88-4051-8793-44A44714CB9F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1F4D4B5E-4B9F-43F6-BDF5-4737949EBC82}" type="sibTrans" cxnId="{D09E6B57-8B88-4051-8793-44A44714CB9F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F9342F48-A02A-4019-96E8-F958069B9DB3}">
      <dgm:prSet custT="1"/>
      <dgm:spPr/>
      <dgm:t>
        <a:bodyPr/>
        <a:lstStyle/>
        <a:p>
          <a:r>
            <a:rPr lang="pt-BR" sz="900" smtClean="0"/>
            <a:t>Comissão de Pós-Graduação em Saúde Pública e Meio Ambiente</a:t>
          </a:r>
          <a:endParaRPr lang="pt-BR" sz="900" dirty="0"/>
        </a:p>
      </dgm:t>
    </dgm:pt>
    <dgm:pt modelId="{C8BBD457-88EE-4BA1-A54F-1EB181B75416}" type="parTrans" cxnId="{C1518B41-10D5-49F6-93C1-FF67117D4EB4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4E518C84-CF27-42D1-9A2C-33E4B77D6BA3}" type="sibTrans" cxnId="{C1518B41-10D5-49F6-93C1-FF67117D4EB4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D3500978-708C-49BF-91C7-89AAC908AA00}">
      <dgm:prSet custT="1"/>
      <dgm:spPr/>
      <dgm:t>
        <a:bodyPr/>
        <a:lstStyle/>
        <a:p>
          <a:r>
            <a:rPr lang="pt-BR" sz="900" smtClean="0"/>
            <a:t>Comissão de Pós-Graduação em Epidemiologia em Saúde Pública</a:t>
          </a:r>
          <a:endParaRPr lang="pt-BR" sz="900" dirty="0"/>
        </a:p>
      </dgm:t>
    </dgm:pt>
    <dgm:pt modelId="{03084DDE-7A67-4698-86D5-E8219EA5CE22}" type="parTrans" cxnId="{38A14A0B-0E64-4CD7-8229-937B199469D1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961F9CAE-6E95-4B37-88D0-CB3F20E4FA9C}" type="sibTrans" cxnId="{38A14A0B-0E64-4CD7-8229-937B199469D1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125FD90B-ED94-401D-987D-73B54926DEA0}">
      <dgm:prSet custT="1"/>
      <dgm:spPr/>
      <dgm:t>
        <a:bodyPr/>
        <a:lstStyle/>
        <a:p>
          <a:r>
            <a:rPr lang="pt-BR" sz="900" smtClean="0"/>
            <a:t>Comissão de Pós-Graduação em Bioética, Ética aplicada e Saúde Coletiva</a:t>
          </a:r>
          <a:endParaRPr lang="pt-BR" sz="900" dirty="0"/>
        </a:p>
      </dgm:t>
    </dgm:pt>
    <dgm:pt modelId="{F950965F-558E-4A90-B70F-EE386099125F}" type="parTrans" cxnId="{2C0E8EF3-46BB-4498-92E7-6787181CCECA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A4351285-7766-400A-A278-C8B43BE878DD}" type="sibTrans" cxnId="{2C0E8EF3-46BB-4498-92E7-6787181CCECA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E890E424-CC9B-4463-91A6-0F2F1B4E0A12}">
      <dgm:prSet custT="1"/>
      <dgm:spPr/>
      <dgm:t>
        <a:bodyPr/>
        <a:lstStyle/>
        <a:p>
          <a:pPr marL="0" marR="0" indent="0" defTabSz="533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endParaRPr lang="pt-BR" sz="1200" smtClean="0"/>
        </a:p>
        <a:p>
          <a:pPr marL="0" marR="0" indent="0" defTabSz="533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pt-BR" sz="1200" smtClean="0"/>
            <a:t>Coordenação Geral de Pós-Graduação Lato Sensu e Programa de Qualificação Profissional em Saúde</a:t>
          </a:r>
        </a:p>
        <a:p>
          <a:pPr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200" dirty="0"/>
        </a:p>
      </dgm:t>
    </dgm:pt>
    <dgm:pt modelId="{276547A2-375C-4EAA-B16F-D537BD4B972A}" type="parTrans" cxnId="{D364F5FE-851C-459F-8EE9-BBF5C56CFDA2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3D5A0BE5-9983-4273-82E4-E5B35B94A65E}" type="sibTrans" cxnId="{D364F5FE-851C-459F-8EE9-BBF5C56CFDA2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B5610102-7C58-492D-BF8F-62DFA88F8C7E}" type="asst">
      <dgm:prSet custT="1"/>
      <dgm:spPr/>
      <dgm:t>
        <a:bodyPr/>
        <a:lstStyle/>
        <a:p>
          <a:r>
            <a:rPr lang="pt-BR" sz="1000" smtClean="0"/>
            <a:t>Comissão Geral de Pós-Graduação Stricto Sensu</a:t>
          </a:r>
          <a:endParaRPr lang="pt-BR" sz="1000" dirty="0"/>
        </a:p>
      </dgm:t>
    </dgm:pt>
    <dgm:pt modelId="{A8CB3A7D-0F30-428B-86A7-69439D1D0763}" type="parTrans" cxnId="{E81FD7FC-C0C2-4D56-A456-0BA424C3CBCC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84B2ED7A-4ECE-425F-9D08-75AADC9CA0B5}" type="sibTrans" cxnId="{E81FD7FC-C0C2-4D56-A456-0BA424C3CBCC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AD4BC639-A998-4CA8-ADBE-66CB62A34138}" type="asst">
      <dgm:prSet custT="1"/>
      <dgm:spPr/>
      <dgm:t>
        <a:bodyPr/>
        <a:lstStyle/>
        <a:p>
          <a:r>
            <a:rPr lang="pt-BR" sz="800" smtClean="0"/>
            <a:t>Comissão Geral de Pós-Graduação Lato Sensu e Programa de Qualificação Profissional em Saúde</a:t>
          </a:r>
          <a:endParaRPr lang="pt-BR" sz="800" dirty="0"/>
        </a:p>
      </dgm:t>
    </dgm:pt>
    <dgm:pt modelId="{A69BF820-04AC-49D4-BFC6-E5D464E4DCF3}" type="parTrans" cxnId="{1216B474-1CC6-409B-91A0-E98612CA7D3D}">
      <dgm:prSet/>
      <dgm:spPr/>
      <dgm:t>
        <a:bodyPr/>
        <a:lstStyle/>
        <a:p>
          <a:endParaRPr lang="pt-BR"/>
        </a:p>
      </dgm:t>
    </dgm:pt>
    <dgm:pt modelId="{97A58B84-8BD0-41D7-8040-C1F768C85D40}" type="sibTrans" cxnId="{1216B474-1CC6-409B-91A0-E98612CA7D3D}">
      <dgm:prSet/>
      <dgm:spPr/>
      <dgm:t>
        <a:bodyPr/>
        <a:lstStyle/>
        <a:p>
          <a:endParaRPr lang="pt-BR"/>
        </a:p>
      </dgm:t>
    </dgm:pt>
    <dgm:pt modelId="{3C009723-547A-4AD0-9E85-7A8DAFD005E6}" type="asst">
      <dgm:prSet custT="1"/>
      <dgm:spPr/>
      <dgm:t>
        <a:bodyPr/>
        <a:lstStyle/>
        <a:p>
          <a:r>
            <a:rPr lang="pt-BR" sz="800" smtClean="0"/>
            <a:t>Plenária de Doutores  Saúde Pública</a:t>
          </a:r>
          <a:endParaRPr lang="pt-BR" sz="800" dirty="0"/>
        </a:p>
      </dgm:t>
    </dgm:pt>
    <dgm:pt modelId="{A38DC2D9-2058-47CE-B031-A936462117A4}" type="parTrans" cxnId="{A2B10EB9-00CE-4AE9-A653-19C974882CEE}">
      <dgm:prSet/>
      <dgm:spPr/>
      <dgm:t>
        <a:bodyPr/>
        <a:lstStyle/>
        <a:p>
          <a:endParaRPr lang="pt-BR"/>
        </a:p>
      </dgm:t>
    </dgm:pt>
    <dgm:pt modelId="{81CA41C1-0817-42F9-B58B-5CD00CBD8C17}" type="sibTrans" cxnId="{A2B10EB9-00CE-4AE9-A653-19C974882CEE}">
      <dgm:prSet/>
      <dgm:spPr/>
      <dgm:t>
        <a:bodyPr/>
        <a:lstStyle/>
        <a:p>
          <a:endParaRPr lang="pt-BR"/>
        </a:p>
      </dgm:t>
    </dgm:pt>
    <dgm:pt modelId="{58229CD0-25A5-494F-ABEE-CE4CD5B203ED}" type="asst">
      <dgm:prSet custT="1"/>
      <dgm:spPr/>
      <dgm:t>
        <a:bodyPr/>
        <a:lstStyle/>
        <a:p>
          <a:r>
            <a:rPr lang="pt-BR" sz="800" smtClean="0"/>
            <a:t>Plenária de Doutores  Bioética, Ética aplicada e Saúde Coletiva</a:t>
          </a:r>
          <a:endParaRPr lang="pt-BR" sz="800" dirty="0"/>
        </a:p>
      </dgm:t>
    </dgm:pt>
    <dgm:pt modelId="{C941BED9-6B14-4860-B1DC-2D2A2C774823}" type="parTrans" cxnId="{5839BFA7-6D05-470C-8E8E-ACE67F0F5963}">
      <dgm:prSet/>
      <dgm:spPr/>
      <dgm:t>
        <a:bodyPr/>
        <a:lstStyle/>
        <a:p>
          <a:endParaRPr lang="pt-BR"/>
        </a:p>
      </dgm:t>
    </dgm:pt>
    <dgm:pt modelId="{8BE4FD02-CF77-47F8-90BF-B4ADB107906D}" type="sibTrans" cxnId="{5839BFA7-6D05-470C-8E8E-ACE67F0F5963}">
      <dgm:prSet/>
      <dgm:spPr/>
      <dgm:t>
        <a:bodyPr/>
        <a:lstStyle/>
        <a:p>
          <a:endParaRPr lang="pt-BR"/>
        </a:p>
      </dgm:t>
    </dgm:pt>
    <dgm:pt modelId="{B1DB8195-57A4-4E74-8E94-1BA5368AB5DE}" type="asst">
      <dgm:prSet custT="1"/>
      <dgm:spPr/>
      <dgm:t>
        <a:bodyPr/>
        <a:lstStyle/>
        <a:p>
          <a:r>
            <a:rPr lang="pt-BR" sz="800" smtClean="0"/>
            <a:t>Plenária de Doutores Saúde Pública e Meio Ambiente</a:t>
          </a:r>
          <a:endParaRPr lang="pt-BR" sz="800" dirty="0"/>
        </a:p>
      </dgm:t>
    </dgm:pt>
    <dgm:pt modelId="{ECCCC5DD-5175-4336-8200-CA17BCA06B29}" type="parTrans" cxnId="{0F3F53D6-E41D-4895-BEB7-E67C659A9BEB}">
      <dgm:prSet/>
      <dgm:spPr/>
      <dgm:t>
        <a:bodyPr/>
        <a:lstStyle/>
        <a:p>
          <a:endParaRPr lang="pt-BR"/>
        </a:p>
      </dgm:t>
    </dgm:pt>
    <dgm:pt modelId="{90DA9BF3-B960-41E5-A02C-511BDDDDC5CA}" type="sibTrans" cxnId="{0F3F53D6-E41D-4895-BEB7-E67C659A9BEB}">
      <dgm:prSet/>
      <dgm:spPr/>
      <dgm:t>
        <a:bodyPr/>
        <a:lstStyle/>
        <a:p>
          <a:endParaRPr lang="pt-BR"/>
        </a:p>
      </dgm:t>
    </dgm:pt>
    <dgm:pt modelId="{3BD86CD5-69D5-4A21-B890-8E944C7868A2}">
      <dgm:prSet custT="1"/>
      <dgm:spPr/>
      <dgm:t>
        <a:bodyPr/>
        <a:lstStyle/>
        <a:p>
          <a:r>
            <a:rPr lang="pt-BR" sz="1000" smtClean="0"/>
            <a:t>Coordenação do Programa de Epidemiologia em Saúde Pública</a:t>
          </a:r>
          <a:endParaRPr lang="pt-BR" sz="1000" dirty="0"/>
        </a:p>
      </dgm:t>
    </dgm:pt>
    <dgm:pt modelId="{95903B9B-08DC-4426-AB72-AAE8EA227A79}" type="sibTrans" cxnId="{91174974-4FB7-4CF0-830F-680B386CD36D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E0BBA144-AF7F-49BA-BC44-6D71AC2C10AA}" type="parTrans" cxnId="{91174974-4FB7-4CF0-830F-680B386CD36D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ECC52E28-8547-426D-BCB1-D12D47A469BE}" type="asst">
      <dgm:prSet custT="1"/>
      <dgm:spPr/>
      <dgm:t>
        <a:bodyPr/>
        <a:lstStyle/>
        <a:p>
          <a:r>
            <a:rPr lang="pt-BR" sz="800" smtClean="0"/>
            <a:t>Plenária de Doutores Epidemiologia em Saúde Pública.</a:t>
          </a:r>
          <a:endParaRPr lang="pt-BR" sz="800" dirty="0"/>
        </a:p>
      </dgm:t>
    </dgm:pt>
    <dgm:pt modelId="{AB484FDB-94CA-4E49-A0AA-645198907846}" type="parTrans" cxnId="{1791479A-18EA-4D75-8FBA-05187EF05B2C}">
      <dgm:prSet/>
      <dgm:spPr/>
      <dgm:t>
        <a:bodyPr/>
        <a:lstStyle/>
        <a:p>
          <a:endParaRPr lang="pt-BR"/>
        </a:p>
      </dgm:t>
    </dgm:pt>
    <dgm:pt modelId="{8C6B9403-1305-4A7E-B1CA-218D875A8B4A}" type="sibTrans" cxnId="{1791479A-18EA-4D75-8FBA-05187EF05B2C}">
      <dgm:prSet/>
      <dgm:spPr/>
      <dgm:t>
        <a:bodyPr/>
        <a:lstStyle/>
        <a:p>
          <a:endParaRPr lang="pt-BR"/>
        </a:p>
      </dgm:t>
    </dgm:pt>
    <dgm:pt modelId="{EF0B5B38-23C6-433A-8B2A-D17816C1B6B6}" type="asst">
      <dgm:prSet custT="1"/>
      <dgm:spPr/>
      <dgm:t>
        <a:bodyPr/>
        <a:lstStyle/>
        <a:p>
          <a:r>
            <a:rPr lang="pt-BR" sz="1200" smtClean="0"/>
            <a:t>Colegiado de ensino</a:t>
          </a:r>
          <a:endParaRPr lang="pt-BR" sz="1200" dirty="0"/>
        </a:p>
      </dgm:t>
    </dgm:pt>
    <dgm:pt modelId="{89C6F248-5DDA-4BDA-B6B7-1012390844D6}" type="sibTrans" cxnId="{5E1A5EC8-6030-406B-BA2A-C38BED2CDF05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15250585-191E-446D-B403-BE4DBB6E6DA8}" type="parTrans" cxnId="{5E1A5EC8-6030-406B-BA2A-C38BED2CDF05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B56C305A-2873-4B3C-AE75-866FD19BF659}" type="asst">
      <dgm:prSet custT="1"/>
      <dgm:spPr/>
      <dgm:t>
        <a:bodyPr/>
        <a:lstStyle/>
        <a:p>
          <a:r>
            <a:rPr lang="pt-BR" sz="1000" smtClean="0"/>
            <a:t>Serviço de gestão acadêmica</a:t>
          </a:r>
          <a:endParaRPr lang="pt-BR" sz="1000" dirty="0"/>
        </a:p>
      </dgm:t>
    </dgm:pt>
    <dgm:pt modelId="{818DF73E-BF65-48BF-B19B-D9234F4CC21D}" type="parTrans" cxnId="{D0F2DD56-24AE-47CB-81E4-A08A8AC6D4D1}">
      <dgm:prSet/>
      <dgm:spPr/>
      <dgm:t>
        <a:bodyPr/>
        <a:lstStyle/>
        <a:p>
          <a:endParaRPr lang="pt-BR"/>
        </a:p>
      </dgm:t>
    </dgm:pt>
    <dgm:pt modelId="{296A8AFF-38D3-442B-93A4-4772154B153B}" type="sibTrans" cxnId="{D0F2DD56-24AE-47CB-81E4-A08A8AC6D4D1}">
      <dgm:prSet/>
      <dgm:spPr/>
      <dgm:t>
        <a:bodyPr/>
        <a:lstStyle/>
        <a:p>
          <a:endParaRPr lang="pt-BR"/>
        </a:p>
      </dgm:t>
    </dgm:pt>
    <dgm:pt modelId="{1F652CB5-F754-41B6-B8B5-D3CB83F08819}" type="asst">
      <dgm:prSet custT="1"/>
      <dgm:spPr/>
      <dgm:t>
        <a:bodyPr/>
        <a:lstStyle/>
        <a:p>
          <a:r>
            <a:rPr lang="pt-BR" sz="1000" dirty="0" smtClean="0"/>
            <a:t>Setor de Apoio aos Cursos</a:t>
          </a:r>
          <a:endParaRPr lang="pt-BR" sz="1000" dirty="0"/>
        </a:p>
      </dgm:t>
    </dgm:pt>
    <dgm:pt modelId="{A4B97A66-DB59-4BC2-8A6F-88346D748889}" type="parTrans" cxnId="{1D12D4E5-09A4-44AB-A903-987C156E7839}">
      <dgm:prSet/>
      <dgm:spPr>
        <a:ln>
          <a:noFill/>
        </a:ln>
      </dgm:spPr>
      <dgm:t>
        <a:bodyPr/>
        <a:lstStyle/>
        <a:p>
          <a:endParaRPr lang="pt-BR"/>
        </a:p>
      </dgm:t>
    </dgm:pt>
    <dgm:pt modelId="{E95C8266-B4D8-4CD1-8419-91757FA56BD9}" type="sibTrans" cxnId="{1D12D4E5-09A4-44AB-A903-987C156E7839}">
      <dgm:prSet/>
      <dgm:spPr/>
      <dgm:t>
        <a:bodyPr/>
        <a:lstStyle/>
        <a:p>
          <a:endParaRPr lang="pt-BR"/>
        </a:p>
      </dgm:t>
    </dgm:pt>
    <dgm:pt modelId="{297D8422-B4BB-46C2-8D70-2FA88EC2A734}" type="asst">
      <dgm:prSet custT="1"/>
      <dgm:spPr/>
      <dgm:t>
        <a:bodyPr/>
        <a:lstStyle/>
        <a:p>
          <a:r>
            <a:rPr lang="pt-BR" sz="1000" dirty="0" smtClean="0"/>
            <a:t>Coordenação de Desenvolvimento Educacional e EAD </a:t>
          </a:r>
          <a:endParaRPr lang="pt-BR" sz="1000" dirty="0"/>
        </a:p>
      </dgm:t>
    </dgm:pt>
    <dgm:pt modelId="{54BE93D6-C46F-44C9-A66E-19E032EFD0C5}" type="sibTrans" cxnId="{E2DA7D16-E8A0-4D1F-82D5-F2D5DCB4B611}">
      <dgm:prSet/>
      <dgm:spPr/>
      <dgm:t>
        <a:bodyPr/>
        <a:lstStyle/>
        <a:p>
          <a:endParaRPr lang="pt-BR"/>
        </a:p>
      </dgm:t>
    </dgm:pt>
    <dgm:pt modelId="{68CF44D2-53EE-4BD8-8779-89B79D98870F}" type="parTrans" cxnId="{E2DA7D16-E8A0-4D1F-82D5-F2D5DCB4B611}">
      <dgm:prSet/>
      <dgm:spPr/>
      <dgm:t>
        <a:bodyPr/>
        <a:lstStyle/>
        <a:p>
          <a:endParaRPr lang="pt-BR"/>
        </a:p>
      </dgm:t>
    </dgm:pt>
    <dgm:pt modelId="{A93A2D5B-7EAD-4BFE-A8AA-635E6A9BBB43}" type="pres">
      <dgm:prSet presAssocID="{CB1B727B-65C4-447E-A14A-4F6A73024AE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23DEE035-E7B4-47A6-9877-544391F0C787}" type="pres">
      <dgm:prSet presAssocID="{B65BE88A-EB78-4505-B301-DB2A71E3B1CA}" presName="hierRoot1" presStyleCnt="0">
        <dgm:presLayoutVars>
          <dgm:hierBranch val="init"/>
        </dgm:presLayoutVars>
      </dgm:prSet>
      <dgm:spPr/>
      <dgm:t>
        <a:bodyPr/>
        <a:lstStyle/>
        <a:p>
          <a:endParaRPr lang="pt-BR"/>
        </a:p>
      </dgm:t>
    </dgm:pt>
    <dgm:pt modelId="{0D8A8CF9-3F1F-4ECB-B093-5E33E35198A5}" type="pres">
      <dgm:prSet presAssocID="{B65BE88A-EB78-4505-B301-DB2A71E3B1CA}" presName="rootComposite1" presStyleCnt="0"/>
      <dgm:spPr/>
      <dgm:t>
        <a:bodyPr/>
        <a:lstStyle/>
        <a:p>
          <a:endParaRPr lang="pt-BR"/>
        </a:p>
      </dgm:t>
    </dgm:pt>
    <dgm:pt modelId="{7397BC72-323B-4817-86DF-CDD3ACDDE48D}" type="pres">
      <dgm:prSet presAssocID="{B65BE88A-EB78-4505-B301-DB2A71E3B1CA}" presName="rootText1" presStyleLbl="node0" presStyleIdx="0" presStyleCnt="1" custScaleX="223446" custScaleY="123009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AB2D89A4-8EFE-420D-A63B-75F84D0D0382}" type="pres">
      <dgm:prSet presAssocID="{B65BE88A-EB78-4505-B301-DB2A71E3B1CA}" presName="rootConnector1" presStyleLbl="node1" presStyleIdx="0" presStyleCnt="0"/>
      <dgm:spPr/>
      <dgm:t>
        <a:bodyPr/>
        <a:lstStyle/>
        <a:p>
          <a:endParaRPr lang="pt-BR"/>
        </a:p>
      </dgm:t>
    </dgm:pt>
    <dgm:pt modelId="{0BE4D319-24EE-465B-B70F-C9B16CD5F54E}" type="pres">
      <dgm:prSet presAssocID="{B65BE88A-EB78-4505-B301-DB2A71E3B1CA}" presName="hierChild2" presStyleCnt="0"/>
      <dgm:spPr/>
      <dgm:t>
        <a:bodyPr/>
        <a:lstStyle/>
        <a:p>
          <a:endParaRPr lang="pt-BR"/>
        </a:p>
      </dgm:t>
    </dgm:pt>
    <dgm:pt modelId="{B09587BC-94F0-4453-96BA-1669736F7C03}" type="pres">
      <dgm:prSet presAssocID="{C7063B74-FA5B-45B6-9CB3-967D51966ABC}" presName="Name37" presStyleLbl="parChTrans1D2" presStyleIdx="0" presStyleCnt="6"/>
      <dgm:spPr/>
      <dgm:t>
        <a:bodyPr/>
        <a:lstStyle/>
        <a:p>
          <a:endParaRPr lang="pt-BR"/>
        </a:p>
      </dgm:t>
    </dgm:pt>
    <dgm:pt modelId="{2F9F177C-FF8B-4081-BA4E-BF5D73C0AB6B}" type="pres">
      <dgm:prSet presAssocID="{E0F41092-229E-4DC8-8CC4-BF2559DE88D5}" presName="hierRoot2" presStyleCnt="0">
        <dgm:presLayoutVars>
          <dgm:hierBranch val="init"/>
        </dgm:presLayoutVars>
      </dgm:prSet>
      <dgm:spPr/>
      <dgm:t>
        <a:bodyPr/>
        <a:lstStyle/>
        <a:p>
          <a:endParaRPr lang="pt-BR"/>
        </a:p>
      </dgm:t>
    </dgm:pt>
    <dgm:pt modelId="{19DEE797-4FAE-4079-A0E7-AE2F9DBAD83B}" type="pres">
      <dgm:prSet presAssocID="{E0F41092-229E-4DC8-8CC4-BF2559DE88D5}" presName="rootComposite" presStyleCnt="0"/>
      <dgm:spPr/>
      <dgm:t>
        <a:bodyPr/>
        <a:lstStyle/>
        <a:p>
          <a:endParaRPr lang="pt-BR"/>
        </a:p>
      </dgm:t>
    </dgm:pt>
    <dgm:pt modelId="{78CCBFE4-7CF8-4274-B2EC-911CA002ACD5}" type="pres">
      <dgm:prSet presAssocID="{E0F41092-229E-4DC8-8CC4-BF2559DE88D5}" presName="rootText" presStyleLbl="node2" presStyleIdx="0" presStyleCnt="2" custScaleX="171244" custScaleY="13422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C5462C15-24A1-4537-B06D-8B2C518865E1}" type="pres">
      <dgm:prSet presAssocID="{E0F41092-229E-4DC8-8CC4-BF2559DE88D5}" presName="rootConnector" presStyleLbl="node2" presStyleIdx="0" presStyleCnt="2"/>
      <dgm:spPr/>
      <dgm:t>
        <a:bodyPr/>
        <a:lstStyle/>
        <a:p>
          <a:endParaRPr lang="pt-BR"/>
        </a:p>
      </dgm:t>
    </dgm:pt>
    <dgm:pt modelId="{B63D3934-A161-438F-94D5-1029B1654E4E}" type="pres">
      <dgm:prSet presAssocID="{E0F41092-229E-4DC8-8CC4-BF2559DE88D5}" presName="hierChild4" presStyleCnt="0"/>
      <dgm:spPr/>
      <dgm:t>
        <a:bodyPr/>
        <a:lstStyle/>
        <a:p>
          <a:endParaRPr lang="pt-BR"/>
        </a:p>
      </dgm:t>
    </dgm:pt>
    <dgm:pt modelId="{4EAD05C4-6794-4751-89BE-4E69CE0FD768}" type="pres">
      <dgm:prSet presAssocID="{FAC8FBD1-A02F-4078-B915-7C0F1F21DA97}" presName="Name37" presStyleLbl="parChTrans1D3" presStyleIdx="0" presStyleCnt="7"/>
      <dgm:spPr/>
      <dgm:t>
        <a:bodyPr/>
        <a:lstStyle/>
        <a:p>
          <a:endParaRPr lang="pt-BR"/>
        </a:p>
      </dgm:t>
    </dgm:pt>
    <dgm:pt modelId="{21CDCC8A-307A-4A13-ADFF-AFE910A25AC8}" type="pres">
      <dgm:prSet presAssocID="{2E088995-0545-412B-98CE-618DA17330DA}" presName="hierRoot2" presStyleCnt="0">
        <dgm:presLayoutVars>
          <dgm:hierBranch val="init"/>
        </dgm:presLayoutVars>
      </dgm:prSet>
      <dgm:spPr/>
      <dgm:t>
        <a:bodyPr/>
        <a:lstStyle/>
        <a:p>
          <a:endParaRPr lang="pt-BR"/>
        </a:p>
      </dgm:t>
    </dgm:pt>
    <dgm:pt modelId="{A6F546DC-9AD1-4169-A1BA-6A61ABD76AD7}" type="pres">
      <dgm:prSet presAssocID="{2E088995-0545-412B-98CE-618DA17330DA}" presName="rootComposite" presStyleCnt="0"/>
      <dgm:spPr/>
      <dgm:t>
        <a:bodyPr/>
        <a:lstStyle/>
        <a:p>
          <a:endParaRPr lang="pt-BR"/>
        </a:p>
      </dgm:t>
    </dgm:pt>
    <dgm:pt modelId="{B6138891-A66D-459D-AC74-6B902EFE8CF8}" type="pres">
      <dgm:prSet presAssocID="{2E088995-0545-412B-98CE-618DA17330DA}" presName="rootText" presStyleLbl="node3" presStyleIdx="0" presStyleCnt="4" custScaleX="122997" custScaleY="13379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A02F93D7-627F-40FE-8B24-61A91373E1C1}" type="pres">
      <dgm:prSet presAssocID="{2E088995-0545-412B-98CE-618DA17330DA}" presName="rootConnector" presStyleLbl="node3" presStyleIdx="0" presStyleCnt="4"/>
      <dgm:spPr/>
      <dgm:t>
        <a:bodyPr/>
        <a:lstStyle/>
        <a:p>
          <a:endParaRPr lang="pt-BR"/>
        </a:p>
      </dgm:t>
    </dgm:pt>
    <dgm:pt modelId="{8E77064E-D174-4854-B536-BD4E05A45DE3}" type="pres">
      <dgm:prSet presAssocID="{2E088995-0545-412B-98CE-618DA17330DA}" presName="hierChild4" presStyleCnt="0"/>
      <dgm:spPr/>
      <dgm:t>
        <a:bodyPr/>
        <a:lstStyle/>
        <a:p>
          <a:endParaRPr lang="pt-BR"/>
        </a:p>
      </dgm:t>
    </dgm:pt>
    <dgm:pt modelId="{7D9E092B-472E-4B4D-9151-18FEBBB5C111}" type="pres">
      <dgm:prSet presAssocID="{BAC4D7F2-6CF5-4A69-90D4-CF8DF0C4F346}" presName="Name37" presStyleLbl="parChTrans1D4" presStyleIdx="0" presStyleCnt="8"/>
      <dgm:spPr/>
      <dgm:t>
        <a:bodyPr/>
        <a:lstStyle/>
        <a:p>
          <a:endParaRPr lang="pt-BR"/>
        </a:p>
      </dgm:t>
    </dgm:pt>
    <dgm:pt modelId="{9AF2CE5B-6A1F-471F-969A-CFF0DFAF68F1}" type="pres">
      <dgm:prSet presAssocID="{4112B022-9CE7-42DB-9234-6ED150E57FDB}" presName="hierRoot2" presStyleCnt="0">
        <dgm:presLayoutVars>
          <dgm:hierBranch val="init"/>
        </dgm:presLayoutVars>
      </dgm:prSet>
      <dgm:spPr/>
      <dgm:t>
        <a:bodyPr/>
        <a:lstStyle/>
        <a:p>
          <a:endParaRPr lang="pt-BR"/>
        </a:p>
      </dgm:t>
    </dgm:pt>
    <dgm:pt modelId="{50EB28BD-9383-48E3-B98A-C9091CCF37F8}" type="pres">
      <dgm:prSet presAssocID="{4112B022-9CE7-42DB-9234-6ED150E57FDB}" presName="rootComposite" presStyleCnt="0"/>
      <dgm:spPr/>
      <dgm:t>
        <a:bodyPr/>
        <a:lstStyle/>
        <a:p>
          <a:endParaRPr lang="pt-BR"/>
        </a:p>
      </dgm:t>
    </dgm:pt>
    <dgm:pt modelId="{BB5AD596-E6D2-4527-B196-CA57806E1775}" type="pres">
      <dgm:prSet presAssocID="{4112B022-9CE7-42DB-9234-6ED150E57FDB}" presName="rootText" presStyleLbl="node4" presStyleIdx="0" presStyleCnt="4" custScaleY="144008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5488C0DF-A4F8-433E-ABC0-178B5E1FAE82}" type="pres">
      <dgm:prSet presAssocID="{4112B022-9CE7-42DB-9234-6ED150E57FDB}" presName="rootConnector" presStyleLbl="node4" presStyleIdx="0" presStyleCnt="4"/>
      <dgm:spPr/>
      <dgm:t>
        <a:bodyPr/>
        <a:lstStyle/>
        <a:p>
          <a:endParaRPr lang="pt-BR"/>
        </a:p>
      </dgm:t>
    </dgm:pt>
    <dgm:pt modelId="{BEF77547-5C77-4381-A5E5-018DDA445EDA}" type="pres">
      <dgm:prSet presAssocID="{4112B022-9CE7-42DB-9234-6ED150E57FDB}" presName="hierChild4" presStyleCnt="0"/>
      <dgm:spPr/>
      <dgm:t>
        <a:bodyPr/>
        <a:lstStyle/>
        <a:p>
          <a:endParaRPr lang="pt-BR"/>
        </a:p>
      </dgm:t>
    </dgm:pt>
    <dgm:pt modelId="{8FDC86DC-2749-4619-A170-E456DE81B688}" type="pres">
      <dgm:prSet presAssocID="{4112B022-9CE7-42DB-9234-6ED150E57FDB}" presName="hierChild5" presStyleCnt="0"/>
      <dgm:spPr/>
      <dgm:t>
        <a:bodyPr/>
        <a:lstStyle/>
        <a:p>
          <a:endParaRPr lang="pt-BR"/>
        </a:p>
      </dgm:t>
    </dgm:pt>
    <dgm:pt modelId="{757B673A-5E5F-40DF-B003-BB7C6CCDFD82}" type="pres">
      <dgm:prSet presAssocID="{2E088995-0545-412B-98CE-618DA17330DA}" presName="hierChild5" presStyleCnt="0"/>
      <dgm:spPr/>
      <dgm:t>
        <a:bodyPr/>
        <a:lstStyle/>
        <a:p>
          <a:endParaRPr lang="pt-BR"/>
        </a:p>
      </dgm:t>
    </dgm:pt>
    <dgm:pt modelId="{A22E887F-EE15-43BB-B228-079F57B0DED0}" type="pres">
      <dgm:prSet presAssocID="{A38DC2D9-2058-47CE-B031-A936462117A4}" presName="Name111" presStyleLbl="parChTrans1D4" presStyleIdx="1" presStyleCnt="8"/>
      <dgm:spPr/>
      <dgm:t>
        <a:bodyPr/>
        <a:lstStyle/>
        <a:p>
          <a:endParaRPr lang="pt-BR"/>
        </a:p>
      </dgm:t>
    </dgm:pt>
    <dgm:pt modelId="{1E28F2BD-7166-43F4-BFB2-84C8B9C5DE95}" type="pres">
      <dgm:prSet presAssocID="{3C009723-547A-4AD0-9E85-7A8DAFD005E6}" presName="hierRoot3" presStyleCnt="0">
        <dgm:presLayoutVars>
          <dgm:hierBranch val="init"/>
        </dgm:presLayoutVars>
      </dgm:prSet>
      <dgm:spPr/>
      <dgm:t>
        <a:bodyPr/>
        <a:lstStyle/>
        <a:p>
          <a:endParaRPr lang="pt-BR"/>
        </a:p>
      </dgm:t>
    </dgm:pt>
    <dgm:pt modelId="{B27F5A6F-1E51-4D67-8664-9B17AA79698C}" type="pres">
      <dgm:prSet presAssocID="{3C009723-547A-4AD0-9E85-7A8DAFD005E6}" presName="rootComposite3" presStyleCnt="0"/>
      <dgm:spPr/>
      <dgm:t>
        <a:bodyPr/>
        <a:lstStyle/>
        <a:p>
          <a:endParaRPr lang="pt-BR"/>
        </a:p>
      </dgm:t>
    </dgm:pt>
    <dgm:pt modelId="{8B8BFC29-1AE8-489E-B84F-4EB0A5097B6D}" type="pres">
      <dgm:prSet presAssocID="{3C009723-547A-4AD0-9E85-7A8DAFD005E6}" presName="rootText3" presStyleLbl="asst3" presStyleIdx="0" presStyleCnt="4" custScaleX="12264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72854A0D-C4F8-4B73-A8A8-4A6849A9A5B9}" type="pres">
      <dgm:prSet presAssocID="{3C009723-547A-4AD0-9E85-7A8DAFD005E6}" presName="rootConnector3" presStyleLbl="asst3" presStyleIdx="0" presStyleCnt="4"/>
      <dgm:spPr/>
      <dgm:t>
        <a:bodyPr/>
        <a:lstStyle/>
        <a:p>
          <a:endParaRPr lang="pt-BR"/>
        </a:p>
      </dgm:t>
    </dgm:pt>
    <dgm:pt modelId="{9A776A2B-C409-4C7D-BBD7-C33DACB1E7C1}" type="pres">
      <dgm:prSet presAssocID="{3C009723-547A-4AD0-9E85-7A8DAFD005E6}" presName="hierChild6" presStyleCnt="0"/>
      <dgm:spPr/>
      <dgm:t>
        <a:bodyPr/>
        <a:lstStyle/>
        <a:p>
          <a:endParaRPr lang="pt-BR"/>
        </a:p>
      </dgm:t>
    </dgm:pt>
    <dgm:pt modelId="{BDA3479F-C427-4D52-8F64-D6DBC32DF0FD}" type="pres">
      <dgm:prSet presAssocID="{3C009723-547A-4AD0-9E85-7A8DAFD005E6}" presName="hierChild7" presStyleCnt="0"/>
      <dgm:spPr/>
      <dgm:t>
        <a:bodyPr/>
        <a:lstStyle/>
        <a:p>
          <a:endParaRPr lang="pt-BR"/>
        </a:p>
      </dgm:t>
    </dgm:pt>
    <dgm:pt modelId="{8E7C65A6-EDA6-4DAD-9D4E-4E13C188AE84}" type="pres">
      <dgm:prSet presAssocID="{9797204E-A39F-4693-9A8F-DFEAD7D50E68}" presName="Name37" presStyleLbl="parChTrans1D3" presStyleIdx="1" presStyleCnt="7"/>
      <dgm:spPr/>
      <dgm:t>
        <a:bodyPr/>
        <a:lstStyle/>
        <a:p>
          <a:endParaRPr lang="pt-BR"/>
        </a:p>
      </dgm:t>
    </dgm:pt>
    <dgm:pt modelId="{F9AD27A4-EDA8-44D7-81F6-E0EF1DD997F7}" type="pres">
      <dgm:prSet presAssocID="{E52FEC83-DECC-4992-9ACC-66664075A82E}" presName="hierRoot2" presStyleCnt="0">
        <dgm:presLayoutVars>
          <dgm:hierBranch val="init"/>
        </dgm:presLayoutVars>
      </dgm:prSet>
      <dgm:spPr/>
      <dgm:t>
        <a:bodyPr/>
        <a:lstStyle/>
        <a:p>
          <a:endParaRPr lang="pt-BR"/>
        </a:p>
      </dgm:t>
    </dgm:pt>
    <dgm:pt modelId="{F99FA483-E373-46F6-B5C1-5F59334C9BE7}" type="pres">
      <dgm:prSet presAssocID="{E52FEC83-DECC-4992-9ACC-66664075A82E}" presName="rootComposite" presStyleCnt="0"/>
      <dgm:spPr/>
      <dgm:t>
        <a:bodyPr/>
        <a:lstStyle/>
        <a:p>
          <a:endParaRPr lang="pt-BR"/>
        </a:p>
      </dgm:t>
    </dgm:pt>
    <dgm:pt modelId="{D9E5EF67-2D04-4BEB-8133-CB1E3C24BACF}" type="pres">
      <dgm:prSet presAssocID="{E52FEC83-DECC-4992-9ACC-66664075A82E}" presName="rootText" presStyleLbl="node3" presStyleIdx="1" presStyleCnt="4" custScaleX="137403" custScaleY="137352" custLinFactNeighborX="-362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B7FF1B09-B107-47B4-8273-29D4543A767C}" type="pres">
      <dgm:prSet presAssocID="{E52FEC83-DECC-4992-9ACC-66664075A82E}" presName="rootConnector" presStyleLbl="node3" presStyleIdx="1" presStyleCnt="4"/>
      <dgm:spPr/>
      <dgm:t>
        <a:bodyPr/>
        <a:lstStyle/>
        <a:p>
          <a:endParaRPr lang="pt-BR"/>
        </a:p>
      </dgm:t>
    </dgm:pt>
    <dgm:pt modelId="{BDAD3C2A-7560-496C-AA70-141D3592B5B8}" type="pres">
      <dgm:prSet presAssocID="{E52FEC83-DECC-4992-9ACC-66664075A82E}" presName="hierChild4" presStyleCnt="0"/>
      <dgm:spPr/>
      <dgm:t>
        <a:bodyPr/>
        <a:lstStyle/>
        <a:p>
          <a:endParaRPr lang="pt-BR"/>
        </a:p>
      </dgm:t>
    </dgm:pt>
    <dgm:pt modelId="{C563E571-9763-4B88-9085-B8F4659E87BE}" type="pres">
      <dgm:prSet presAssocID="{F950965F-558E-4A90-B70F-EE386099125F}" presName="Name37" presStyleLbl="parChTrans1D4" presStyleIdx="2" presStyleCnt="8"/>
      <dgm:spPr/>
      <dgm:t>
        <a:bodyPr/>
        <a:lstStyle/>
        <a:p>
          <a:endParaRPr lang="pt-BR"/>
        </a:p>
      </dgm:t>
    </dgm:pt>
    <dgm:pt modelId="{B0716A93-B2C8-405C-947A-6469BDD3E55C}" type="pres">
      <dgm:prSet presAssocID="{125FD90B-ED94-401D-987D-73B54926DEA0}" presName="hierRoot2" presStyleCnt="0">
        <dgm:presLayoutVars>
          <dgm:hierBranch val="init"/>
        </dgm:presLayoutVars>
      </dgm:prSet>
      <dgm:spPr/>
      <dgm:t>
        <a:bodyPr/>
        <a:lstStyle/>
        <a:p>
          <a:endParaRPr lang="pt-BR"/>
        </a:p>
      </dgm:t>
    </dgm:pt>
    <dgm:pt modelId="{1E3860BE-973D-42DC-9770-0634F0EE059B}" type="pres">
      <dgm:prSet presAssocID="{125FD90B-ED94-401D-987D-73B54926DEA0}" presName="rootComposite" presStyleCnt="0"/>
      <dgm:spPr/>
      <dgm:t>
        <a:bodyPr/>
        <a:lstStyle/>
        <a:p>
          <a:endParaRPr lang="pt-BR"/>
        </a:p>
      </dgm:t>
    </dgm:pt>
    <dgm:pt modelId="{D18B5F22-62B3-4A06-82DC-EA8D9B8DA108}" type="pres">
      <dgm:prSet presAssocID="{125FD90B-ED94-401D-987D-73B54926DEA0}" presName="rootText" presStyleLbl="node4" presStyleIdx="1" presStyleCnt="4" custScaleX="120194" custScaleY="138227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8E983EEB-CE3F-4608-BE84-512DFDD761BC}" type="pres">
      <dgm:prSet presAssocID="{125FD90B-ED94-401D-987D-73B54926DEA0}" presName="rootConnector" presStyleLbl="node4" presStyleIdx="1" presStyleCnt="4"/>
      <dgm:spPr/>
      <dgm:t>
        <a:bodyPr/>
        <a:lstStyle/>
        <a:p>
          <a:endParaRPr lang="pt-BR"/>
        </a:p>
      </dgm:t>
    </dgm:pt>
    <dgm:pt modelId="{C01758A7-34E3-4DB3-92BD-DE0AE22B4A93}" type="pres">
      <dgm:prSet presAssocID="{125FD90B-ED94-401D-987D-73B54926DEA0}" presName="hierChild4" presStyleCnt="0"/>
      <dgm:spPr/>
      <dgm:t>
        <a:bodyPr/>
        <a:lstStyle/>
        <a:p>
          <a:endParaRPr lang="pt-BR"/>
        </a:p>
      </dgm:t>
    </dgm:pt>
    <dgm:pt modelId="{C12E6E76-F846-4AEA-9979-D4CE571F37E9}" type="pres">
      <dgm:prSet presAssocID="{125FD90B-ED94-401D-987D-73B54926DEA0}" presName="hierChild5" presStyleCnt="0"/>
      <dgm:spPr/>
      <dgm:t>
        <a:bodyPr/>
        <a:lstStyle/>
        <a:p>
          <a:endParaRPr lang="pt-BR"/>
        </a:p>
      </dgm:t>
    </dgm:pt>
    <dgm:pt modelId="{85605FF6-3E3B-4855-BCA8-85F5FD39701E}" type="pres">
      <dgm:prSet presAssocID="{E52FEC83-DECC-4992-9ACC-66664075A82E}" presName="hierChild5" presStyleCnt="0"/>
      <dgm:spPr/>
      <dgm:t>
        <a:bodyPr/>
        <a:lstStyle/>
        <a:p>
          <a:endParaRPr lang="pt-BR"/>
        </a:p>
      </dgm:t>
    </dgm:pt>
    <dgm:pt modelId="{64231B22-18A0-4C57-9666-967DC0D42AE0}" type="pres">
      <dgm:prSet presAssocID="{C941BED9-6B14-4860-B1DC-2D2A2C774823}" presName="Name111" presStyleLbl="parChTrans1D4" presStyleIdx="3" presStyleCnt="8"/>
      <dgm:spPr/>
      <dgm:t>
        <a:bodyPr/>
        <a:lstStyle/>
        <a:p>
          <a:endParaRPr lang="pt-BR"/>
        </a:p>
      </dgm:t>
    </dgm:pt>
    <dgm:pt modelId="{31EA8121-C7F0-4D80-87E7-72FE6F62F5FD}" type="pres">
      <dgm:prSet presAssocID="{58229CD0-25A5-494F-ABEE-CE4CD5B203ED}" presName="hierRoot3" presStyleCnt="0">
        <dgm:presLayoutVars>
          <dgm:hierBranch val="init"/>
        </dgm:presLayoutVars>
      </dgm:prSet>
      <dgm:spPr/>
      <dgm:t>
        <a:bodyPr/>
        <a:lstStyle/>
        <a:p>
          <a:endParaRPr lang="pt-BR"/>
        </a:p>
      </dgm:t>
    </dgm:pt>
    <dgm:pt modelId="{1A2A1303-9834-43BB-B907-97F35C75A522}" type="pres">
      <dgm:prSet presAssocID="{58229CD0-25A5-494F-ABEE-CE4CD5B203ED}" presName="rootComposite3" presStyleCnt="0"/>
      <dgm:spPr/>
      <dgm:t>
        <a:bodyPr/>
        <a:lstStyle/>
        <a:p>
          <a:endParaRPr lang="pt-BR"/>
        </a:p>
      </dgm:t>
    </dgm:pt>
    <dgm:pt modelId="{FFD8D404-799A-4B50-952E-4AEF5A7B2DA2}" type="pres">
      <dgm:prSet presAssocID="{58229CD0-25A5-494F-ABEE-CE4CD5B203ED}" presName="rootText3" presStyleLbl="asst3" presStyleIdx="1" presStyleCnt="4" custScaleX="12264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604B710E-59B9-4F3E-B6B0-C43DFE752504}" type="pres">
      <dgm:prSet presAssocID="{58229CD0-25A5-494F-ABEE-CE4CD5B203ED}" presName="rootConnector3" presStyleLbl="asst3" presStyleIdx="1" presStyleCnt="4"/>
      <dgm:spPr/>
      <dgm:t>
        <a:bodyPr/>
        <a:lstStyle/>
        <a:p>
          <a:endParaRPr lang="pt-BR"/>
        </a:p>
      </dgm:t>
    </dgm:pt>
    <dgm:pt modelId="{8DF7BDE0-AA91-44E4-9A82-7949557CCBFD}" type="pres">
      <dgm:prSet presAssocID="{58229CD0-25A5-494F-ABEE-CE4CD5B203ED}" presName="hierChild6" presStyleCnt="0"/>
      <dgm:spPr/>
      <dgm:t>
        <a:bodyPr/>
        <a:lstStyle/>
        <a:p>
          <a:endParaRPr lang="pt-BR"/>
        </a:p>
      </dgm:t>
    </dgm:pt>
    <dgm:pt modelId="{FA7F696D-43EC-482B-A60B-9064F2B739BB}" type="pres">
      <dgm:prSet presAssocID="{58229CD0-25A5-494F-ABEE-CE4CD5B203ED}" presName="hierChild7" presStyleCnt="0"/>
      <dgm:spPr/>
      <dgm:t>
        <a:bodyPr/>
        <a:lstStyle/>
        <a:p>
          <a:endParaRPr lang="pt-BR"/>
        </a:p>
      </dgm:t>
    </dgm:pt>
    <dgm:pt modelId="{F07302A8-7A8D-4E44-90AD-624D4022C7B9}" type="pres">
      <dgm:prSet presAssocID="{BFBB411C-0414-4DE3-8C2D-93D9A4C58B23}" presName="Name37" presStyleLbl="parChTrans1D3" presStyleIdx="2" presStyleCnt="7"/>
      <dgm:spPr/>
      <dgm:t>
        <a:bodyPr/>
        <a:lstStyle/>
        <a:p>
          <a:endParaRPr lang="pt-BR"/>
        </a:p>
      </dgm:t>
    </dgm:pt>
    <dgm:pt modelId="{33623C5D-EBE4-446A-AC86-4FAB88AC7692}" type="pres">
      <dgm:prSet presAssocID="{04FF3EE7-1386-481B-A964-050ED3546E8E}" presName="hierRoot2" presStyleCnt="0">
        <dgm:presLayoutVars>
          <dgm:hierBranch val="init"/>
        </dgm:presLayoutVars>
      </dgm:prSet>
      <dgm:spPr/>
      <dgm:t>
        <a:bodyPr/>
        <a:lstStyle/>
        <a:p>
          <a:endParaRPr lang="pt-BR"/>
        </a:p>
      </dgm:t>
    </dgm:pt>
    <dgm:pt modelId="{9F7851B9-63E7-4C22-A5D8-77B71D91D759}" type="pres">
      <dgm:prSet presAssocID="{04FF3EE7-1386-481B-A964-050ED3546E8E}" presName="rootComposite" presStyleCnt="0"/>
      <dgm:spPr/>
      <dgm:t>
        <a:bodyPr/>
        <a:lstStyle/>
        <a:p>
          <a:endParaRPr lang="pt-BR"/>
        </a:p>
      </dgm:t>
    </dgm:pt>
    <dgm:pt modelId="{D8070A56-6032-4206-9847-F3A4BEB0DA17}" type="pres">
      <dgm:prSet presAssocID="{04FF3EE7-1386-481B-A964-050ED3546E8E}" presName="rootText" presStyleLbl="node3" presStyleIdx="2" presStyleCnt="4" custScaleX="137432" custScaleY="13304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24FEC475-DA81-4678-991D-D28C055FC142}" type="pres">
      <dgm:prSet presAssocID="{04FF3EE7-1386-481B-A964-050ED3546E8E}" presName="rootConnector" presStyleLbl="node3" presStyleIdx="2" presStyleCnt="4"/>
      <dgm:spPr/>
      <dgm:t>
        <a:bodyPr/>
        <a:lstStyle/>
        <a:p>
          <a:endParaRPr lang="pt-BR"/>
        </a:p>
      </dgm:t>
    </dgm:pt>
    <dgm:pt modelId="{862BB680-059E-483D-BA19-7D69E01F5551}" type="pres">
      <dgm:prSet presAssocID="{04FF3EE7-1386-481B-A964-050ED3546E8E}" presName="hierChild4" presStyleCnt="0"/>
      <dgm:spPr/>
      <dgm:t>
        <a:bodyPr/>
        <a:lstStyle/>
        <a:p>
          <a:endParaRPr lang="pt-BR"/>
        </a:p>
      </dgm:t>
    </dgm:pt>
    <dgm:pt modelId="{4BC38E6E-1546-467D-9EA4-25981F33C6FC}" type="pres">
      <dgm:prSet presAssocID="{C8BBD457-88EE-4BA1-A54F-1EB181B75416}" presName="Name37" presStyleLbl="parChTrans1D4" presStyleIdx="4" presStyleCnt="8"/>
      <dgm:spPr/>
      <dgm:t>
        <a:bodyPr/>
        <a:lstStyle/>
        <a:p>
          <a:endParaRPr lang="pt-BR"/>
        </a:p>
      </dgm:t>
    </dgm:pt>
    <dgm:pt modelId="{C37E71C2-322C-4DB1-BE7B-35A7A0E8E580}" type="pres">
      <dgm:prSet presAssocID="{F9342F48-A02A-4019-96E8-F958069B9DB3}" presName="hierRoot2" presStyleCnt="0">
        <dgm:presLayoutVars>
          <dgm:hierBranch val="init"/>
        </dgm:presLayoutVars>
      </dgm:prSet>
      <dgm:spPr/>
      <dgm:t>
        <a:bodyPr/>
        <a:lstStyle/>
        <a:p>
          <a:endParaRPr lang="pt-BR"/>
        </a:p>
      </dgm:t>
    </dgm:pt>
    <dgm:pt modelId="{AF790557-7F48-438E-90BD-05B4F7EBF97C}" type="pres">
      <dgm:prSet presAssocID="{F9342F48-A02A-4019-96E8-F958069B9DB3}" presName="rootComposite" presStyleCnt="0"/>
      <dgm:spPr/>
      <dgm:t>
        <a:bodyPr/>
        <a:lstStyle/>
        <a:p>
          <a:endParaRPr lang="pt-BR"/>
        </a:p>
      </dgm:t>
    </dgm:pt>
    <dgm:pt modelId="{BB0037A2-5B1E-405C-A451-B7DFB2A1EEAD}" type="pres">
      <dgm:prSet presAssocID="{F9342F48-A02A-4019-96E8-F958069B9DB3}" presName="rootText" presStyleLbl="node4" presStyleIdx="2" presStyleCnt="4" custScaleX="122126" custScaleY="14957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F9D36D85-A810-4D14-AD94-D42B1B3FBAA7}" type="pres">
      <dgm:prSet presAssocID="{F9342F48-A02A-4019-96E8-F958069B9DB3}" presName="rootConnector" presStyleLbl="node4" presStyleIdx="2" presStyleCnt="4"/>
      <dgm:spPr/>
      <dgm:t>
        <a:bodyPr/>
        <a:lstStyle/>
        <a:p>
          <a:endParaRPr lang="pt-BR"/>
        </a:p>
      </dgm:t>
    </dgm:pt>
    <dgm:pt modelId="{B983BAA1-FFC3-41BB-9A00-37F6DC24FF52}" type="pres">
      <dgm:prSet presAssocID="{F9342F48-A02A-4019-96E8-F958069B9DB3}" presName="hierChild4" presStyleCnt="0"/>
      <dgm:spPr/>
      <dgm:t>
        <a:bodyPr/>
        <a:lstStyle/>
        <a:p>
          <a:endParaRPr lang="pt-BR"/>
        </a:p>
      </dgm:t>
    </dgm:pt>
    <dgm:pt modelId="{45AF2EAF-1556-49A3-ABE0-87227C9A3455}" type="pres">
      <dgm:prSet presAssocID="{F9342F48-A02A-4019-96E8-F958069B9DB3}" presName="hierChild5" presStyleCnt="0"/>
      <dgm:spPr/>
      <dgm:t>
        <a:bodyPr/>
        <a:lstStyle/>
        <a:p>
          <a:endParaRPr lang="pt-BR"/>
        </a:p>
      </dgm:t>
    </dgm:pt>
    <dgm:pt modelId="{3C677A4D-6C41-4CC1-9498-812BA902FEA5}" type="pres">
      <dgm:prSet presAssocID="{04FF3EE7-1386-481B-A964-050ED3546E8E}" presName="hierChild5" presStyleCnt="0"/>
      <dgm:spPr/>
      <dgm:t>
        <a:bodyPr/>
        <a:lstStyle/>
        <a:p>
          <a:endParaRPr lang="pt-BR"/>
        </a:p>
      </dgm:t>
    </dgm:pt>
    <dgm:pt modelId="{ED46CD10-906C-450B-B215-9536A214012C}" type="pres">
      <dgm:prSet presAssocID="{ECCCC5DD-5175-4336-8200-CA17BCA06B29}" presName="Name111" presStyleLbl="parChTrans1D4" presStyleIdx="5" presStyleCnt="8"/>
      <dgm:spPr/>
      <dgm:t>
        <a:bodyPr/>
        <a:lstStyle/>
        <a:p>
          <a:endParaRPr lang="pt-BR"/>
        </a:p>
      </dgm:t>
    </dgm:pt>
    <dgm:pt modelId="{F9005AE5-4078-4CDC-9AEE-BA0818E7E91D}" type="pres">
      <dgm:prSet presAssocID="{B1DB8195-57A4-4E74-8E94-1BA5368AB5DE}" presName="hierRoot3" presStyleCnt="0">
        <dgm:presLayoutVars>
          <dgm:hierBranch val="init"/>
        </dgm:presLayoutVars>
      </dgm:prSet>
      <dgm:spPr/>
      <dgm:t>
        <a:bodyPr/>
        <a:lstStyle/>
        <a:p>
          <a:endParaRPr lang="pt-BR"/>
        </a:p>
      </dgm:t>
    </dgm:pt>
    <dgm:pt modelId="{16BF36A9-9BB7-4C71-B594-5FB830284EE6}" type="pres">
      <dgm:prSet presAssocID="{B1DB8195-57A4-4E74-8E94-1BA5368AB5DE}" presName="rootComposite3" presStyleCnt="0"/>
      <dgm:spPr/>
      <dgm:t>
        <a:bodyPr/>
        <a:lstStyle/>
        <a:p>
          <a:endParaRPr lang="pt-BR"/>
        </a:p>
      </dgm:t>
    </dgm:pt>
    <dgm:pt modelId="{0FA7D4C0-39BC-4827-A918-AADC2C24B0D6}" type="pres">
      <dgm:prSet presAssocID="{B1DB8195-57A4-4E74-8E94-1BA5368AB5DE}" presName="rootText3" presStyleLbl="asst3" presStyleIdx="2" presStyleCnt="4" custScaleX="12264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1811D936-A98C-439C-BDD3-B6430500D12F}" type="pres">
      <dgm:prSet presAssocID="{B1DB8195-57A4-4E74-8E94-1BA5368AB5DE}" presName="rootConnector3" presStyleLbl="asst3" presStyleIdx="2" presStyleCnt="4"/>
      <dgm:spPr/>
      <dgm:t>
        <a:bodyPr/>
        <a:lstStyle/>
        <a:p>
          <a:endParaRPr lang="pt-BR"/>
        </a:p>
      </dgm:t>
    </dgm:pt>
    <dgm:pt modelId="{887D5199-C853-45FA-823F-E2970EFEEAEA}" type="pres">
      <dgm:prSet presAssocID="{B1DB8195-57A4-4E74-8E94-1BA5368AB5DE}" presName="hierChild6" presStyleCnt="0"/>
      <dgm:spPr/>
      <dgm:t>
        <a:bodyPr/>
        <a:lstStyle/>
        <a:p>
          <a:endParaRPr lang="pt-BR"/>
        </a:p>
      </dgm:t>
    </dgm:pt>
    <dgm:pt modelId="{8A289CDA-5520-48CB-A252-9EA979976F3B}" type="pres">
      <dgm:prSet presAssocID="{B1DB8195-57A4-4E74-8E94-1BA5368AB5DE}" presName="hierChild7" presStyleCnt="0"/>
      <dgm:spPr/>
      <dgm:t>
        <a:bodyPr/>
        <a:lstStyle/>
        <a:p>
          <a:endParaRPr lang="pt-BR"/>
        </a:p>
      </dgm:t>
    </dgm:pt>
    <dgm:pt modelId="{E132E56C-0314-4B55-9CDB-1F4DA07671BA}" type="pres">
      <dgm:prSet presAssocID="{E0BBA144-AF7F-49BA-BC44-6D71AC2C10AA}" presName="Name37" presStyleLbl="parChTrans1D3" presStyleIdx="3" presStyleCnt="7"/>
      <dgm:spPr/>
      <dgm:t>
        <a:bodyPr/>
        <a:lstStyle/>
        <a:p>
          <a:endParaRPr lang="pt-BR"/>
        </a:p>
      </dgm:t>
    </dgm:pt>
    <dgm:pt modelId="{78050595-726C-497A-99E5-74F4D334683B}" type="pres">
      <dgm:prSet presAssocID="{3BD86CD5-69D5-4A21-B890-8E944C7868A2}" presName="hierRoot2" presStyleCnt="0">
        <dgm:presLayoutVars>
          <dgm:hierBranch val="init"/>
        </dgm:presLayoutVars>
      </dgm:prSet>
      <dgm:spPr/>
      <dgm:t>
        <a:bodyPr/>
        <a:lstStyle/>
        <a:p>
          <a:endParaRPr lang="pt-BR"/>
        </a:p>
      </dgm:t>
    </dgm:pt>
    <dgm:pt modelId="{F570037E-8A93-4975-BEAA-7B7B1DFFE284}" type="pres">
      <dgm:prSet presAssocID="{3BD86CD5-69D5-4A21-B890-8E944C7868A2}" presName="rootComposite" presStyleCnt="0"/>
      <dgm:spPr/>
      <dgm:t>
        <a:bodyPr/>
        <a:lstStyle/>
        <a:p>
          <a:endParaRPr lang="pt-BR"/>
        </a:p>
      </dgm:t>
    </dgm:pt>
    <dgm:pt modelId="{844A9D05-92C1-44AB-B1BD-68F0947556B3}" type="pres">
      <dgm:prSet presAssocID="{3BD86CD5-69D5-4A21-B890-8E944C7868A2}" presName="rootText" presStyleLbl="node3" presStyleIdx="3" presStyleCnt="4" custScaleX="145497" custScaleY="128728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B85CDF93-B6DE-43C0-BB17-2F206C77CF66}" type="pres">
      <dgm:prSet presAssocID="{3BD86CD5-69D5-4A21-B890-8E944C7868A2}" presName="rootConnector" presStyleLbl="node3" presStyleIdx="3" presStyleCnt="4"/>
      <dgm:spPr/>
      <dgm:t>
        <a:bodyPr/>
        <a:lstStyle/>
        <a:p>
          <a:endParaRPr lang="pt-BR"/>
        </a:p>
      </dgm:t>
    </dgm:pt>
    <dgm:pt modelId="{6D2419D5-30BA-469A-82BB-A0BF5C889778}" type="pres">
      <dgm:prSet presAssocID="{3BD86CD5-69D5-4A21-B890-8E944C7868A2}" presName="hierChild4" presStyleCnt="0"/>
      <dgm:spPr/>
      <dgm:t>
        <a:bodyPr/>
        <a:lstStyle/>
        <a:p>
          <a:endParaRPr lang="pt-BR"/>
        </a:p>
      </dgm:t>
    </dgm:pt>
    <dgm:pt modelId="{FB8532E3-1247-4AEC-8E44-B077D84C66D0}" type="pres">
      <dgm:prSet presAssocID="{03084DDE-7A67-4698-86D5-E8219EA5CE22}" presName="Name37" presStyleLbl="parChTrans1D4" presStyleIdx="6" presStyleCnt="8"/>
      <dgm:spPr/>
      <dgm:t>
        <a:bodyPr/>
        <a:lstStyle/>
        <a:p>
          <a:endParaRPr lang="pt-BR"/>
        </a:p>
      </dgm:t>
    </dgm:pt>
    <dgm:pt modelId="{0DCC6EC1-902A-4EF6-9A7E-7EB54924103B}" type="pres">
      <dgm:prSet presAssocID="{D3500978-708C-49BF-91C7-89AAC908AA00}" presName="hierRoot2" presStyleCnt="0">
        <dgm:presLayoutVars>
          <dgm:hierBranch val="init"/>
        </dgm:presLayoutVars>
      </dgm:prSet>
      <dgm:spPr/>
      <dgm:t>
        <a:bodyPr/>
        <a:lstStyle/>
        <a:p>
          <a:endParaRPr lang="pt-BR"/>
        </a:p>
      </dgm:t>
    </dgm:pt>
    <dgm:pt modelId="{D1735D15-2E4A-418B-93D9-6C51BD053DC8}" type="pres">
      <dgm:prSet presAssocID="{D3500978-708C-49BF-91C7-89AAC908AA00}" presName="rootComposite" presStyleCnt="0"/>
      <dgm:spPr/>
      <dgm:t>
        <a:bodyPr/>
        <a:lstStyle/>
        <a:p>
          <a:endParaRPr lang="pt-BR"/>
        </a:p>
      </dgm:t>
    </dgm:pt>
    <dgm:pt modelId="{E5D04F9A-C842-4F28-A255-2A407C67274F}" type="pres">
      <dgm:prSet presAssocID="{D3500978-708C-49BF-91C7-89AAC908AA00}" presName="rootText" presStyleLbl="node4" presStyleIdx="3" presStyleCnt="4" custScaleX="114909" custScaleY="152430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8778DE76-2CE7-453C-A484-58F2827CAA9B}" type="pres">
      <dgm:prSet presAssocID="{D3500978-708C-49BF-91C7-89AAC908AA00}" presName="rootConnector" presStyleLbl="node4" presStyleIdx="3" presStyleCnt="4"/>
      <dgm:spPr/>
      <dgm:t>
        <a:bodyPr/>
        <a:lstStyle/>
        <a:p>
          <a:endParaRPr lang="pt-BR"/>
        </a:p>
      </dgm:t>
    </dgm:pt>
    <dgm:pt modelId="{CB319D38-BF01-46C5-AEC1-6787F5C8BA5A}" type="pres">
      <dgm:prSet presAssocID="{D3500978-708C-49BF-91C7-89AAC908AA00}" presName="hierChild4" presStyleCnt="0"/>
      <dgm:spPr/>
      <dgm:t>
        <a:bodyPr/>
        <a:lstStyle/>
        <a:p>
          <a:endParaRPr lang="pt-BR"/>
        </a:p>
      </dgm:t>
    </dgm:pt>
    <dgm:pt modelId="{E064A17F-7B08-4C2C-A6AB-33795A404EE1}" type="pres">
      <dgm:prSet presAssocID="{D3500978-708C-49BF-91C7-89AAC908AA00}" presName="hierChild5" presStyleCnt="0"/>
      <dgm:spPr/>
      <dgm:t>
        <a:bodyPr/>
        <a:lstStyle/>
        <a:p>
          <a:endParaRPr lang="pt-BR"/>
        </a:p>
      </dgm:t>
    </dgm:pt>
    <dgm:pt modelId="{AE2307E4-7009-4ECC-B081-1610B4BDE4CB}" type="pres">
      <dgm:prSet presAssocID="{3BD86CD5-69D5-4A21-B890-8E944C7868A2}" presName="hierChild5" presStyleCnt="0"/>
      <dgm:spPr/>
      <dgm:t>
        <a:bodyPr/>
        <a:lstStyle/>
        <a:p>
          <a:endParaRPr lang="pt-BR"/>
        </a:p>
      </dgm:t>
    </dgm:pt>
    <dgm:pt modelId="{D5040398-9BE6-4F2C-A706-04175B53B216}" type="pres">
      <dgm:prSet presAssocID="{AB484FDB-94CA-4E49-A0AA-645198907846}" presName="Name111" presStyleLbl="parChTrans1D4" presStyleIdx="7" presStyleCnt="8"/>
      <dgm:spPr/>
      <dgm:t>
        <a:bodyPr/>
        <a:lstStyle/>
        <a:p>
          <a:endParaRPr lang="pt-BR"/>
        </a:p>
      </dgm:t>
    </dgm:pt>
    <dgm:pt modelId="{E084EACF-4B64-4C94-8CB3-D918EB97DA98}" type="pres">
      <dgm:prSet presAssocID="{ECC52E28-8547-426D-BCB1-D12D47A469BE}" presName="hierRoot3" presStyleCnt="0">
        <dgm:presLayoutVars>
          <dgm:hierBranch val="init"/>
        </dgm:presLayoutVars>
      </dgm:prSet>
      <dgm:spPr/>
      <dgm:t>
        <a:bodyPr/>
        <a:lstStyle/>
        <a:p>
          <a:endParaRPr lang="pt-BR"/>
        </a:p>
      </dgm:t>
    </dgm:pt>
    <dgm:pt modelId="{5004465C-3956-42F7-AC27-EFE9BDFDAA5D}" type="pres">
      <dgm:prSet presAssocID="{ECC52E28-8547-426D-BCB1-D12D47A469BE}" presName="rootComposite3" presStyleCnt="0"/>
      <dgm:spPr/>
      <dgm:t>
        <a:bodyPr/>
        <a:lstStyle/>
        <a:p>
          <a:endParaRPr lang="pt-BR"/>
        </a:p>
      </dgm:t>
    </dgm:pt>
    <dgm:pt modelId="{91637F97-A244-4534-AF25-8C6A3F8C8F2E}" type="pres">
      <dgm:prSet presAssocID="{ECC52E28-8547-426D-BCB1-D12D47A469BE}" presName="rootText3" presStyleLbl="asst3" presStyleIdx="3" presStyleCnt="4" custScaleX="12264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2F41EEE5-64B7-40BD-B4A1-9EA2A455E548}" type="pres">
      <dgm:prSet presAssocID="{ECC52E28-8547-426D-BCB1-D12D47A469BE}" presName="rootConnector3" presStyleLbl="asst3" presStyleIdx="3" presStyleCnt="4"/>
      <dgm:spPr/>
      <dgm:t>
        <a:bodyPr/>
        <a:lstStyle/>
        <a:p>
          <a:endParaRPr lang="pt-BR"/>
        </a:p>
      </dgm:t>
    </dgm:pt>
    <dgm:pt modelId="{D26CE17F-E098-4FFB-948C-C497173A659A}" type="pres">
      <dgm:prSet presAssocID="{ECC52E28-8547-426D-BCB1-D12D47A469BE}" presName="hierChild6" presStyleCnt="0"/>
      <dgm:spPr/>
      <dgm:t>
        <a:bodyPr/>
        <a:lstStyle/>
        <a:p>
          <a:endParaRPr lang="pt-BR"/>
        </a:p>
      </dgm:t>
    </dgm:pt>
    <dgm:pt modelId="{28C9720A-9F76-4E34-B727-B7B9483FD646}" type="pres">
      <dgm:prSet presAssocID="{ECC52E28-8547-426D-BCB1-D12D47A469BE}" presName="hierChild7" presStyleCnt="0"/>
      <dgm:spPr/>
      <dgm:t>
        <a:bodyPr/>
        <a:lstStyle/>
        <a:p>
          <a:endParaRPr lang="pt-BR"/>
        </a:p>
      </dgm:t>
    </dgm:pt>
    <dgm:pt modelId="{3EC11D56-E7CB-46A6-BC02-D8895091E048}" type="pres">
      <dgm:prSet presAssocID="{E0F41092-229E-4DC8-8CC4-BF2559DE88D5}" presName="hierChild5" presStyleCnt="0"/>
      <dgm:spPr/>
      <dgm:t>
        <a:bodyPr/>
        <a:lstStyle/>
        <a:p>
          <a:endParaRPr lang="pt-BR"/>
        </a:p>
      </dgm:t>
    </dgm:pt>
    <dgm:pt modelId="{3973F904-B842-482C-8FE1-083FC615CDDA}" type="pres">
      <dgm:prSet presAssocID="{A8CB3A7D-0F30-428B-86A7-69439D1D0763}" presName="Name111" presStyleLbl="parChTrans1D3" presStyleIdx="4" presStyleCnt="7"/>
      <dgm:spPr/>
      <dgm:t>
        <a:bodyPr/>
        <a:lstStyle/>
        <a:p>
          <a:endParaRPr lang="pt-BR"/>
        </a:p>
      </dgm:t>
    </dgm:pt>
    <dgm:pt modelId="{2F53888D-A66A-4103-9433-6138D9F0DC3D}" type="pres">
      <dgm:prSet presAssocID="{B5610102-7C58-492D-BF8F-62DFA88F8C7E}" presName="hierRoot3" presStyleCnt="0">
        <dgm:presLayoutVars>
          <dgm:hierBranch val="init"/>
        </dgm:presLayoutVars>
      </dgm:prSet>
      <dgm:spPr/>
      <dgm:t>
        <a:bodyPr/>
        <a:lstStyle/>
        <a:p>
          <a:endParaRPr lang="pt-BR"/>
        </a:p>
      </dgm:t>
    </dgm:pt>
    <dgm:pt modelId="{9F4130EF-0714-4A72-BB17-5BD5D4E6E981}" type="pres">
      <dgm:prSet presAssocID="{B5610102-7C58-492D-BF8F-62DFA88F8C7E}" presName="rootComposite3" presStyleCnt="0"/>
      <dgm:spPr/>
      <dgm:t>
        <a:bodyPr/>
        <a:lstStyle/>
        <a:p>
          <a:endParaRPr lang="pt-BR"/>
        </a:p>
      </dgm:t>
    </dgm:pt>
    <dgm:pt modelId="{C8C5E4B9-BCDA-4814-B289-C3DF7F07C07C}" type="pres">
      <dgm:prSet presAssocID="{B5610102-7C58-492D-BF8F-62DFA88F8C7E}" presName="rootText3" presStyleLbl="asst2" presStyleIdx="0" presStyleCnt="2" custScaleX="147770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BCEBEF58-43ED-4CF2-B451-DFEAD89E2B08}" type="pres">
      <dgm:prSet presAssocID="{B5610102-7C58-492D-BF8F-62DFA88F8C7E}" presName="rootConnector3" presStyleLbl="asst2" presStyleIdx="0" presStyleCnt="2"/>
      <dgm:spPr/>
      <dgm:t>
        <a:bodyPr/>
        <a:lstStyle/>
        <a:p>
          <a:endParaRPr lang="pt-BR"/>
        </a:p>
      </dgm:t>
    </dgm:pt>
    <dgm:pt modelId="{88AF5E06-B067-4FAA-BD7F-313EECE3377C}" type="pres">
      <dgm:prSet presAssocID="{B5610102-7C58-492D-BF8F-62DFA88F8C7E}" presName="hierChild6" presStyleCnt="0"/>
      <dgm:spPr/>
      <dgm:t>
        <a:bodyPr/>
        <a:lstStyle/>
        <a:p>
          <a:endParaRPr lang="pt-BR"/>
        </a:p>
      </dgm:t>
    </dgm:pt>
    <dgm:pt modelId="{1671B02F-90F5-45DD-9701-276F9020A768}" type="pres">
      <dgm:prSet presAssocID="{B5610102-7C58-492D-BF8F-62DFA88F8C7E}" presName="hierChild7" presStyleCnt="0"/>
      <dgm:spPr/>
      <dgm:t>
        <a:bodyPr/>
        <a:lstStyle/>
        <a:p>
          <a:endParaRPr lang="pt-BR"/>
        </a:p>
      </dgm:t>
    </dgm:pt>
    <dgm:pt modelId="{5C5D4455-646A-4C70-8046-A7F278EA0278}" type="pres">
      <dgm:prSet presAssocID="{276547A2-375C-4EAA-B16F-D537BD4B972A}" presName="Name37" presStyleLbl="parChTrans1D2" presStyleIdx="1" presStyleCnt="6"/>
      <dgm:spPr/>
      <dgm:t>
        <a:bodyPr/>
        <a:lstStyle/>
        <a:p>
          <a:endParaRPr lang="pt-BR"/>
        </a:p>
      </dgm:t>
    </dgm:pt>
    <dgm:pt modelId="{5D0048CB-2F08-4DA4-9CF7-70EB2CCFF7E8}" type="pres">
      <dgm:prSet presAssocID="{E890E424-CC9B-4463-91A6-0F2F1B4E0A12}" presName="hierRoot2" presStyleCnt="0">
        <dgm:presLayoutVars>
          <dgm:hierBranch val="init"/>
        </dgm:presLayoutVars>
      </dgm:prSet>
      <dgm:spPr/>
      <dgm:t>
        <a:bodyPr/>
        <a:lstStyle/>
        <a:p>
          <a:endParaRPr lang="pt-BR"/>
        </a:p>
      </dgm:t>
    </dgm:pt>
    <dgm:pt modelId="{AF2CC05C-C60E-4A8B-B2BD-C5DA55CF2001}" type="pres">
      <dgm:prSet presAssocID="{E890E424-CC9B-4463-91A6-0F2F1B4E0A12}" presName="rootComposite" presStyleCnt="0"/>
      <dgm:spPr/>
      <dgm:t>
        <a:bodyPr/>
        <a:lstStyle/>
        <a:p>
          <a:endParaRPr lang="pt-BR"/>
        </a:p>
      </dgm:t>
    </dgm:pt>
    <dgm:pt modelId="{8CC6C0A2-A225-4F84-BDF5-50C707095F98}" type="pres">
      <dgm:prSet presAssocID="{E890E424-CC9B-4463-91A6-0F2F1B4E0A12}" presName="rootText" presStyleLbl="node2" presStyleIdx="1" presStyleCnt="2" custScaleX="185126" custScaleY="20734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715658F5-6F05-45FC-8D52-1B2E892C53A7}" type="pres">
      <dgm:prSet presAssocID="{E890E424-CC9B-4463-91A6-0F2F1B4E0A12}" presName="rootConnector" presStyleLbl="node2" presStyleIdx="1" presStyleCnt="2"/>
      <dgm:spPr/>
      <dgm:t>
        <a:bodyPr/>
        <a:lstStyle/>
        <a:p>
          <a:endParaRPr lang="pt-BR"/>
        </a:p>
      </dgm:t>
    </dgm:pt>
    <dgm:pt modelId="{64B1BD33-3837-4A00-BD82-E0624EFBDC6E}" type="pres">
      <dgm:prSet presAssocID="{E890E424-CC9B-4463-91A6-0F2F1B4E0A12}" presName="hierChild4" presStyleCnt="0"/>
      <dgm:spPr/>
      <dgm:t>
        <a:bodyPr/>
        <a:lstStyle/>
        <a:p>
          <a:endParaRPr lang="pt-BR"/>
        </a:p>
      </dgm:t>
    </dgm:pt>
    <dgm:pt modelId="{0F6AB0B8-7161-41B5-9A3B-2A17D4D1B863}" type="pres">
      <dgm:prSet presAssocID="{E890E424-CC9B-4463-91A6-0F2F1B4E0A12}" presName="hierChild5" presStyleCnt="0"/>
      <dgm:spPr/>
      <dgm:t>
        <a:bodyPr/>
        <a:lstStyle/>
        <a:p>
          <a:endParaRPr lang="pt-BR"/>
        </a:p>
      </dgm:t>
    </dgm:pt>
    <dgm:pt modelId="{3250EE8A-A6CC-4428-AB92-886B9AB6D602}" type="pres">
      <dgm:prSet presAssocID="{A69BF820-04AC-49D4-BFC6-E5D464E4DCF3}" presName="Name111" presStyleLbl="parChTrans1D3" presStyleIdx="5" presStyleCnt="7"/>
      <dgm:spPr/>
      <dgm:t>
        <a:bodyPr/>
        <a:lstStyle/>
        <a:p>
          <a:endParaRPr lang="pt-BR"/>
        </a:p>
      </dgm:t>
    </dgm:pt>
    <dgm:pt modelId="{D44A216A-A75B-4CC0-AD07-FA80F028A56F}" type="pres">
      <dgm:prSet presAssocID="{AD4BC639-A998-4CA8-ADBE-66CB62A34138}" presName="hierRoot3" presStyleCnt="0">
        <dgm:presLayoutVars>
          <dgm:hierBranch val="init"/>
        </dgm:presLayoutVars>
      </dgm:prSet>
      <dgm:spPr/>
      <dgm:t>
        <a:bodyPr/>
        <a:lstStyle/>
        <a:p>
          <a:endParaRPr lang="pt-BR"/>
        </a:p>
      </dgm:t>
    </dgm:pt>
    <dgm:pt modelId="{E919A456-92A5-444E-871E-1BE5D4B35F35}" type="pres">
      <dgm:prSet presAssocID="{AD4BC639-A998-4CA8-ADBE-66CB62A34138}" presName="rootComposite3" presStyleCnt="0"/>
      <dgm:spPr/>
      <dgm:t>
        <a:bodyPr/>
        <a:lstStyle/>
        <a:p>
          <a:endParaRPr lang="pt-BR"/>
        </a:p>
      </dgm:t>
    </dgm:pt>
    <dgm:pt modelId="{7AD03A25-E880-491E-B0B5-BE70F77D3BCF}" type="pres">
      <dgm:prSet presAssocID="{AD4BC639-A998-4CA8-ADBE-66CB62A34138}" presName="rootText3" presStyleLbl="asst2" presStyleIdx="1" presStyleCnt="2" custScaleX="130807" custScaleY="16217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A46ED5B2-56C3-4E3B-9E58-E868435BE3B4}" type="pres">
      <dgm:prSet presAssocID="{AD4BC639-A998-4CA8-ADBE-66CB62A34138}" presName="rootConnector3" presStyleLbl="asst2" presStyleIdx="1" presStyleCnt="2"/>
      <dgm:spPr/>
      <dgm:t>
        <a:bodyPr/>
        <a:lstStyle/>
        <a:p>
          <a:endParaRPr lang="pt-BR"/>
        </a:p>
      </dgm:t>
    </dgm:pt>
    <dgm:pt modelId="{EC736067-63B0-426C-BF77-A870A5F6CFA2}" type="pres">
      <dgm:prSet presAssocID="{AD4BC639-A998-4CA8-ADBE-66CB62A34138}" presName="hierChild6" presStyleCnt="0"/>
      <dgm:spPr/>
      <dgm:t>
        <a:bodyPr/>
        <a:lstStyle/>
        <a:p>
          <a:endParaRPr lang="pt-BR"/>
        </a:p>
      </dgm:t>
    </dgm:pt>
    <dgm:pt modelId="{09EA4F6E-DA13-4012-8504-53A219316B47}" type="pres">
      <dgm:prSet presAssocID="{AD4BC639-A998-4CA8-ADBE-66CB62A34138}" presName="hierChild7" presStyleCnt="0"/>
      <dgm:spPr/>
      <dgm:t>
        <a:bodyPr/>
        <a:lstStyle/>
        <a:p>
          <a:endParaRPr lang="pt-BR"/>
        </a:p>
      </dgm:t>
    </dgm:pt>
    <dgm:pt modelId="{A752A043-0D0E-4850-BBD6-4CA6495F328D}" type="pres">
      <dgm:prSet presAssocID="{B65BE88A-EB78-4505-B301-DB2A71E3B1CA}" presName="hierChild3" presStyleCnt="0"/>
      <dgm:spPr/>
      <dgm:t>
        <a:bodyPr/>
        <a:lstStyle/>
        <a:p>
          <a:endParaRPr lang="pt-BR"/>
        </a:p>
      </dgm:t>
    </dgm:pt>
    <dgm:pt modelId="{2CB578E1-CDF9-4B9D-A9BA-9D537E1F0B9D}" type="pres">
      <dgm:prSet presAssocID="{E07FF368-3D45-4CCB-97C2-1BE200B360EF}" presName="Name111" presStyleLbl="parChTrans1D2" presStyleIdx="2" presStyleCnt="6"/>
      <dgm:spPr/>
      <dgm:t>
        <a:bodyPr/>
        <a:lstStyle/>
        <a:p>
          <a:endParaRPr lang="pt-BR"/>
        </a:p>
      </dgm:t>
    </dgm:pt>
    <dgm:pt modelId="{5441BA44-F070-493C-AAAA-F83DAF0637E1}" type="pres">
      <dgm:prSet presAssocID="{85358A11-4B1E-4009-9613-46CB1EB74C3D}" presName="hierRoot3" presStyleCnt="0">
        <dgm:presLayoutVars>
          <dgm:hierBranch val="init"/>
        </dgm:presLayoutVars>
      </dgm:prSet>
      <dgm:spPr/>
      <dgm:t>
        <a:bodyPr/>
        <a:lstStyle/>
        <a:p>
          <a:endParaRPr lang="pt-BR"/>
        </a:p>
      </dgm:t>
    </dgm:pt>
    <dgm:pt modelId="{0937ABF3-171F-4955-9F00-FEFADF5AF09E}" type="pres">
      <dgm:prSet presAssocID="{85358A11-4B1E-4009-9613-46CB1EB74C3D}" presName="rootComposite3" presStyleCnt="0"/>
      <dgm:spPr/>
      <dgm:t>
        <a:bodyPr/>
        <a:lstStyle/>
        <a:p>
          <a:endParaRPr lang="pt-BR"/>
        </a:p>
      </dgm:t>
    </dgm:pt>
    <dgm:pt modelId="{04F132BF-4094-4C02-B00C-39800C6DED8E}" type="pres">
      <dgm:prSet presAssocID="{85358A11-4B1E-4009-9613-46CB1EB74C3D}" presName="rootText3" presStyleLbl="asst1" presStyleIdx="0" presStyleCnt="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3E3977A5-17D3-438D-92F2-547FE45AA562}" type="pres">
      <dgm:prSet presAssocID="{85358A11-4B1E-4009-9613-46CB1EB74C3D}" presName="rootConnector3" presStyleLbl="asst1" presStyleIdx="0" presStyleCnt="5"/>
      <dgm:spPr/>
      <dgm:t>
        <a:bodyPr/>
        <a:lstStyle/>
        <a:p>
          <a:endParaRPr lang="pt-BR"/>
        </a:p>
      </dgm:t>
    </dgm:pt>
    <dgm:pt modelId="{7C1F9887-1420-42CD-8D44-6BF3E0E4343D}" type="pres">
      <dgm:prSet presAssocID="{85358A11-4B1E-4009-9613-46CB1EB74C3D}" presName="hierChild6" presStyleCnt="0"/>
      <dgm:spPr/>
      <dgm:t>
        <a:bodyPr/>
        <a:lstStyle/>
        <a:p>
          <a:endParaRPr lang="pt-BR"/>
        </a:p>
      </dgm:t>
    </dgm:pt>
    <dgm:pt modelId="{27DB5838-FAB2-476E-BC5F-EF3FE36E39D3}" type="pres">
      <dgm:prSet presAssocID="{85358A11-4B1E-4009-9613-46CB1EB74C3D}" presName="hierChild7" presStyleCnt="0"/>
      <dgm:spPr/>
      <dgm:t>
        <a:bodyPr/>
        <a:lstStyle/>
        <a:p>
          <a:endParaRPr lang="pt-BR"/>
        </a:p>
      </dgm:t>
    </dgm:pt>
    <dgm:pt modelId="{B0D83929-0916-4421-84DA-62D2CCFDC3B5}" type="pres">
      <dgm:prSet presAssocID="{15250585-191E-446D-B403-BE4DBB6E6DA8}" presName="Name111" presStyleLbl="parChTrans1D2" presStyleIdx="3" presStyleCnt="6"/>
      <dgm:spPr/>
      <dgm:t>
        <a:bodyPr/>
        <a:lstStyle/>
        <a:p>
          <a:endParaRPr lang="pt-BR"/>
        </a:p>
      </dgm:t>
    </dgm:pt>
    <dgm:pt modelId="{C2C86BD0-5DB2-4F3E-92AC-34FD72FA7AE5}" type="pres">
      <dgm:prSet presAssocID="{EF0B5B38-23C6-433A-8B2A-D17816C1B6B6}" presName="hierRoot3" presStyleCnt="0">
        <dgm:presLayoutVars>
          <dgm:hierBranch val="init"/>
        </dgm:presLayoutVars>
      </dgm:prSet>
      <dgm:spPr/>
      <dgm:t>
        <a:bodyPr/>
        <a:lstStyle/>
        <a:p>
          <a:endParaRPr lang="pt-BR"/>
        </a:p>
      </dgm:t>
    </dgm:pt>
    <dgm:pt modelId="{8BCFB94A-7E46-42CE-9F5E-B775BF20539D}" type="pres">
      <dgm:prSet presAssocID="{EF0B5B38-23C6-433A-8B2A-D17816C1B6B6}" presName="rootComposite3" presStyleCnt="0"/>
      <dgm:spPr/>
      <dgm:t>
        <a:bodyPr/>
        <a:lstStyle/>
        <a:p>
          <a:endParaRPr lang="pt-BR"/>
        </a:p>
      </dgm:t>
    </dgm:pt>
    <dgm:pt modelId="{93C33612-E759-47C5-BE2A-2DDCD5D61BA3}" type="pres">
      <dgm:prSet presAssocID="{EF0B5B38-23C6-433A-8B2A-D17816C1B6B6}" presName="rootText3" presStyleLbl="asst1" presStyleIdx="1" presStyleCnt="5" custScaleX="110233" custScaleY="105188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2C9DDBD9-3129-4487-B405-EEFC6B6B6EAE}" type="pres">
      <dgm:prSet presAssocID="{EF0B5B38-23C6-433A-8B2A-D17816C1B6B6}" presName="rootConnector3" presStyleLbl="asst1" presStyleIdx="1" presStyleCnt="5"/>
      <dgm:spPr/>
      <dgm:t>
        <a:bodyPr/>
        <a:lstStyle/>
        <a:p>
          <a:endParaRPr lang="pt-BR"/>
        </a:p>
      </dgm:t>
    </dgm:pt>
    <dgm:pt modelId="{624B8F38-19EA-4EDE-81F0-83A450A9CDD7}" type="pres">
      <dgm:prSet presAssocID="{EF0B5B38-23C6-433A-8B2A-D17816C1B6B6}" presName="hierChild6" presStyleCnt="0"/>
      <dgm:spPr/>
      <dgm:t>
        <a:bodyPr/>
        <a:lstStyle/>
        <a:p>
          <a:endParaRPr lang="pt-BR"/>
        </a:p>
      </dgm:t>
    </dgm:pt>
    <dgm:pt modelId="{8078A930-204B-4DDD-99D4-DBFBD37CFE8E}" type="pres">
      <dgm:prSet presAssocID="{EF0B5B38-23C6-433A-8B2A-D17816C1B6B6}" presName="hierChild7" presStyleCnt="0"/>
      <dgm:spPr/>
      <dgm:t>
        <a:bodyPr/>
        <a:lstStyle/>
        <a:p>
          <a:endParaRPr lang="pt-BR"/>
        </a:p>
      </dgm:t>
    </dgm:pt>
    <dgm:pt modelId="{2F327500-2C44-4ED2-8B0A-F5C343D6A29F}" type="pres">
      <dgm:prSet presAssocID="{68CF44D2-53EE-4BD8-8779-89B79D98870F}" presName="Name111" presStyleLbl="parChTrans1D2" presStyleIdx="4" presStyleCnt="6"/>
      <dgm:spPr/>
      <dgm:t>
        <a:bodyPr/>
        <a:lstStyle/>
        <a:p>
          <a:endParaRPr lang="pt-BR"/>
        </a:p>
      </dgm:t>
    </dgm:pt>
    <dgm:pt modelId="{4FA3A0C2-2E7D-4FD2-A7D2-CAA581FD78D3}" type="pres">
      <dgm:prSet presAssocID="{297D8422-B4BB-46C2-8D70-2FA88EC2A734}" presName="hierRoot3" presStyleCnt="0">
        <dgm:presLayoutVars>
          <dgm:hierBranch val="init"/>
        </dgm:presLayoutVars>
      </dgm:prSet>
      <dgm:spPr/>
      <dgm:t>
        <a:bodyPr/>
        <a:lstStyle/>
        <a:p>
          <a:endParaRPr lang="pt-BR"/>
        </a:p>
      </dgm:t>
    </dgm:pt>
    <dgm:pt modelId="{B5C33D1A-F490-4FD5-A066-94FA03C8E7D7}" type="pres">
      <dgm:prSet presAssocID="{297D8422-B4BB-46C2-8D70-2FA88EC2A734}" presName="rootComposite3" presStyleCnt="0"/>
      <dgm:spPr/>
      <dgm:t>
        <a:bodyPr/>
        <a:lstStyle/>
        <a:p>
          <a:endParaRPr lang="pt-BR"/>
        </a:p>
      </dgm:t>
    </dgm:pt>
    <dgm:pt modelId="{94B949A3-EE98-4A31-9B62-0701922F2BE1}" type="pres">
      <dgm:prSet presAssocID="{297D8422-B4BB-46C2-8D70-2FA88EC2A734}" presName="rootText3" presStyleLbl="asst1" presStyleIdx="2" presStyleCnt="5" custScaleX="121552" custScaleY="156416" custLinFactY="100000" custLinFactNeighborX="5537" custLinFactNeighborY="197959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34BAA65E-0A69-4FAC-9455-88CE28BBCF00}" type="pres">
      <dgm:prSet presAssocID="{297D8422-B4BB-46C2-8D70-2FA88EC2A734}" presName="rootConnector3" presStyleLbl="asst1" presStyleIdx="2" presStyleCnt="5"/>
      <dgm:spPr/>
      <dgm:t>
        <a:bodyPr/>
        <a:lstStyle/>
        <a:p>
          <a:endParaRPr lang="pt-BR"/>
        </a:p>
      </dgm:t>
    </dgm:pt>
    <dgm:pt modelId="{AFFFD35F-23E0-443C-B9A7-9CC577B82A20}" type="pres">
      <dgm:prSet presAssocID="{297D8422-B4BB-46C2-8D70-2FA88EC2A734}" presName="hierChild6" presStyleCnt="0"/>
      <dgm:spPr/>
      <dgm:t>
        <a:bodyPr/>
        <a:lstStyle/>
        <a:p>
          <a:endParaRPr lang="pt-BR"/>
        </a:p>
      </dgm:t>
    </dgm:pt>
    <dgm:pt modelId="{5F1793B8-3CEA-4CD7-ACC0-07C1262A7243}" type="pres">
      <dgm:prSet presAssocID="{297D8422-B4BB-46C2-8D70-2FA88EC2A734}" presName="hierChild7" presStyleCnt="0"/>
      <dgm:spPr/>
      <dgm:t>
        <a:bodyPr/>
        <a:lstStyle/>
        <a:p>
          <a:endParaRPr lang="pt-BR"/>
        </a:p>
      </dgm:t>
    </dgm:pt>
    <dgm:pt modelId="{712EDF99-8ED4-4062-AEA9-3A6BB2FB862B}" type="pres">
      <dgm:prSet presAssocID="{818DF73E-BF65-48BF-B19B-D9234F4CC21D}" presName="Name111" presStyleLbl="parChTrans1D2" presStyleIdx="5" presStyleCnt="6"/>
      <dgm:spPr/>
      <dgm:t>
        <a:bodyPr/>
        <a:lstStyle/>
        <a:p>
          <a:endParaRPr lang="pt-BR"/>
        </a:p>
      </dgm:t>
    </dgm:pt>
    <dgm:pt modelId="{F7E8F7EE-BDE1-4BB3-B662-ADF48E29C1BD}" type="pres">
      <dgm:prSet presAssocID="{B56C305A-2873-4B3C-AE75-866FD19BF659}" presName="hierRoot3" presStyleCnt="0">
        <dgm:presLayoutVars>
          <dgm:hierBranch val="init"/>
        </dgm:presLayoutVars>
      </dgm:prSet>
      <dgm:spPr/>
      <dgm:t>
        <a:bodyPr/>
        <a:lstStyle/>
        <a:p>
          <a:endParaRPr lang="pt-BR"/>
        </a:p>
      </dgm:t>
    </dgm:pt>
    <dgm:pt modelId="{2BC780BB-7519-485F-8F57-F524715EC9E1}" type="pres">
      <dgm:prSet presAssocID="{B56C305A-2873-4B3C-AE75-866FD19BF659}" presName="rootComposite3" presStyleCnt="0"/>
      <dgm:spPr/>
      <dgm:t>
        <a:bodyPr/>
        <a:lstStyle/>
        <a:p>
          <a:endParaRPr lang="pt-BR"/>
        </a:p>
      </dgm:t>
    </dgm:pt>
    <dgm:pt modelId="{FBA4F249-CB0F-41A5-BD95-E89B2E6EBABA}" type="pres">
      <dgm:prSet presAssocID="{B56C305A-2873-4B3C-AE75-866FD19BF659}" presName="rootText3" presStyleLbl="asst1" presStyleIdx="3" presStyleCnt="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F917D47F-557B-4072-A9D3-EE87BBE734DB}" type="pres">
      <dgm:prSet presAssocID="{B56C305A-2873-4B3C-AE75-866FD19BF659}" presName="rootConnector3" presStyleLbl="asst1" presStyleIdx="3" presStyleCnt="5"/>
      <dgm:spPr/>
      <dgm:t>
        <a:bodyPr/>
        <a:lstStyle/>
        <a:p>
          <a:endParaRPr lang="pt-BR"/>
        </a:p>
      </dgm:t>
    </dgm:pt>
    <dgm:pt modelId="{0C5B071E-79E0-4888-9837-280E6695A158}" type="pres">
      <dgm:prSet presAssocID="{B56C305A-2873-4B3C-AE75-866FD19BF659}" presName="hierChild6" presStyleCnt="0"/>
      <dgm:spPr/>
      <dgm:t>
        <a:bodyPr/>
        <a:lstStyle/>
        <a:p>
          <a:endParaRPr lang="pt-BR"/>
        </a:p>
      </dgm:t>
    </dgm:pt>
    <dgm:pt modelId="{937BB5A8-01DB-4423-9963-BD5B7B60A71B}" type="pres">
      <dgm:prSet presAssocID="{B56C305A-2873-4B3C-AE75-866FD19BF659}" presName="hierChild7" presStyleCnt="0"/>
      <dgm:spPr/>
      <dgm:t>
        <a:bodyPr/>
        <a:lstStyle/>
        <a:p>
          <a:endParaRPr lang="pt-BR"/>
        </a:p>
      </dgm:t>
    </dgm:pt>
    <dgm:pt modelId="{726716A5-8D7C-4B6C-B9B3-3CB7D9AF7D87}" type="pres">
      <dgm:prSet presAssocID="{A4B97A66-DB59-4BC2-8A6F-88346D748889}" presName="Name111" presStyleLbl="parChTrans1D3" presStyleIdx="6" presStyleCnt="7"/>
      <dgm:spPr/>
      <dgm:t>
        <a:bodyPr/>
        <a:lstStyle/>
        <a:p>
          <a:endParaRPr lang="pt-BR"/>
        </a:p>
      </dgm:t>
    </dgm:pt>
    <dgm:pt modelId="{F09C7BC4-D428-4D89-98F3-8E2895092EBD}" type="pres">
      <dgm:prSet presAssocID="{1F652CB5-F754-41B6-B8B5-D3CB83F08819}" presName="hierRoot3" presStyleCnt="0">
        <dgm:presLayoutVars>
          <dgm:hierBranch val="init"/>
        </dgm:presLayoutVars>
      </dgm:prSet>
      <dgm:spPr/>
      <dgm:t>
        <a:bodyPr/>
        <a:lstStyle/>
        <a:p>
          <a:endParaRPr lang="pt-BR"/>
        </a:p>
      </dgm:t>
    </dgm:pt>
    <dgm:pt modelId="{519AC78D-4D29-4790-8951-6C6C6873053C}" type="pres">
      <dgm:prSet presAssocID="{1F652CB5-F754-41B6-B8B5-D3CB83F08819}" presName="rootComposite3" presStyleCnt="0"/>
      <dgm:spPr/>
      <dgm:t>
        <a:bodyPr/>
        <a:lstStyle/>
        <a:p>
          <a:endParaRPr lang="pt-BR"/>
        </a:p>
      </dgm:t>
    </dgm:pt>
    <dgm:pt modelId="{3CEA39A6-FAC4-4078-92A9-F143E6D47FAF}" type="pres">
      <dgm:prSet presAssocID="{1F652CB5-F754-41B6-B8B5-D3CB83F08819}" presName="rootText3" presStyleLbl="asst1" presStyleIdx="4" presStyleCnt="5" custAng="0" custLinFactX="-18930" custLinFactNeighborX="-100000" custLinFactNeighborY="-3691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7492780B-7B90-4E81-8FDA-36F1EC8B6179}" type="pres">
      <dgm:prSet presAssocID="{1F652CB5-F754-41B6-B8B5-D3CB83F08819}" presName="rootConnector3" presStyleLbl="asst1" presStyleIdx="4" presStyleCnt="5"/>
      <dgm:spPr/>
      <dgm:t>
        <a:bodyPr/>
        <a:lstStyle/>
        <a:p>
          <a:endParaRPr lang="pt-BR"/>
        </a:p>
      </dgm:t>
    </dgm:pt>
    <dgm:pt modelId="{52D256FE-FA73-4801-BF16-8A497F686887}" type="pres">
      <dgm:prSet presAssocID="{1F652CB5-F754-41B6-B8B5-D3CB83F08819}" presName="hierChild6" presStyleCnt="0"/>
      <dgm:spPr/>
      <dgm:t>
        <a:bodyPr/>
        <a:lstStyle/>
        <a:p>
          <a:endParaRPr lang="pt-BR"/>
        </a:p>
      </dgm:t>
    </dgm:pt>
    <dgm:pt modelId="{145F4095-B9BE-44EF-8A52-8B1DEDD99717}" type="pres">
      <dgm:prSet presAssocID="{1F652CB5-F754-41B6-B8B5-D3CB83F08819}" presName="hierChild7" presStyleCnt="0"/>
      <dgm:spPr/>
      <dgm:t>
        <a:bodyPr/>
        <a:lstStyle/>
        <a:p>
          <a:endParaRPr lang="pt-BR"/>
        </a:p>
      </dgm:t>
    </dgm:pt>
  </dgm:ptLst>
  <dgm:cxnLst>
    <dgm:cxn modelId="{A4E07181-A7EB-8342-B2E0-EA01F30DE7E6}" type="presOf" srcId="{9797204E-A39F-4693-9A8F-DFEAD7D50E68}" destId="{8E7C65A6-EDA6-4DAD-9D4E-4E13C188AE84}" srcOrd="0" destOrd="0" presId="urn:microsoft.com/office/officeart/2005/8/layout/orgChart1"/>
    <dgm:cxn modelId="{008FC075-CC3A-F342-9950-358C8D308B5B}" type="presOf" srcId="{B1DB8195-57A4-4E74-8E94-1BA5368AB5DE}" destId="{1811D936-A98C-439C-BDD3-B6430500D12F}" srcOrd="1" destOrd="0" presId="urn:microsoft.com/office/officeart/2005/8/layout/orgChart1"/>
    <dgm:cxn modelId="{921B5EE4-82DD-1E40-BA9A-308F998FD0AB}" type="presOf" srcId="{15250585-191E-446D-B403-BE4DBB6E6DA8}" destId="{B0D83929-0916-4421-84DA-62D2CCFDC3B5}" srcOrd="0" destOrd="0" presId="urn:microsoft.com/office/officeart/2005/8/layout/orgChart1"/>
    <dgm:cxn modelId="{98B136EF-821B-2241-AE0A-8704B1E18EF2}" type="presOf" srcId="{03084DDE-7A67-4698-86D5-E8219EA5CE22}" destId="{FB8532E3-1247-4AEC-8E44-B077D84C66D0}" srcOrd="0" destOrd="0" presId="urn:microsoft.com/office/officeart/2005/8/layout/orgChart1"/>
    <dgm:cxn modelId="{5E1A5EC8-6030-406B-BA2A-C38BED2CDF05}" srcId="{B65BE88A-EB78-4505-B301-DB2A71E3B1CA}" destId="{EF0B5B38-23C6-433A-8B2A-D17816C1B6B6}" srcOrd="3" destOrd="0" parTransId="{15250585-191E-446D-B403-BE4DBB6E6DA8}" sibTransId="{89C6F248-5DDA-4BDA-B6B7-1012390844D6}"/>
    <dgm:cxn modelId="{1691B827-4D1E-D64D-96F8-FE7D9F3F7BE6}" type="presOf" srcId="{A8CB3A7D-0F30-428B-86A7-69439D1D0763}" destId="{3973F904-B842-482C-8FE1-083FC615CDDA}" srcOrd="0" destOrd="0" presId="urn:microsoft.com/office/officeart/2005/8/layout/orgChart1"/>
    <dgm:cxn modelId="{53CA17FE-AF03-DB44-A596-65BB9D9CE951}" type="presOf" srcId="{3BD86CD5-69D5-4A21-B890-8E944C7868A2}" destId="{844A9D05-92C1-44AB-B1BD-68F0947556B3}" srcOrd="0" destOrd="0" presId="urn:microsoft.com/office/officeart/2005/8/layout/orgChart1"/>
    <dgm:cxn modelId="{0C7F149C-9A38-2D4D-8D09-79EE39FFCA01}" type="presOf" srcId="{4112B022-9CE7-42DB-9234-6ED150E57FDB}" destId="{BB5AD596-E6D2-4527-B196-CA57806E1775}" srcOrd="0" destOrd="0" presId="urn:microsoft.com/office/officeart/2005/8/layout/orgChart1"/>
    <dgm:cxn modelId="{0C5F5CB4-1EA4-8E44-BBF4-8A7E50EA22D8}" type="presOf" srcId="{E07FF368-3D45-4CCB-97C2-1BE200B360EF}" destId="{2CB578E1-CDF9-4B9D-A9BA-9D537E1F0B9D}" srcOrd="0" destOrd="0" presId="urn:microsoft.com/office/officeart/2005/8/layout/orgChart1"/>
    <dgm:cxn modelId="{D14FC285-222D-1840-9E13-44CA228839EE}" type="presOf" srcId="{2E088995-0545-412B-98CE-618DA17330DA}" destId="{A02F93D7-627F-40FE-8B24-61A91373E1C1}" srcOrd="1" destOrd="0" presId="urn:microsoft.com/office/officeart/2005/8/layout/orgChart1"/>
    <dgm:cxn modelId="{9F063787-B062-BE4F-B2C2-AD06F50C15F0}" type="presOf" srcId="{EF0B5B38-23C6-433A-8B2A-D17816C1B6B6}" destId="{93C33612-E759-47C5-BE2A-2DDCD5D61BA3}" srcOrd="0" destOrd="0" presId="urn:microsoft.com/office/officeart/2005/8/layout/orgChart1"/>
    <dgm:cxn modelId="{8C4038A9-301C-4B42-A868-4AD6FACAEABC}" type="presOf" srcId="{ECC52E28-8547-426D-BCB1-D12D47A469BE}" destId="{2F41EEE5-64B7-40BD-B4A1-9EA2A455E548}" srcOrd="1" destOrd="0" presId="urn:microsoft.com/office/officeart/2005/8/layout/orgChart1"/>
    <dgm:cxn modelId="{3E6AEE1D-D6B5-1141-A75C-AD56E2E1F84F}" type="presOf" srcId="{BFBB411C-0414-4DE3-8C2D-93D9A4C58B23}" destId="{F07302A8-7A8D-4E44-90AD-624D4022C7B9}" srcOrd="0" destOrd="0" presId="urn:microsoft.com/office/officeart/2005/8/layout/orgChart1"/>
    <dgm:cxn modelId="{1791479A-18EA-4D75-8FBA-05187EF05B2C}" srcId="{3BD86CD5-69D5-4A21-B890-8E944C7868A2}" destId="{ECC52E28-8547-426D-BCB1-D12D47A469BE}" srcOrd="1" destOrd="0" parTransId="{AB484FDB-94CA-4E49-A0AA-645198907846}" sibTransId="{8C6B9403-1305-4A7E-B1CA-218D875A8B4A}"/>
    <dgm:cxn modelId="{89000C51-A32B-C844-9A35-AD9B07F34C50}" type="presOf" srcId="{04FF3EE7-1386-481B-A964-050ED3546E8E}" destId="{D8070A56-6032-4206-9847-F3A4BEB0DA17}" srcOrd="0" destOrd="0" presId="urn:microsoft.com/office/officeart/2005/8/layout/orgChart1"/>
    <dgm:cxn modelId="{681D1798-9416-9E4C-ACFE-F8D05B2DA028}" type="presOf" srcId="{C7063B74-FA5B-45B6-9CB3-967D51966ABC}" destId="{B09587BC-94F0-4453-96BA-1669736F7C03}" srcOrd="0" destOrd="0" presId="urn:microsoft.com/office/officeart/2005/8/layout/orgChart1"/>
    <dgm:cxn modelId="{C3D8DAB0-06CD-D34D-A950-010A4FD63E8A}" type="presOf" srcId="{CB1B727B-65C4-447E-A14A-4F6A73024AE6}" destId="{A93A2D5B-7EAD-4BFE-A8AA-635E6A9BBB43}" srcOrd="0" destOrd="0" presId="urn:microsoft.com/office/officeart/2005/8/layout/orgChart1"/>
    <dgm:cxn modelId="{18A0D2CC-D359-8D45-B448-D8F0947AD98A}" type="presOf" srcId="{2E088995-0545-412B-98CE-618DA17330DA}" destId="{B6138891-A66D-459D-AC74-6B902EFE8CF8}" srcOrd="0" destOrd="0" presId="urn:microsoft.com/office/officeart/2005/8/layout/orgChart1"/>
    <dgm:cxn modelId="{945655EA-0095-ED4A-991E-928064571F77}" type="presOf" srcId="{C941BED9-6B14-4860-B1DC-2D2A2C774823}" destId="{64231B22-18A0-4C57-9666-967DC0D42AE0}" srcOrd="0" destOrd="0" presId="urn:microsoft.com/office/officeart/2005/8/layout/orgChart1"/>
    <dgm:cxn modelId="{F03BB6E0-FDEA-3A4C-A19C-220ED4487E48}" type="presOf" srcId="{85358A11-4B1E-4009-9613-46CB1EB74C3D}" destId="{3E3977A5-17D3-438D-92F2-547FE45AA562}" srcOrd="1" destOrd="0" presId="urn:microsoft.com/office/officeart/2005/8/layout/orgChart1"/>
    <dgm:cxn modelId="{F04FB78B-66D1-E648-AAC7-0CBDCFE7BE51}" type="presOf" srcId="{C8BBD457-88EE-4BA1-A54F-1EB181B75416}" destId="{4BC38E6E-1546-467D-9EA4-25981F33C6FC}" srcOrd="0" destOrd="0" presId="urn:microsoft.com/office/officeart/2005/8/layout/orgChart1"/>
    <dgm:cxn modelId="{D67A43B4-4E4E-0446-BB71-9B27D3E06D96}" type="presOf" srcId="{04FF3EE7-1386-481B-A964-050ED3546E8E}" destId="{24FEC475-DA81-4678-991D-D28C055FC142}" srcOrd="1" destOrd="0" presId="urn:microsoft.com/office/officeart/2005/8/layout/orgChart1"/>
    <dgm:cxn modelId="{2C157BC6-9CC6-48E9-8CBA-124CFB97F247}" srcId="{B65BE88A-EB78-4505-B301-DB2A71E3B1CA}" destId="{E0F41092-229E-4DC8-8CC4-BF2559DE88D5}" srcOrd="1" destOrd="0" parTransId="{C7063B74-FA5B-45B6-9CB3-967D51966ABC}" sibTransId="{3D380AE4-E0DF-48D1-9ED5-481E7EFF95A8}"/>
    <dgm:cxn modelId="{47EE4812-A826-9F44-85BE-9528787976D3}" type="presOf" srcId="{E0BBA144-AF7F-49BA-BC44-6D71AC2C10AA}" destId="{E132E56C-0314-4B55-9CDB-1F4DA07671BA}" srcOrd="0" destOrd="0" presId="urn:microsoft.com/office/officeart/2005/8/layout/orgChart1"/>
    <dgm:cxn modelId="{01E60212-56BB-4847-B147-AFFD87740057}" type="presOf" srcId="{F9342F48-A02A-4019-96E8-F958069B9DB3}" destId="{BB0037A2-5B1E-405C-A451-B7DFB2A1EEAD}" srcOrd="0" destOrd="0" presId="urn:microsoft.com/office/officeart/2005/8/layout/orgChart1"/>
    <dgm:cxn modelId="{6E4A11FB-0A89-ED4C-B14E-A2D83E657754}" type="presOf" srcId="{B56C305A-2873-4B3C-AE75-866FD19BF659}" destId="{F917D47F-557B-4072-A9D3-EE87BBE734DB}" srcOrd="1" destOrd="0" presId="urn:microsoft.com/office/officeart/2005/8/layout/orgChart1"/>
    <dgm:cxn modelId="{1216B474-1CC6-409B-91A0-E98612CA7D3D}" srcId="{E890E424-CC9B-4463-91A6-0F2F1B4E0A12}" destId="{AD4BC639-A998-4CA8-ADBE-66CB62A34138}" srcOrd="0" destOrd="0" parTransId="{A69BF820-04AC-49D4-BFC6-E5D464E4DCF3}" sibTransId="{97A58B84-8BD0-41D7-8040-C1F768C85D40}"/>
    <dgm:cxn modelId="{12C75169-F60D-4745-96EB-BBFD67DCA89F}" type="presOf" srcId="{297D8422-B4BB-46C2-8D70-2FA88EC2A734}" destId="{34BAA65E-0A69-4FAC-9455-88CE28BBCF00}" srcOrd="1" destOrd="0" presId="urn:microsoft.com/office/officeart/2005/8/layout/orgChart1"/>
    <dgm:cxn modelId="{25430AAE-6E0A-2044-BCE9-503DE1D2A227}" type="presOf" srcId="{D3500978-708C-49BF-91C7-89AAC908AA00}" destId="{8778DE76-2CE7-453C-A484-58F2827CAA9B}" srcOrd="1" destOrd="0" presId="urn:microsoft.com/office/officeart/2005/8/layout/orgChart1"/>
    <dgm:cxn modelId="{0B3066A7-75FB-E54E-B57C-758239593856}" type="presOf" srcId="{E890E424-CC9B-4463-91A6-0F2F1B4E0A12}" destId="{715658F5-6F05-45FC-8D52-1B2E892C53A7}" srcOrd="1" destOrd="0" presId="urn:microsoft.com/office/officeart/2005/8/layout/orgChart1"/>
    <dgm:cxn modelId="{0B99B518-4DCC-D948-B65F-984E4FC4039E}" type="presOf" srcId="{58229CD0-25A5-494F-ABEE-CE4CD5B203ED}" destId="{FFD8D404-799A-4B50-952E-4AEF5A7B2DA2}" srcOrd="0" destOrd="0" presId="urn:microsoft.com/office/officeart/2005/8/layout/orgChart1"/>
    <dgm:cxn modelId="{94A4FF47-DDF3-F544-83A5-81A265ABDE98}" type="presOf" srcId="{3BD86CD5-69D5-4A21-B890-8E944C7868A2}" destId="{B85CDF93-B6DE-43C0-BB17-2F206C77CF66}" srcOrd="1" destOrd="0" presId="urn:microsoft.com/office/officeart/2005/8/layout/orgChart1"/>
    <dgm:cxn modelId="{E81FD7FC-C0C2-4D56-A456-0BA424C3CBCC}" srcId="{E0F41092-229E-4DC8-8CC4-BF2559DE88D5}" destId="{B5610102-7C58-492D-BF8F-62DFA88F8C7E}" srcOrd="4" destOrd="0" parTransId="{A8CB3A7D-0F30-428B-86A7-69439D1D0763}" sibTransId="{84B2ED7A-4ECE-425F-9D08-75AADC9CA0B5}"/>
    <dgm:cxn modelId="{0F3F53D6-E41D-4895-BEB7-E67C659A9BEB}" srcId="{04FF3EE7-1386-481B-A964-050ED3546E8E}" destId="{B1DB8195-57A4-4E74-8E94-1BA5368AB5DE}" srcOrd="1" destOrd="0" parTransId="{ECCCC5DD-5175-4336-8200-CA17BCA06B29}" sibTransId="{90DA9BF3-B960-41E5-A02C-511BDDDDC5CA}"/>
    <dgm:cxn modelId="{91174974-4FB7-4CF0-830F-680B386CD36D}" srcId="{E0F41092-229E-4DC8-8CC4-BF2559DE88D5}" destId="{3BD86CD5-69D5-4A21-B890-8E944C7868A2}" srcOrd="3" destOrd="0" parTransId="{E0BBA144-AF7F-49BA-BC44-6D71AC2C10AA}" sibTransId="{95903B9B-08DC-4426-AB72-AAE8EA227A79}"/>
    <dgm:cxn modelId="{4664DD01-212C-194B-9117-56C2BED67A21}" type="presOf" srcId="{85358A11-4B1E-4009-9613-46CB1EB74C3D}" destId="{04F132BF-4094-4C02-B00C-39800C6DED8E}" srcOrd="0" destOrd="0" presId="urn:microsoft.com/office/officeart/2005/8/layout/orgChart1"/>
    <dgm:cxn modelId="{E2DA7D16-E8A0-4D1F-82D5-F2D5DCB4B611}" srcId="{B65BE88A-EB78-4505-B301-DB2A71E3B1CA}" destId="{297D8422-B4BB-46C2-8D70-2FA88EC2A734}" srcOrd="4" destOrd="0" parTransId="{68CF44D2-53EE-4BD8-8779-89B79D98870F}" sibTransId="{54BE93D6-C46F-44C9-A66E-19E032EFD0C5}"/>
    <dgm:cxn modelId="{025D0F2C-E559-8646-9EB2-418339FF74BE}" type="presOf" srcId="{B5610102-7C58-492D-BF8F-62DFA88F8C7E}" destId="{C8C5E4B9-BCDA-4814-B289-C3DF7F07C07C}" srcOrd="0" destOrd="0" presId="urn:microsoft.com/office/officeart/2005/8/layout/orgChart1"/>
    <dgm:cxn modelId="{C1518B41-10D5-49F6-93C1-FF67117D4EB4}" srcId="{04FF3EE7-1386-481B-A964-050ED3546E8E}" destId="{F9342F48-A02A-4019-96E8-F958069B9DB3}" srcOrd="0" destOrd="0" parTransId="{C8BBD457-88EE-4BA1-A54F-1EB181B75416}" sibTransId="{4E518C84-CF27-42D1-9A2C-33E4B77D6BA3}"/>
    <dgm:cxn modelId="{DCCC4273-8F9D-ED49-B88C-BF1C3FF9C67C}" type="presOf" srcId="{B5610102-7C58-492D-BF8F-62DFA88F8C7E}" destId="{BCEBEF58-43ED-4CF2-B451-DFEAD89E2B08}" srcOrd="1" destOrd="0" presId="urn:microsoft.com/office/officeart/2005/8/layout/orgChart1"/>
    <dgm:cxn modelId="{18310B43-E760-4A4A-A5A3-943C9B36F11B}" type="presOf" srcId="{FAC8FBD1-A02F-4078-B915-7C0F1F21DA97}" destId="{4EAD05C4-6794-4751-89BE-4E69CE0FD768}" srcOrd="0" destOrd="0" presId="urn:microsoft.com/office/officeart/2005/8/layout/orgChart1"/>
    <dgm:cxn modelId="{992FD780-C197-463A-B605-A6A66321A17E}" srcId="{B65BE88A-EB78-4505-B301-DB2A71E3B1CA}" destId="{85358A11-4B1E-4009-9613-46CB1EB74C3D}" srcOrd="0" destOrd="0" parTransId="{E07FF368-3D45-4CCB-97C2-1BE200B360EF}" sibTransId="{E90B3505-95BC-47CB-86E7-30A1E0467D9E}"/>
    <dgm:cxn modelId="{772E93BA-7639-2E49-9C4F-EF42A1C420CE}" type="presOf" srcId="{ECCCC5DD-5175-4336-8200-CA17BCA06B29}" destId="{ED46CD10-906C-450B-B215-9536A214012C}" srcOrd="0" destOrd="0" presId="urn:microsoft.com/office/officeart/2005/8/layout/orgChart1"/>
    <dgm:cxn modelId="{06284E0E-A3DB-E24B-B6EB-117765C3844D}" type="presOf" srcId="{B1DB8195-57A4-4E74-8E94-1BA5368AB5DE}" destId="{0FA7D4C0-39BC-4827-A918-AADC2C24B0D6}" srcOrd="0" destOrd="0" presId="urn:microsoft.com/office/officeart/2005/8/layout/orgChart1"/>
    <dgm:cxn modelId="{5D75100D-2455-3840-B3B7-97D72259A523}" type="presOf" srcId="{F9342F48-A02A-4019-96E8-F958069B9DB3}" destId="{F9D36D85-A810-4D14-AD94-D42B1B3FBAA7}" srcOrd="1" destOrd="0" presId="urn:microsoft.com/office/officeart/2005/8/layout/orgChart1"/>
    <dgm:cxn modelId="{FF2A7DFF-641A-9740-A131-8AAE3F832142}" type="presOf" srcId="{F950965F-558E-4A90-B70F-EE386099125F}" destId="{C563E571-9763-4B88-9085-B8F4659E87BE}" srcOrd="0" destOrd="0" presId="urn:microsoft.com/office/officeart/2005/8/layout/orgChart1"/>
    <dgm:cxn modelId="{1D12D4E5-09A4-44AB-A903-987C156E7839}" srcId="{B56C305A-2873-4B3C-AE75-866FD19BF659}" destId="{1F652CB5-F754-41B6-B8B5-D3CB83F08819}" srcOrd="0" destOrd="0" parTransId="{A4B97A66-DB59-4BC2-8A6F-88346D748889}" sibTransId="{E95C8266-B4D8-4CD1-8419-91757FA56BD9}"/>
    <dgm:cxn modelId="{3B9E45A1-ABFD-FD4C-99A8-837073D111F2}" type="presOf" srcId="{AB484FDB-94CA-4E49-A0AA-645198907846}" destId="{D5040398-9BE6-4F2C-A706-04175B53B216}" srcOrd="0" destOrd="0" presId="urn:microsoft.com/office/officeart/2005/8/layout/orgChart1"/>
    <dgm:cxn modelId="{0BBD1D17-6278-4742-B472-70A60FC48B66}" type="presOf" srcId="{1F652CB5-F754-41B6-B8B5-D3CB83F08819}" destId="{7492780B-7B90-4E81-8FDA-36F1EC8B6179}" srcOrd="1" destOrd="0" presId="urn:microsoft.com/office/officeart/2005/8/layout/orgChart1"/>
    <dgm:cxn modelId="{3CB71746-2F9C-6343-8151-37EA5F52922B}" type="presOf" srcId="{EF0B5B38-23C6-433A-8B2A-D17816C1B6B6}" destId="{2C9DDBD9-3129-4487-B405-EEFC6B6B6EAE}" srcOrd="1" destOrd="0" presId="urn:microsoft.com/office/officeart/2005/8/layout/orgChart1"/>
    <dgm:cxn modelId="{D0F2DD56-24AE-47CB-81E4-A08A8AC6D4D1}" srcId="{B65BE88A-EB78-4505-B301-DB2A71E3B1CA}" destId="{B56C305A-2873-4B3C-AE75-866FD19BF659}" srcOrd="5" destOrd="0" parTransId="{818DF73E-BF65-48BF-B19B-D9234F4CC21D}" sibTransId="{296A8AFF-38D3-442B-93A4-4772154B153B}"/>
    <dgm:cxn modelId="{A25C100E-A1A2-DC4E-A5B5-C466B3F69481}" type="presOf" srcId="{A4B97A66-DB59-4BC2-8A6F-88346D748889}" destId="{726716A5-8D7C-4B6C-B9B3-3CB7D9AF7D87}" srcOrd="0" destOrd="0" presId="urn:microsoft.com/office/officeart/2005/8/layout/orgChart1"/>
    <dgm:cxn modelId="{77AD20CE-FEB9-EC49-AA57-C4CC0FBE9E7C}" type="presOf" srcId="{E52FEC83-DECC-4992-9ACC-66664075A82E}" destId="{D9E5EF67-2D04-4BEB-8133-CB1E3C24BACF}" srcOrd="0" destOrd="0" presId="urn:microsoft.com/office/officeart/2005/8/layout/orgChart1"/>
    <dgm:cxn modelId="{DB377097-CD1E-C448-95C6-3AF0868EC6EA}" type="presOf" srcId="{A69BF820-04AC-49D4-BFC6-E5D464E4DCF3}" destId="{3250EE8A-A6CC-4428-AB92-886B9AB6D602}" srcOrd="0" destOrd="0" presId="urn:microsoft.com/office/officeart/2005/8/layout/orgChart1"/>
    <dgm:cxn modelId="{A2B10EB9-00CE-4AE9-A653-19C974882CEE}" srcId="{2E088995-0545-412B-98CE-618DA17330DA}" destId="{3C009723-547A-4AD0-9E85-7A8DAFD005E6}" srcOrd="1" destOrd="0" parTransId="{A38DC2D9-2058-47CE-B031-A936462117A4}" sibTransId="{81CA41C1-0817-42F9-B58B-5CD00CBD8C17}"/>
    <dgm:cxn modelId="{3E7F866F-16CB-0247-AB0A-09FD3899B2A3}" type="presOf" srcId="{3C009723-547A-4AD0-9E85-7A8DAFD005E6}" destId="{72854A0D-C4F8-4B73-A8A8-4A6849A9A5B9}" srcOrd="1" destOrd="0" presId="urn:microsoft.com/office/officeart/2005/8/layout/orgChart1"/>
    <dgm:cxn modelId="{ECF83B12-A2B4-3543-B700-8CEA9284A4D5}" type="presOf" srcId="{125FD90B-ED94-401D-987D-73B54926DEA0}" destId="{D18B5F22-62B3-4A06-82DC-EA8D9B8DA108}" srcOrd="0" destOrd="0" presId="urn:microsoft.com/office/officeart/2005/8/layout/orgChart1"/>
    <dgm:cxn modelId="{237D5AD1-FE6D-EB47-BA05-2B0A2AFF9B36}" type="presOf" srcId="{E890E424-CC9B-4463-91A6-0F2F1B4E0A12}" destId="{8CC6C0A2-A225-4F84-BDF5-50C707095F98}" srcOrd="0" destOrd="0" presId="urn:microsoft.com/office/officeart/2005/8/layout/orgChart1"/>
    <dgm:cxn modelId="{7DD49560-AE5D-47D8-B85F-3EC63DB994CD}" srcId="{E0F41092-229E-4DC8-8CC4-BF2559DE88D5}" destId="{2E088995-0545-412B-98CE-618DA17330DA}" srcOrd="0" destOrd="0" parTransId="{FAC8FBD1-A02F-4078-B915-7C0F1F21DA97}" sibTransId="{1B8FB5E7-E79D-4742-BDCB-FFA80A051CF7}"/>
    <dgm:cxn modelId="{F0C2E7AC-4257-694B-A615-B3BDB435B054}" type="presOf" srcId="{3C009723-547A-4AD0-9E85-7A8DAFD005E6}" destId="{8B8BFC29-1AE8-489E-B84F-4EB0A5097B6D}" srcOrd="0" destOrd="0" presId="urn:microsoft.com/office/officeart/2005/8/layout/orgChart1"/>
    <dgm:cxn modelId="{643C2434-E2F3-C947-84D3-7E6A936059BE}" type="presOf" srcId="{818DF73E-BF65-48BF-B19B-D9234F4CC21D}" destId="{712EDF99-8ED4-4062-AEA9-3A6BB2FB862B}" srcOrd="0" destOrd="0" presId="urn:microsoft.com/office/officeart/2005/8/layout/orgChart1"/>
    <dgm:cxn modelId="{F3D40260-3E23-8546-82C1-4327E051C67F}" type="presOf" srcId="{297D8422-B4BB-46C2-8D70-2FA88EC2A734}" destId="{94B949A3-EE98-4A31-9B62-0701922F2BE1}" srcOrd="0" destOrd="0" presId="urn:microsoft.com/office/officeart/2005/8/layout/orgChart1"/>
    <dgm:cxn modelId="{676FDBE9-6794-7945-A647-5A7132805AF8}" type="presOf" srcId="{125FD90B-ED94-401D-987D-73B54926DEA0}" destId="{8E983EEB-CE3F-4608-BE84-512DFDD761BC}" srcOrd="1" destOrd="0" presId="urn:microsoft.com/office/officeart/2005/8/layout/orgChart1"/>
    <dgm:cxn modelId="{07A44440-9F39-9443-B877-FC657D1C808F}" type="presOf" srcId="{58229CD0-25A5-494F-ABEE-CE4CD5B203ED}" destId="{604B710E-59B9-4F3E-B6B0-C43DFE752504}" srcOrd="1" destOrd="0" presId="urn:microsoft.com/office/officeart/2005/8/layout/orgChart1"/>
    <dgm:cxn modelId="{E248EA9D-4420-0A48-B74C-0D15653D2056}" type="presOf" srcId="{B56C305A-2873-4B3C-AE75-866FD19BF659}" destId="{FBA4F249-CB0F-41A5-BD95-E89B2E6EBABA}" srcOrd="0" destOrd="0" presId="urn:microsoft.com/office/officeart/2005/8/layout/orgChart1"/>
    <dgm:cxn modelId="{92109266-DC57-234F-BB85-4CFEADB6E002}" type="presOf" srcId="{A38DC2D9-2058-47CE-B031-A936462117A4}" destId="{A22E887F-EE15-43BB-B228-079F57B0DED0}" srcOrd="0" destOrd="0" presId="urn:microsoft.com/office/officeart/2005/8/layout/orgChart1"/>
    <dgm:cxn modelId="{D364F5FE-851C-459F-8EE9-BBF5C56CFDA2}" srcId="{B65BE88A-EB78-4505-B301-DB2A71E3B1CA}" destId="{E890E424-CC9B-4463-91A6-0F2F1B4E0A12}" srcOrd="2" destOrd="0" parTransId="{276547A2-375C-4EAA-B16F-D537BD4B972A}" sibTransId="{3D5A0BE5-9983-4273-82E4-E5B35B94A65E}"/>
    <dgm:cxn modelId="{90AEA10A-A13B-44E1-AF1D-227B3187C5DF}" srcId="{CB1B727B-65C4-447E-A14A-4F6A73024AE6}" destId="{B65BE88A-EB78-4505-B301-DB2A71E3B1CA}" srcOrd="0" destOrd="0" parTransId="{D187410B-55F7-4DF0-B38E-19224A136383}" sibTransId="{00D3B81F-1949-4870-98D0-F795CDCEBAF7}"/>
    <dgm:cxn modelId="{8EFD6A82-CC7F-7A44-A806-0EBA318CD647}" type="presOf" srcId="{4112B022-9CE7-42DB-9234-6ED150E57FDB}" destId="{5488C0DF-A4F8-433E-ABC0-178B5E1FAE82}" srcOrd="1" destOrd="0" presId="urn:microsoft.com/office/officeart/2005/8/layout/orgChart1"/>
    <dgm:cxn modelId="{DF0BD5C2-0A83-BC41-9D4A-83136BEE3A69}" type="presOf" srcId="{B65BE88A-EB78-4505-B301-DB2A71E3B1CA}" destId="{AB2D89A4-8EFE-420D-A63B-75F84D0D0382}" srcOrd="1" destOrd="0" presId="urn:microsoft.com/office/officeart/2005/8/layout/orgChart1"/>
    <dgm:cxn modelId="{D09E6B57-8B88-4051-8793-44A44714CB9F}" srcId="{2E088995-0545-412B-98CE-618DA17330DA}" destId="{4112B022-9CE7-42DB-9234-6ED150E57FDB}" srcOrd="0" destOrd="0" parTransId="{BAC4D7F2-6CF5-4A69-90D4-CF8DF0C4F346}" sibTransId="{1F4D4B5E-4B9F-43F6-BDF5-4737949EBC82}"/>
    <dgm:cxn modelId="{14A0AB8A-04CC-5547-B9AD-EDB1C4092E3D}" type="presOf" srcId="{ECC52E28-8547-426D-BCB1-D12D47A469BE}" destId="{91637F97-A244-4534-AF25-8C6A3F8C8F2E}" srcOrd="0" destOrd="0" presId="urn:microsoft.com/office/officeart/2005/8/layout/orgChart1"/>
    <dgm:cxn modelId="{7A2231CD-0EE2-9C48-8A34-8E16BD9444D2}" type="presOf" srcId="{E0F41092-229E-4DC8-8CC4-BF2559DE88D5}" destId="{C5462C15-24A1-4537-B06D-8B2C518865E1}" srcOrd="1" destOrd="0" presId="urn:microsoft.com/office/officeart/2005/8/layout/orgChart1"/>
    <dgm:cxn modelId="{38A14A0B-0E64-4CD7-8229-937B199469D1}" srcId="{3BD86CD5-69D5-4A21-B890-8E944C7868A2}" destId="{D3500978-708C-49BF-91C7-89AAC908AA00}" srcOrd="0" destOrd="0" parTransId="{03084DDE-7A67-4698-86D5-E8219EA5CE22}" sibTransId="{961F9CAE-6E95-4B37-88D0-CB3F20E4FA9C}"/>
    <dgm:cxn modelId="{0F563574-089F-F744-A22C-A4501677B44C}" type="presOf" srcId="{E0F41092-229E-4DC8-8CC4-BF2559DE88D5}" destId="{78CCBFE4-7CF8-4274-B2EC-911CA002ACD5}" srcOrd="0" destOrd="0" presId="urn:microsoft.com/office/officeart/2005/8/layout/orgChart1"/>
    <dgm:cxn modelId="{037B46D4-7DA2-1E49-821F-BC9BCDF4534B}" type="presOf" srcId="{276547A2-375C-4EAA-B16F-D537BD4B972A}" destId="{5C5D4455-646A-4C70-8046-A7F278EA0278}" srcOrd="0" destOrd="0" presId="urn:microsoft.com/office/officeart/2005/8/layout/orgChart1"/>
    <dgm:cxn modelId="{A71790C7-5F8A-CE4A-B60F-03FA6CAFAF87}" type="presOf" srcId="{AD4BC639-A998-4CA8-ADBE-66CB62A34138}" destId="{7AD03A25-E880-491E-B0B5-BE70F77D3BCF}" srcOrd="0" destOrd="0" presId="urn:microsoft.com/office/officeart/2005/8/layout/orgChart1"/>
    <dgm:cxn modelId="{FA9C8C92-EB81-1E46-9DCF-8259EADB9CDB}" type="presOf" srcId="{BAC4D7F2-6CF5-4A69-90D4-CF8DF0C4F346}" destId="{7D9E092B-472E-4B4D-9151-18FEBBB5C111}" srcOrd="0" destOrd="0" presId="urn:microsoft.com/office/officeart/2005/8/layout/orgChart1"/>
    <dgm:cxn modelId="{4B633A78-F8B6-F347-B16B-F016BCDFBE84}" type="presOf" srcId="{AD4BC639-A998-4CA8-ADBE-66CB62A34138}" destId="{A46ED5B2-56C3-4E3B-9E58-E868435BE3B4}" srcOrd="1" destOrd="0" presId="urn:microsoft.com/office/officeart/2005/8/layout/orgChart1"/>
    <dgm:cxn modelId="{DFB53D39-AEFB-E041-9600-FD5548122773}" type="presOf" srcId="{E52FEC83-DECC-4992-9ACC-66664075A82E}" destId="{B7FF1B09-B107-47B4-8273-29D4543A767C}" srcOrd="1" destOrd="0" presId="urn:microsoft.com/office/officeart/2005/8/layout/orgChart1"/>
    <dgm:cxn modelId="{6912B116-12AB-E247-ACCB-2DFB718839E6}" type="presOf" srcId="{1F652CB5-F754-41B6-B8B5-D3CB83F08819}" destId="{3CEA39A6-FAC4-4078-92A9-F143E6D47FAF}" srcOrd="0" destOrd="0" presId="urn:microsoft.com/office/officeart/2005/8/layout/orgChart1"/>
    <dgm:cxn modelId="{2C0E8EF3-46BB-4498-92E7-6787181CCECA}" srcId="{E52FEC83-DECC-4992-9ACC-66664075A82E}" destId="{125FD90B-ED94-401D-987D-73B54926DEA0}" srcOrd="0" destOrd="0" parTransId="{F950965F-558E-4A90-B70F-EE386099125F}" sibTransId="{A4351285-7766-400A-A278-C8B43BE878DD}"/>
    <dgm:cxn modelId="{B441FABE-3967-9342-8B15-569BBCFCE4D2}" type="presOf" srcId="{68CF44D2-53EE-4BD8-8779-89B79D98870F}" destId="{2F327500-2C44-4ED2-8B0A-F5C343D6A29F}" srcOrd="0" destOrd="0" presId="urn:microsoft.com/office/officeart/2005/8/layout/orgChart1"/>
    <dgm:cxn modelId="{3989DBC9-3FFA-4343-8A90-46BBA5D88012}" type="presOf" srcId="{B65BE88A-EB78-4505-B301-DB2A71E3B1CA}" destId="{7397BC72-323B-4817-86DF-CDD3ACDDE48D}" srcOrd="0" destOrd="0" presId="urn:microsoft.com/office/officeart/2005/8/layout/orgChart1"/>
    <dgm:cxn modelId="{E35A1C19-0E9F-C742-A76B-7EB4AD9BAD72}" type="presOf" srcId="{D3500978-708C-49BF-91C7-89AAC908AA00}" destId="{E5D04F9A-C842-4F28-A255-2A407C67274F}" srcOrd="0" destOrd="0" presId="urn:microsoft.com/office/officeart/2005/8/layout/orgChart1"/>
    <dgm:cxn modelId="{7C763E8A-F565-41AB-94BB-0612816592C3}" srcId="{E0F41092-229E-4DC8-8CC4-BF2559DE88D5}" destId="{E52FEC83-DECC-4992-9ACC-66664075A82E}" srcOrd="1" destOrd="0" parTransId="{9797204E-A39F-4693-9A8F-DFEAD7D50E68}" sibTransId="{51833511-719B-49D3-8080-615E53A088CE}"/>
    <dgm:cxn modelId="{20BE2C71-85CC-4CD7-B7B6-7ACC3D337428}" srcId="{E0F41092-229E-4DC8-8CC4-BF2559DE88D5}" destId="{04FF3EE7-1386-481B-A964-050ED3546E8E}" srcOrd="2" destOrd="0" parTransId="{BFBB411C-0414-4DE3-8C2D-93D9A4C58B23}" sibTransId="{9BAB3FB6-F25A-46AE-BE1B-CC28DE445C8D}"/>
    <dgm:cxn modelId="{5839BFA7-6D05-470C-8E8E-ACE67F0F5963}" srcId="{E52FEC83-DECC-4992-9ACC-66664075A82E}" destId="{58229CD0-25A5-494F-ABEE-CE4CD5B203ED}" srcOrd="1" destOrd="0" parTransId="{C941BED9-6B14-4860-B1DC-2D2A2C774823}" sibTransId="{8BE4FD02-CF77-47F8-90BF-B4ADB107906D}"/>
    <dgm:cxn modelId="{1428312C-E5AC-954A-B757-176F58E95DE9}" type="presParOf" srcId="{A93A2D5B-7EAD-4BFE-A8AA-635E6A9BBB43}" destId="{23DEE035-E7B4-47A6-9877-544391F0C787}" srcOrd="0" destOrd="0" presId="urn:microsoft.com/office/officeart/2005/8/layout/orgChart1"/>
    <dgm:cxn modelId="{4DC20DFA-1831-B848-8BB9-CC70EC27C253}" type="presParOf" srcId="{23DEE035-E7B4-47A6-9877-544391F0C787}" destId="{0D8A8CF9-3F1F-4ECB-B093-5E33E35198A5}" srcOrd="0" destOrd="0" presId="urn:microsoft.com/office/officeart/2005/8/layout/orgChart1"/>
    <dgm:cxn modelId="{929B6E2C-007D-7844-83D6-CC08D6BA1EC7}" type="presParOf" srcId="{0D8A8CF9-3F1F-4ECB-B093-5E33E35198A5}" destId="{7397BC72-323B-4817-86DF-CDD3ACDDE48D}" srcOrd="0" destOrd="0" presId="urn:microsoft.com/office/officeart/2005/8/layout/orgChart1"/>
    <dgm:cxn modelId="{991788CA-DDE7-B944-A18B-AD867BFAF76C}" type="presParOf" srcId="{0D8A8CF9-3F1F-4ECB-B093-5E33E35198A5}" destId="{AB2D89A4-8EFE-420D-A63B-75F84D0D0382}" srcOrd="1" destOrd="0" presId="urn:microsoft.com/office/officeart/2005/8/layout/orgChart1"/>
    <dgm:cxn modelId="{4DDECD7A-B90D-A44F-AC59-A729AAD91AA8}" type="presParOf" srcId="{23DEE035-E7B4-47A6-9877-544391F0C787}" destId="{0BE4D319-24EE-465B-B70F-C9B16CD5F54E}" srcOrd="1" destOrd="0" presId="urn:microsoft.com/office/officeart/2005/8/layout/orgChart1"/>
    <dgm:cxn modelId="{79B51688-7753-F448-91AD-6E35C619D5DE}" type="presParOf" srcId="{0BE4D319-24EE-465B-B70F-C9B16CD5F54E}" destId="{B09587BC-94F0-4453-96BA-1669736F7C03}" srcOrd="0" destOrd="0" presId="urn:microsoft.com/office/officeart/2005/8/layout/orgChart1"/>
    <dgm:cxn modelId="{F46E23C3-8744-8240-80A6-11D53667770B}" type="presParOf" srcId="{0BE4D319-24EE-465B-B70F-C9B16CD5F54E}" destId="{2F9F177C-FF8B-4081-BA4E-BF5D73C0AB6B}" srcOrd="1" destOrd="0" presId="urn:microsoft.com/office/officeart/2005/8/layout/orgChart1"/>
    <dgm:cxn modelId="{80EEA3F0-D2AE-2B4C-A926-59681460A16A}" type="presParOf" srcId="{2F9F177C-FF8B-4081-BA4E-BF5D73C0AB6B}" destId="{19DEE797-4FAE-4079-A0E7-AE2F9DBAD83B}" srcOrd="0" destOrd="0" presId="urn:microsoft.com/office/officeart/2005/8/layout/orgChart1"/>
    <dgm:cxn modelId="{BA5C9C33-16F6-C44A-8F2B-12E11EF10B05}" type="presParOf" srcId="{19DEE797-4FAE-4079-A0E7-AE2F9DBAD83B}" destId="{78CCBFE4-7CF8-4274-B2EC-911CA002ACD5}" srcOrd="0" destOrd="0" presId="urn:microsoft.com/office/officeart/2005/8/layout/orgChart1"/>
    <dgm:cxn modelId="{A85B5547-5586-244B-93E8-6C72A21B86E5}" type="presParOf" srcId="{19DEE797-4FAE-4079-A0E7-AE2F9DBAD83B}" destId="{C5462C15-24A1-4537-B06D-8B2C518865E1}" srcOrd="1" destOrd="0" presId="urn:microsoft.com/office/officeart/2005/8/layout/orgChart1"/>
    <dgm:cxn modelId="{0920C3F1-CCC4-2447-8D69-D76F4CF67E70}" type="presParOf" srcId="{2F9F177C-FF8B-4081-BA4E-BF5D73C0AB6B}" destId="{B63D3934-A161-438F-94D5-1029B1654E4E}" srcOrd="1" destOrd="0" presId="urn:microsoft.com/office/officeart/2005/8/layout/orgChart1"/>
    <dgm:cxn modelId="{EA4004C7-93AC-224C-AC7D-D2BFA7795AF1}" type="presParOf" srcId="{B63D3934-A161-438F-94D5-1029B1654E4E}" destId="{4EAD05C4-6794-4751-89BE-4E69CE0FD768}" srcOrd="0" destOrd="0" presId="urn:microsoft.com/office/officeart/2005/8/layout/orgChart1"/>
    <dgm:cxn modelId="{879681FB-F954-D042-BA22-4787EE424718}" type="presParOf" srcId="{B63D3934-A161-438F-94D5-1029B1654E4E}" destId="{21CDCC8A-307A-4A13-ADFF-AFE910A25AC8}" srcOrd="1" destOrd="0" presId="urn:microsoft.com/office/officeart/2005/8/layout/orgChart1"/>
    <dgm:cxn modelId="{86FA6F78-BD7A-6749-8D74-C42FBEA1A9B3}" type="presParOf" srcId="{21CDCC8A-307A-4A13-ADFF-AFE910A25AC8}" destId="{A6F546DC-9AD1-4169-A1BA-6A61ABD76AD7}" srcOrd="0" destOrd="0" presId="urn:microsoft.com/office/officeart/2005/8/layout/orgChart1"/>
    <dgm:cxn modelId="{BF28EC25-8AAA-3C48-BEF9-1495EF509264}" type="presParOf" srcId="{A6F546DC-9AD1-4169-A1BA-6A61ABD76AD7}" destId="{B6138891-A66D-459D-AC74-6B902EFE8CF8}" srcOrd="0" destOrd="0" presId="urn:microsoft.com/office/officeart/2005/8/layout/orgChart1"/>
    <dgm:cxn modelId="{C43F82F2-36DA-0F42-ABDA-110A255AE60C}" type="presParOf" srcId="{A6F546DC-9AD1-4169-A1BA-6A61ABD76AD7}" destId="{A02F93D7-627F-40FE-8B24-61A91373E1C1}" srcOrd="1" destOrd="0" presId="urn:microsoft.com/office/officeart/2005/8/layout/orgChart1"/>
    <dgm:cxn modelId="{B656CACF-31E1-E34E-97F0-2911335FCA67}" type="presParOf" srcId="{21CDCC8A-307A-4A13-ADFF-AFE910A25AC8}" destId="{8E77064E-D174-4854-B536-BD4E05A45DE3}" srcOrd="1" destOrd="0" presId="urn:microsoft.com/office/officeart/2005/8/layout/orgChart1"/>
    <dgm:cxn modelId="{3B3572C1-0153-9D4A-B93F-97873D6839D1}" type="presParOf" srcId="{8E77064E-D174-4854-B536-BD4E05A45DE3}" destId="{7D9E092B-472E-4B4D-9151-18FEBBB5C111}" srcOrd="0" destOrd="0" presId="urn:microsoft.com/office/officeart/2005/8/layout/orgChart1"/>
    <dgm:cxn modelId="{EBB672C7-43AD-7D48-BB42-B77109EE2045}" type="presParOf" srcId="{8E77064E-D174-4854-B536-BD4E05A45DE3}" destId="{9AF2CE5B-6A1F-471F-969A-CFF0DFAF68F1}" srcOrd="1" destOrd="0" presId="urn:microsoft.com/office/officeart/2005/8/layout/orgChart1"/>
    <dgm:cxn modelId="{24E531F9-3525-1D4F-B3C0-B39F599F9891}" type="presParOf" srcId="{9AF2CE5B-6A1F-471F-969A-CFF0DFAF68F1}" destId="{50EB28BD-9383-48E3-B98A-C9091CCF37F8}" srcOrd="0" destOrd="0" presId="urn:microsoft.com/office/officeart/2005/8/layout/orgChart1"/>
    <dgm:cxn modelId="{CDB80CA1-BA19-9646-B3A1-D5D30CAA3CCE}" type="presParOf" srcId="{50EB28BD-9383-48E3-B98A-C9091CCF37F8}" destId="{BB5AD596-E6D2-4527-B196-CA57806E1775}" srcOrd="0" destOrd="0" presId="urn:microsoft.com/office/officeart/2005/8/layout/orgChart1"/>
    <dgm:cxn modelId="{9D2B0CD9-3A7C-0D43-9A96-72880AD59EFF}" type="presParOf" srcId="{50EB28BD-9383-48E3-B98A-C9091CCF37F8}" destId="{5488C0DF-A4F8-433E-ABC0-178B5E1FAE82}" srcOrd="1" destOrd="0" presId="urn:microsoft.com/office/officeart/2005/8/layout/orgChart1"/>
    <dgm:cxn modelId="{FD618623-0D7A-7E45-AC59-49F70C9CEBE2}" type="presParOf" srcId="{9AF2CE5B-6A1F-471F-969A-CFF0DFAF68F1}" destId="{BEF77547-5C77-4381-A5E5-018DDA445EDA}" srcOrd="1" destOrd="0" presId="urn:microsoft.com/office/officeart/2005/8/layout/orgChart1"/>
    <dgm:cxn modelId="{CE5D8BE5-A12C-BC48-851C-E7789177FC38}" type="presParOf" srcId="{9AF2CE5B-6A1F-471F-969A-CFF0DFAF68F1}" destId="{8FDC86DC-2749-4619-A170-E456DE81B688}" srcOrd="2" destOrd="0" presId="urn:microsoft.com/office/officeart/2005/8/layout/orgChart1"/>
    <dgm:cxn modelId="{91D0CA6B-9A6B-3143-93A1-124E22AA6064}" type="presParOf" srcId="{21CDCC8A-307A-4A13-ADFF-AFE910A25AC8}" destId="{757B673A-5E5F-40DF-B003-BB7C6CCDFD82}" srcOrd="2" destOrd="0" presId="urn:microsoft.com/office/officeart/2005/8/layout/orgChart1"/>
    <dgm:cxn modelId="{BD805DAE-AE9D-384F-9900-3927F8B0A3B7}" type="presParOf" srcId="{757B673A-5E5F-40DF-B003-BB7C6CCDFD82}" destId="{A22E887F-EE15-43BB-B228-079F57B0DED0}" srcOrd="0" destOrd="0" presId="urn:microsoft.com/office/officeart/2005/8/layout/orgChart1"/>
    <dgm:cxn modelId="{516A2627-2B52-7C49-8DB8-334D38FC23FC}" type="presParOf" srcId="{757B673A-5E5F-40DF-B003-BB7C6CCDFD82}" destId="{1E28F2BD-7166-43F4-BFB2-84C8B9C5DE95}" srcOrd="1" destOrd="0" presId="urn:microsoft.com/office/officeart/2005/8/layout/orgChart1"/>
    <dgm:cxn modelId="{6DB40846-380B-844A-A0CE-ACFD9394F71C}" type="presParOf" srcId="{1E28F2BD-7166-43F4-BFB2-84C8B9C5DE95}" destId="{B27F5A6F-1E51-4D67-8664-9B17AA79698C}" srcOrd="0" destOrd="0" presId="urn:microsoft.com/office/officeart/2005/8/layout/orgChart1"/>
    <dgm:cxn modelId="{0FCDD0C7-A5D2-AE43-AD4E-F6BCA9E4502D}" type="presParOf" srcId="{B27F5A6F-1E51-4D67-8664-9B17AA79698C}" destId="{8B8BFC29-1AE8-489E-B84F-4EB0A5097B6D}" srcOrd="0" destOrd="0" presId="urn:microsoft.com/office/officeart/2005/8/layout/orgChart1"/>
    <dgm:cxn modelId="{3647DAB0-5C4E-9A49-B8F1-A57F8118E81F}" type="presParOf" srcId="{B27F5A6F-1E51-4D67-8664-9B17AA79698C}" destId="{72854A0D-C4F8-4B73-A8A8-4A6849A9A5B9}" srcOrd="1" destOrd="0" presId="urn:microsoft.com/office/officeart/2005/8/layout/orgChart1"/>
    <dgm:cxn modelId="{CFF4514C-AA0F-9142-AAD8-5162419BC51E}" type="presParOf" srcId="{1E28F2BD-7166-43F4-BFB2-84C8B9C5DE95}" destId="{9A776A2B-C409-4C7D-BBD7-C33DACB1E7C1}" srcOrd="1" destOrd="0" presId="urn:microsoft.com/office/officeart/2005/8/layout/orgChart1"/>
    <dgm:cxn modelId="{5A3526B9-DF98-0E4D-BF24-10E4317C34B0}" type="presParOf" srcId="{1E28F2BD-7166-43F4-BFB2-84C8B9C5DE95}" destId="{BDA3479F-C427-4D52-8F64-D6DBC32DF0FD}" srcOrd="2" destOrd="0" presId="urn:microsoft.com/office/officeart/2005/8/layout/orgChart1"/>
    <dgm:cxn modelId="{D54CE237-2A9D-8949-82F7-B97B3C8DC47A}" type="presParOf" srcId="{B63D3934-A161-438F-94D5-1029B1654E4E}" destId="{8E7C65A6-EDA6-4DAD-9D4E-4E13C188AE84}" srcOrd="2" destOrd="0" presId="urn:microsoft.com/office/officeart/2005/8/layout/orgChart1"/>
    <dgm:cxn modelId="{D11318EC-1414-334D-B5F6-A2A66E5AD815}" type="presParOf" srcId="{B63D3934-A161-438F-94D5-1029B1654E4E}" destId="{F9AD27A4-EDA8-44D7-81F6-E0EF1DD997F7}" srcOrd="3" destOrd="0" presId="urn:microsoft.com/office/officeart/2005/8/layout/orgChart1"/>
    <dgm:cxn modelId="{3AE43011-DFF9-C247-A497-BA800A83AC17}" type="presParOf" srcId="{F9AD27A4-EDA8-44D7-81F6-E0EF1DD997F7}" destId="{F99FA483-E373-46F6-B5C1-5F59334C9BE7}" srcOrd="0" destOrd="0" presId="urn:microsoft.com/office/officeart/2005/8/layout/orgChart1"/>
    <dgm:cxn modelId="{589C9795-8524-4A4E-936E-6B166A9C602B}" type="presParOf" srcId="{F99FA483-E373-46F6-B5C1-5F59334C9BE7}" destId="{D9E5EF67-2D04-4BEB-8133-CB1E3C24BACF}" srcOrd="0" destOrd="0" presId="urn:microsoft.com/office/officeart/2005/8/layout/orgChart1"/>
    <dgm:cxn modelId="{AAF429A7-DAAB-7448-9F05-65B0A5A555E2}" type="presParOf" srcId="{F99FA483-E373-46F6-B5C1-5F59334C9BE7}" destId="{B7FF1B09-B107-47B4-8273-29D4543A767C}" srcOrd="1" destOrd="0" presId="urn:microsoft.com/office/officeart/2005/8/layout/orgChart1"/>
    <dgm:cxn modelId="{F5042D2B-AC8B-4940-8919-F95CC6CFF77D}" type="presParOf" srcId="{F9AD27A4-EDA8-44D7-81F6-E0EF1DD997F7}" destId="{BDAD3C2A-7560-496C-AA70-141D3592B5B8}" srcOrd="1" destOrd="0" presId="urn:microsoft.com/office/officeart/2005/8/layout/orgChart1"/>
    <dgm:cxn modelId="{01F2FC68-F65B-7542-86F0-8C64A3679EC8}" type="presParOf" srcId="{BDAD3C2A-7560-496C-AA70-141D3592B5B8}" destId="{C563E571-9763-4B88-9085-B8F4659E87BE}" srcOrd="0" destOrd="0" presId="urn:microsoft.com/office/officeart/2005/8/layout/orgChart1"/>
    <dgm:cxn modelId="{269ADFCF-D247-7C42-B561-FBFBADEA388C}" type="presParOf" srcId="{BDAD3C2A-7560-496C-AA70-141D3592B5B8}" destId="{B0716A93-B2C8-405C-947A-6469BDD3E55C}" srcOrd="1" destOrd="0" presId="urn:microsoft.com/office/officeart/2005/8/layout/orgChart1"/>
    <dgm:cxn modelId="{8663F7C2-2A6C-DA43-BC5E-38058436484C}" type="presParOf" srcId="{B0716A93-B2C8-405C-947A-6469BDD3E55C}" destId="{1E3860BE-973D-42DC-9770-0634F0EE059B}" srcOrd="0" destOrd="0" presId="urn:microsoft.com/office/officeart/2005/8/layout/orgChart1"/>
    <dgm:cxn modelId="{E8E3B3E6-132A-EA4E-9E21-ECD1C2F3792C}" type="presParOf" srcId="{1E3860BE-973D-42DC-9770-0634F0EE059B}" destId="{D18B5F22-62B3-4A06-82DC-EA8D9B8DA108}" srcOrd="0" destOrd="0" presId="urn:microsoft.com/office/officeart/2005/8/layout/orgChart1"/>
    <dgm:cxn modelId="{FE871CA6-2014-3B42-9511-C8A13559B00E}" type="presParOf" srcId="{1E3860BE-973D-42DC-9770-0634F0EE059B}" destId="{8E983EEB-CE3F-4608-BE84-512DFDD761BC}" srcOrd="1" destOrd="0" presId="urn:microsoft.com/office/officeart/2005/8/layout/orgChart1"/>
    <dgm:cxn modelId="{1846DE7B-2492-5C46-85F9-0C5A67F5E384}" type="presParOf" srcId="{B0716A93-B2C8-405C-947A-6469BDD3E55C}" destId="{C01758A7-34E3-4DB3-92BD-DE0AE22B4A93}" srcOrd="1" destOrd="0" presId="urn:microsoft.com/office/officeart/2005/8/layout/orgChart1"/>
    <dgm:cxn modelId="{5B5971B0-9835-7440-A397-A8645FEBC0DB}" type="presParOf" srcId="{B0716A93-B2C8-405C-947A-6469BDD3E55C}" destId="{C12E6E76-F846-4AEA-9979-D4CE571F37E9}" srcOrd="2" destOrd="0" presId="urn:microsoft.com/office/officeart/2005/8/layout/orgChart1"/>
    <dgm:cxn modelId="{5FBB199B-B026-674C-B15C-3D531B85C086}" type="presParOf" srcId="{F9AD27A4-EDA8-44D7-81F6-E0EF1DD997F7}" destId="{85605FF6-3E3B-4855-BCA8-85F5FD39701E}" srcOrd="2" destOrd="0" presId="urn:microsoft.com/office/officeart/2005/8/layout/orgChart1"/>
    <dgm:cxn modelId="{B5D911BD-8D25-2E4B-A06D-319EEA682CE9}" type="presParOf" srcId="{85605FF6-3E3B-4855-BCA8-85F5FD39701E}" destId="{64231B22-18A0-4C57-9666-967DC0D42AE0}" srcOrd="0" destOrd="0" presId="urn:microsoft.com/office/officeart/2005/8/layout/orgChart1"/>
    <dgm:cxn modelId="{B3314B5F-13D1-7F44-A6F3-E49FBC02421C}" type="presParOf" srcId="{85605FF6-3E3B-4855-BCA8-85F5FD39701E}" destId="{31EA8121-C7F0-4D80-87E7-72FE6F62F5FD}" srcOrd="1" destOrd="0" presId="urn:microsoft.com/office/officeart/2005/8/layout/orgChart1"/>
    <dgm:cxn modelId="{94734683-917F-5B49-8C25-FDD5D6CD914E}" type="presParOf" srcId="{31EA8121-C7F0-4D80-87E7-72FE6F62F5FD}" destId="{1A2A1303-9834-43BB-B907-97F35C75A522}" srcOrd="0" destOrd="0" presId="urn:microsoft.com/office/officeart/2005/8/layout/orgChart1"/>
    <dgm:cxn modelId="{166AF52F-03CF-864A-ADED-DD17B9488FCE}" type="presParOf" srcId="{1A2A1303-9834-43BB-B907-97F35C75A522}" destId="{FFD8D404-799A-4B50-952E-4AEF5A7B2DA2}" srcOrd="0" destOrd="0" presId="urn:microsoft.com/office/officeart/2005/8/layout/orgChart1"/>
    <dgm:cxn modelId="{8A68A7DF-E940-854F-9015-A7823453C2D1}" type="presParOf" srcId="{1A2A1303-9834-43BB-B907-97F35C75A522}" destId="{604B710E-59B9-4F3E-B6B0-C43DFE752504}" srcOrd="1" destOrd="0" presId="urn:microsoft.com/office/officeart/2005/8/layout/orgChart1"/>
    <dgm:cxn modelId="{3C9F7E19-D7E6-A44E-BE8E-118DA0FDAFF3}" type="presParOf" srcId="{31EA8121-C7F0-4D80-87E7-72FE6F62F5FD}" destId="{8DF7BDE0-AA91-44E4-9A82-7949557CCBFD}" srcOrd="1" destOrd="0" presId="urn:microsoft.com/office/officeart/2005/8/layout/orgChart1"/>
    <dgm:cxn modelId="{6E1F0CD5-DD15-3942-99BC-74BA1EB07387}" type="presParOf" srcId="{31EA8121-C7F0-4D80-87E7-72FE6F62F5FD}" destId="{FA7F696D-43EC-482B-A60B-9064F2B739BB}" srcOrd="2" destOrd="0" presId="urn:microsoft.com/office/officeart/2005/8/layout/orgChart1"/>
    <dgm:cxn modelId="{F81CAB2A-268E-AF4D-A55C-D89774A295A2}" type="presParOf" srcId="{B63D3934-A161-438F-94D5-1029B1654E4E}" destId="{F07302A8-7A8D-4E44-90AD-624D4022C7B9}" srcOrd="4" destOrd="0" presId="urn:microsoft.com/office/officeart/2005/8/layout/orgChart1"/>
    <dgm:cxn modelId="{7215E5A5-D851-4F4B-9283-55E3A5710343}" type="presParOf" srcId="{B63D3934-A161-438F-94D5-1029B1654E4E}" destId="{33623C5D-EBE4-446A-AC86-4FAB88AC7692}" srcOrd="5" destOrd="0" presId="urn:microsoft.com/office/officeart/2005/8/layout/orgChart1"/>
    <dgm:cxn modelId="{D06FD937-0B9E-0E46-90DB-1955FDDF3868}" type="presParOf" srcId="{33623C5D-EBE4-446A-AC86-4FAB88AC7692}" destId="{9F7851B9-63E7-4C22-A5D8-77B71D91D759}" srcOrd="0" destOrd="0" presId="urn:microsoft.com/office/officeart/2005/8/layout/orgChart1"/>
    <dgm:cxn modelId="{851D096B-4119-FD44-AD57-4EEF35173BF0}" type="presParOf" srcId="{9F7851B9-63E7-4C22-A5D8-77B71D91D759}" destId="{D8070A56-6032-4206-9847-F3A4BEB0DA17}" srcOrd="0" destOrd="0" presId="urn:microsoft.com/office/officeart/2005/8/layout/orgChart1"/>
    <dgm:cxn modelId="{421FF665-AE48-6A4C-8F66-9E84C4C7868F}" type="presParOf" srcId="{9F7851B9-63E7-4C22-A5D8-77B71D91D759}" destId="{24FEC475-DA81-4678-991D-D28C055FC142}" srcOrd="1" destOrd="0" presId="urn:microsoft.com/office/officeart/2005/8/layout/orgChart1"/>
    <dgm:cxn modelId="{4CCC7431-3D4A-B34D-92A7-3C9AC0DA13C0}" type="presParOf" srcId="{33623C5D-EBE4-446A-AC86-4FAB88AC7692}" destId="{862BB680-059E-483D-BA19-7D69E01F5551}" srcOrd="1" destOrd="0" presId="urn:microsoft.com/office/officeart/2005/8/layout/orgChart1"/>
    <dgm:cxn modelId="{873B6228-FBEB-1B47-9BC9-F671BC16B673}" type="presParOf" srcId="{862BB680-059E-483D-BA19-7D69E01F5551}" destId="{4BC38E6E-1546-467D-9EA4-25981F33C6FC}" srcOrd="0" destOrd="0" presId="urn:microsoft.com/office/officeart/2005/8/layout/orgChart1"/>
    <dgm:cxn modelId="{D3ABC418-FDEF-C340-94A4-8D1481116FE4}" type="presParOf" srcId="{862BB680-059E-483D-BA19-7D69E01F5551}" destId="{C37E71C2-322C-4DB1-BE7B-35A7A0E8E580}" srcOrd="1" destOrd="0" presId="urn:microsoft.com/office/officeart/2005/8/layout/orgChart1"/>
    <dgm:cxn modelId="{1DDA4A5C-4D6C-E549-B0D4-FE4B1E158797}" type="presParOf" srcId="{C37E71C2-322C-4DB1-BE7B-35A7A0E8E580}" destId="{AF790557-7F48-438E-90BD-05B4F7EBF97C}" srcOrd="0" destOrd="0" presId="urn:microsoft.com/office/officeart/2005/8/layout/orgChart1"/>
    <dgm:cxn modelId="{3318EB79-44CB-794D-920E-C3D2DCE42A59}" type="presParOf" srcId="{AF790557-7F48-438E-90BD-05B4F7EBF97C}" destId="{BB0037A2-5B1E-405C-A451-B7DFB2A1EEAD}" srcOrd="0" destOrd="0" presId="urn:microsoft.com/office/officeart/2005/8/layout/orgChart1"/>
    <dgm:cxn modelId="{8A21678F-6F46-5E43-834E-CDC5A2EEDCD7}" type="presParOf" srcId="{AF790557-7F48-438E-90BD-05B4F7EBF97C}" destId="{F9D36D85-A810-4D14-AD94-D42B1B3FBAA7}" srcOrd="1" destOrd="0" presId="urn:microsoft.com/office/officeart/2005/8/layout/orgChart1"/>
    <dgm:cxn modelId="{46179210-96C1-1746-AC53-6E9140711FFC}" type="presParOf" srcId="{C37E71C2-322C-4DB1-BE7B-35A7A0E8E580}" destId="{B983BAA1-FFC3-41BB-9A00-37F6DC24FF52}" srcOrd="1" destOrd="0" presId="urn:microsoft.com/office/officeart/2005/8/layout/orgChart1"/>
    <dgm:cxn modelId="{93673DA6-DA27-554C-B635-517B8A11B7AD}" type="presParOf" srcId="{C37E71C2-322C-4DB1-BE7B-35A7A0E8E580}" destId="{45AF2EAF-1556-49A3-ABE0-87227C9A3455}" srcOrd="2" destOrd="0" presId="urn:microsoft.com/office/officeart/2005/8/layout/orgChart1"/>
    <dgm:cxn modelId="{6FD40D48-6921-1142-8D60-E0678D72E3D9}" type="presParOf" srcId="{33623C5D-EBE4-446A-AC86-4FAB88AC7692}" destId="{3C677A4D-6C41-4CC1-9498-812BA902FEA5}" srcOrd="2" destOrd="0" presId="urn:microsoft.com/office/officeart/2005/8/layout/orgChart1"/>
    <dgm:cxn modelId="{ED56C1E9-5E01-0443-B045-8B176824DCE1}" type="presParOf" srcId="{3C677A4D-6C41-4CC1-9498-812BA902FEA5}" destId="{ED46CD10-906C-450B-B215-9536A214012C}" srcOrd="0" destOrd="0" presId="urn:microsoft.com/office/officeart/2005/8/layout/orgChart1"/>
    <dgm:cxn modelId="{5C3F95D4-E56C-254A-84D2-C299A981C095}" type="presParOf" srcId="{3C677A4D-6C41-4CC1-9498-812BA902FEA5}" destId="{F9005AE5-4078-4CDC-9AEE-BA0818E7E91D}" srcOrd="1" destOrd="0" presId="urn:microsoft.com/office/officeart/2005/8/layout/orgChart1"/>
    <dgm:cxn modelId="{13D5A684-340B-E34D-8B71-637ED72768E9}" type="presParOf" srcId="{F9005AE5-4078-4CDC-9AEE-BA0818E7E91D}" destId="{16BF36A9-9BB7-4C71-B594-5FB830284EE6}" srcOrd="0" destOrd="0" presId="urn:microsoft.com/office/officeart/2005/8/layout/orgChart1"/>
    <dgm:cxn modelId="{3F899D09-095F-9848-A05B-407D013DF1F2}" type="presParOf" srcId="{16BF36A9-9BB7-4C71-B594-5FB830284EE6}" destId="{0FA7D4C0-39BC-4827-A918-AADC2C24B0D6}" srcOrd="0" destOrd="0" presId="urn:microsoft.com/office/officeart/2005/8/layout/orgChart1"/>
    <dgm:cxn modelId="{F9B08FC2-EDFB-F640-A0DE-8617157DE6DD}" type="presParOf" srcId="{16BF36A9-9BB7-4C71-B594-5FB830284EE6}" destId="{1811D936-A98C-439C-BDD3-B6430500D12F}" srcOrd="1" destOrd="0" presId="urn:microsoft.com/office/officeart/2005/8/layout/orgChart1"/>
    <dgm:cxn modelId="{128EFF21-7500-2644-9FEA-ECD2E4AEDA58}" type="presParOf" srcId="{F9005AE5-4078-4CDC-9AEE-BA0818E7E91D}" destId="{887D5199-C853-45FA-823F-E2970EFEEAEA}" srcOrd="1" destOrd="0" presId="urn:microsoft.com/office/officeart/2005/8/layout/orgChart1"/>
    <dgm:cxn modelId="{2A32CF7E-4CE0-7F43-9ACC-0AA05609B55B}" type="presParOf" srcId="{F9005AE5-4078-4CDC-9AEE-BA0818E7E91D}" destId="{8A289CDA-5520-48CB-A252-9EA979976F3B}" srcOrd="2" destOrd="0" presId="urn:microsoft.com/office/officeart/2005/8/layout/orgChart1"/>
    <dgm:cxn modelId="{2310ACF9-AC64-DF43-A646-6F1AA4B03D08}" type="presParOf" srcId="{B63D3934-A161-438F-94D5-1029B1654E4E}" destId="{E132E56C-0314-4B55-9CDB-1F4DA07671BA}" srcOrd="6" destOrd="0" presId="urn:microsoft.com/office/officeart/2005/8/layout/orgChart1"/>
    <dgm:cxn modelId="{9691D2B1-3386-ED42-9CF9-B60D3312549E}" type="presParOf" srcId="{B63D3934-A161-438F-94D5-1029B1654E4E}" destId="{78050595-726C-497A-99E5-74F4D334683B}" srcOrd="7" destOrd="0" presId="urn:microsoft.com/office/officeart/2005/8/layout/orgChart1"/>
    <dgm:cxn modelId="{75715DE8-5D56-0042-8E47-DC3DDCF2DD55}" type="presParOf" srcId="{78050595-726C-497A-99E5-74F4D334683B}" destId="{F570037E-8A93-4975-BEAA-7B7B1DFFE284}" srcOrd="0" destOrd="0" presId="urn:microsoft.com/office/officeart/2005/8/layout/orgChart1"/>
    <dgm:cxn modelId="{5392DFE2-A8E6-2B48-8D25-B833927E3D55}" type="presParOf" srcId="{F570037E-8A93-4975-BEAA-7B7B1DFFE284}" destId="{844A9D05-92C1-44AB-B1BD-68F0947556B3}" srcOrd="0" destOrd="0" presId="urn:microsoft.com/office/officeart/2005/8/layout/orgChart1"/>
    <dgm:cxn modelId="{D84D070A-86FD-1341-B9BC-129DA9F259D8}" type="presParOf" srcId="{F570037E-8A93-4975-BEAA-7B7B1DFFE284}" destId="{B85CDF93-B6DE-43C0-BB17-2F206C77CF66}" srcOrd="1" destOrd="0" presId="urn:microsoft.com/office/officeart/2005/8/layout/orgChart1"/>
    <dgm:cxn modelId="{667AA4D4-9FB6-A543-98D6-C7BA96BF207D}" type="presParOf" srcId="{78050595-726C-497A-99E5-74F4D334683B}" destId="{6D2419D5-30BA-469A-82BB-A0BF5C889778}" srcOrd="1" destOrd="0" presId="urn:microsoft.com/office/officeart/2005/8/layout/orgChart1"/>
    <dgm:cxn modelId="{6BD901BB-7F34-3649-A1BC-0004C0C2159C}" type="presParOf" srcId="{6D2419D5-30BA-469A-82BB-A0BF5C889778}" destId="{FB8532E3-1247-4AEC-8E44-B077D84C66D0}" srcOrd="0" destOrd="0" presId="urn:microsoft.com/office/officeart/2005/8/layout/orgChart1"/>
    <dgm:cxn modelId="{25B81016-DE33-7E4C-ABDF-A10BDD26A0C0}" type="presParOf" srcId="{6D2419D5-30BA-469A-82BB-A0BF5C889778}" destId="{0DCC6EC1-902A-4EF6-9A7E-7EB54924103B}" srcOrd="1" destOrd="0" presId="urn:microsoft.com/office/officeart/2005/8/layout/orgChart1"/>
    <dgm:cxn modelId="{512C8C8D-CA36-D04C-8433-2A5414367F61}" type="presParOf" srcId="{0DCC6EC1-902A-4EF6-9A7E-7EB54924103B}" destId="{D1735D15-2E4A-418B-93D9-6C51BD053DC8}" srcOrd="0" destOrd="0" presId="urn:microsoft.com/office/officeart/2005/8/layout/orgChart1"/>
    <dgm:cxn modelId="{2BAB1219-4920-F148-B02E-3F22F8931042}" type="presParOf" srcId="{D1735D15-2E4A-418B-93D9-6C51BD053DC8}" destId="{E5D04F9A-C842-4F28-A255-2A407C67274F}" srcOrd="0" destOrd="0" presId="urn:microsoft.com/office/officeart/2005/8/layout/orgChart1"/>
    <dgm:cxn modelId="{E2F9D98D-77C3-DD4D-A641-16050D5A605E}" type="presParOf" srcId="{D1735D15-2E4A-418B-93D9-6C51BD053DC8}" destId="{8778DE76-2CE7-453C-A484-58F2827CAA9B}" srcOrd="1" destOrd="0" presId="urn:microsoft.com/office/officeart/2005/8/layout/orgChart1"/>
    <dgm:cxn modelId="{5929059F-8298-404E-A90F-58D2D8496EFA}" type="presParOf" srcId="{0DCC6EC1-902A-4EF6-9A7E-7EB54924103B}" destId="{CB319D38-BF01-46C5-AEC1-6787F5C8BA5A}" srcOrd="1" destOrd="0" presId="urn:microsoft.com/office/officeart/2005/8/layout/orgChart1"/>
    <dgm:cxn modelId="{E65BCB7B-7DAA-BB4D-9AA3-7695F9E613B5}" type="presParOf" srcId="{0DCC6EC1-902A-4EF6-9A7E-7EB54924103B}" destId="{E064A17F-7B08-4C2C-A6AB-33795A404EE1}" srcOrd="2" destOrd="0" presId="urn:microsoft.com/office/officeart/2005/8/layout/orgChart1"/>
    <dgm:cxn modelId="{ADAAAEAB-19BF-F543-B2CC-22A57F6FA779}" type="presParOf" srcId="{78050595-726C-497A-99E5-74F4D334683B}" destId="{AE2307E4-7009-4ECC-B081-1610B4BDE4CB}" srcOrd="2" destOrd="0" presId="urn:microsoft.com/office/officeart/2005/8/layout/orgChart1"/>
    <dgm:cxn modelId="{10FB52FA-2574-8B41-B140-67E1B89F3E4F}" type="presParOf" srcId="{AE2307E4-7009-4ECC-B081-1610B4BDE4CB}" destId="{D5040398-9BE6-4F2C-A706-04175B53B216}" srcOrd="0" destOrd="0" presId="urn:microsoft.com/office/officeart/2005/8/layout/orgChart1"/>
    <dgm:cxn modelId="{D136F016-6781-A74B-B81B-9CF4FC66C71F}" type="presParOf" srcId="{AE2307E4-7009-4ECC-B081-1610B4BDE4CB}" destId="{E084EACF-4B64-4C94-8CB3-D918EB97DA98}" srcOrd="1" destOrd="0" presId="urn:microsoft.com/office/officeart/2005/8/layout/orgChart1"/>
    <dgm:cxn modelId="{770B83BE-BB4A-5047-BBEA-5F9067AB0FA1}" type="presParOf" srcId="{E084EACF-4B64-4C94-8CB3-D918EB97DA98}" destId="{5004465C-3956-42F7-AC27-EFE9BDFDAA5D}" srcOrd="0" destOrd="0" presId="urn:microsoft.com/office/officeart/2005/8/layout/orgChart1"/>
    <dgm:cxn modelId="{6BA6ABBD-FE51-3B41-A212-9CC9413992FE}" type="presParOf" srcId="{5004465C-3956-42F7-AC27-EFE9BDFDAA5D}" destId="{91637F97-A244-4534-AF25-8C6A3F8C8F2E}" srcOrd="0" destOrd="0" presId="urn:microsoft.com/office/officeart/2005/8/layout/orgChart1"/>
    <dgm:cxn modelId="{776F0EDC-4856-C84E-8BC6-CF096111B880}" type="presParOf" srcId="{5004465C-3956-42F7-AC27-EFE9BDFDAA5D}" destId="{2F41EEE5-64B7-40BD-B4A1-9EA2A455E548}" srcOrd="1" destOrd="0" presId="urn:microsoft.com/office/officeart/2005/8/layout/orgChart1"/>
    <dgm:cxn modelId="{23160A85-9DF1-7F44-A8D9-53BE35006E9A}" type="presParOf" srcId="{E084EACF-4B64-4C94-8CB3-D918EB97DA98}" destId="{D26CE17F-E098-4FFB-948C-C497173A659A}" srcOrd="1" destOrd="0" presId="urn:microsoft.com/office/officeart/2005/8/layout/orgChart1"/>
    <dgm:cxn modelId="{95EF8E03-7C99-374A-82E1-1791C746BC4A}" type="presParOf" srcId="{E084EACF-4B64-4C94-8CB3-D918EB97DA98}" destId="{28C9720A-9F76-4E34-B727-B7B9483FD646}" srcOrd="2" destOrd="0" presId="urn:microsoft.com/office/officeart/2005/8/layout/orgChart1"/>
    <dgm:cxn modelId="{6E1A1E5D-D92A-F24B-9C97-05F8F8D75F84}" type="presParOf" srcId="{2F9F177C-FF8B-4081-BA4E-BF5D73C0AB6B}" destId="{3EC11D56-E7CB-46A6-BC02-D8895091E048}" srcOrd="2" destOrd="0" presId="urn:microsoft.com/office/officeart/2005/8/layout/orgChart1"/>
    <dgm:cxn modelId="{429B5A34-265D-AB44-BA30-7805DD141661}" type="presParOf" srcId="{3EC11D56-E7CB-46A6-BC02-D8895091E048}" destId="{3973F904-B842-482C-8FE1-083FC615CDDA}" srcOrd="0" destOrd="0" presId="urn:microsoft.com/office/officeart/2005/8/layout/orgChart1"/>
    <dgm:cxn modelId="{B54AAC6A-6734-DD49-A291-A9885A10EE8A}" type="presParOf" srcId="{3EC11D56-E7CB-46A6-BC02-D8895091E048}" destId="{2F53888D-A66A-4103-9433-6138D9F0DC3D}" srcOrd="1" destOrd="0" presId="urn:microsoft.com/office/officeart/2005/8/layout/orgChart1"/>
    <dgm:cxn modelId="{5BEE3D80-7BD9-314A-BB21-2CC5D140E683}" type="presParOf" srcId="{2F53888D-A66A-4103-9433-6138D9F0DC3D}" destId="{9F4130EF-0714-4A72-BB17-5BD5D4E6E981}" srcOrd="0" destOrd="0" presId="urn:microsoft.com/office/officeart/2005/8/layout/orgChart1"/>
    <dgm:cxn modelId="{09C61A1E-0A75-EC46-B896-B3AB8FF631A9}" type="presParOf" srcId="{9F4130EF-0714-4A72-BB17-5BD5D4E6E981}" destId="{C8C5E4B9-BCDA-4814-B289-C3DF7F07C07C}" srcOrd="0" destOrd="0" presId="urn:microsoft.com/office/officeart/2005/8/layout/orgChart1"/>
    <dgm:cxn modelId="{AF1E8774-B6A6-4A49-8BF8-E2E55C919338}" type="presParOf" srcId="{9F4130EF-0714-4A72-BB17-5BD5D4E6E981}" destId="{BCEBEF58-43ED-4CF2-B451-DFEAD89E2B08}" srcOrd="1" destOrd="0" presId="urn:microsoft.com/office/officeart/2005/8/layout/orgChart1"/>
    <dgm:cxn modelId="{E0D6939B-5B4A-C540-B7BD-273DFEB09866}" type="presParOf" srcId="{2F53888D-A66A-4103-9433-6138D9F0DC3D}" destId="{88AF5E06-B067-4FAA-BD7F-313EECE3377C}" srcOrd="1" destOrd="0" presId="urn:microsoft.com/office/officeart/2005/8/layout/orgChart1"/>
    <dgm:cxn modelId="{4ED53271-5B2E-6C43-8AC6-9DC6763BA9AD}" type="presParOf" srcId="{2F53888D-A66A-4103-9433-6138D9F0DC3D}" destId="{1671B02F-90F5-45DD-9701-276F9020A768}" srcOrd="2" destOrd="0" presId="urn:microsoft.com/office/officeart/2005/8/layout/orgChart1"/>
    <dgm:cxn modelId="{F5DFCD81-6AE6-F24A-8F46-D5349EB49962}" type="presParOf" srcId="{0BE4D319-24EE-465B-B70F-C9B16CD5F54E}" destId="{5C5D4455-646A-4C70-8046-A7F278EA0278}" srcOrd="2" destOrd="0" presId="urn:microsoft.com/office/officeart/2005/8/layout/orgChart1"/>
    <dgm:cxn modelId="{7AE78645-E9AF-FE4F-B1A9-AB298DC12600}" type="presParOf" srcId="{0BE4D319-24EE-465B-B70F-C9B16CD5F54E}" destId="{5D0048CB-2F08-4DA4-9CF7-70EB2CCFF7E8}" srcOrd="3" destOrd="0" presId="urn:microsoft.com/office/officeart/2005/8/layout/orgChart1"/>
    <dgm:cxn modelId="{BA7DA3F5-1D8E-3341-873A-D2E3BFA201CB}" type="presParOf" srcId="{5D0048CB-2F08-4DA4-9CF7-70EB2CCFF7E8}" destId="{AF2CC05C-C60E-4A8B-B2BD-C5DA55CF2001}" srcOrd="0" destOrd="0" presId="urn:microsoft.com/office/officeart/2005/8/layout/orgChart1"/>
    <dgm:cxn modelId="{76744F0A-3D25-4D4E-92B1-229681CE034C}" type="presParOf" srcId="{AF2CC05C-C60E-4A8B-B2BD-C5DA55CF2001}" destId="{8CC6C0A2-A225-4F84-BDF5-50C707095F98}" srcOrd="0" destOrd="0" presId="urn:microsoft.com/office/officeart/2005/8/layout/orgChart1"/>
    <dgm:cxn modelId="{0E6A8514-6F8F-5748-BA06-5D8CEA8D25BE}" type="presParOf" srcId="{AF2CC05C-C60E-4A8B-B2BD-C5DA55CF2001}" destId="{715658F5-6F05-45FC-8D52-1B2E892C53A7}" srcOrd="1" destOrd="0" presId="urn:microsoft.com/office/officeart/2005/8/layout/orgChart1"/>
    <dgm:cxn modelId="{F6F0B405-5691-4E4B-AB06-8E6FC46A758F}" type="presParOf" srcId="{5D0048CB-2F08-4DA4-9CF7-70EB2CCFF7E8}" destId="{64B1BD33-3837-4A00-BD82-E0624EFBDC6E}" srcOrd="1" destOrd="0" presId="urn:microsoft.com/office/officeart/2005/8/layout/orgChart1"/>
    <dgm:cxn modelId="{6469CDB2-DA73-114B-9528-0253AC95A619}" type="presParOf" srcId="{5D0048CB-2F08-4DA4-9CF7-70EB2CCFF7E8}" destId="{0F6AB0B8-7161-41B5-9A3B-2A17D4D1B863}" srcOrd="2" destOrd="0" presId="urn:microsoft.com/office/officeart/2005/8/layout/orgChart1"/>
    <dgm:cxn modelId="{EEAFB5A8-714C-1D4D-BDA2-01E481CA104D}" type="presParOf" srcId="{0F6AB0B8-7161-41B5-9A3B-2A17D4D1B863}" destId="{3250EE8A-A6CC-4428-AB92-886B9AB6D602}" srcOrd="0" destOrd="0" presId="urn:microsoft.com/office/officeart/2005/8/layout/orgChart1"/>
    <dgm:cxn modelId="{43A921C8-B5DF-FB40-9625-61A26D264EF2}" type="presParOf" srcId="{0F6AB0B8-7161-41B5-9A3B-2A17D4D1B863}" destId="{D44A216A-A75B-4CC0-AD07-FA80F028A56F}" srcOrd="1" destOrd="0" presId="urn:microsoft.com/office/officeart/2005/8/layout/orgChart1"/>
    <dgm:cxn modelId="{BD79A4C2-E759-744A-AFB1-41D36BA272C9}" type="presParOf" srcId="{D44A216A-A75B-4CC0-AD07-FA80F028A56F}" destId="{E919A456-92A5-444E-871E-1BE5D4B35F35}" srcOrd="0" destOrd="0" presId="urn:microsoft.com/office/officeart/2005/8/layout/orgChart1"/>
    <dgm:cxn modelId="{C369DEF5-13DC-C347-9FBF-9D80DB283E0B}" type="presParOf" srcId="{E919A456-92A5-444E-871E-1BE5D4B35F35}" destId="{7AD03A25-E880-491E-B0B5-BE70F77D3BCF}" srcOrd="0" destOrd="0" presId="urn:microsoft.com/office/officeart/2005/8/layout/orgChart1"/>
    <dgm:cxn modelId="{A258B8A8-99EA-B04F-8212-CD88D8AADBC7}" type="presParOf" srcId="{E919A456-92A5-444E-871E-1BE5D4B35F35}" destId="{A46ED5B2-56C3-4E3B-9E58-E868435BE3B4}" srcOrd="1" destOrd="0" presId="urn:microsoft.com/office/officeart/2005/8/layout/orgChart1"/>
    <dgm:cxn modelId="{77ABC3F5-3972-C84C-AEC4-615E1BC8FF58}" type="presParOf" srcId="{D44A216A-A75B-4CC0-AD07-FA80F028A56F}" destId="{EC736067-63B0-426C-BF77-A870A5F6CFA2}" srcOrd="1" destOrd="0" presId="urn:microsoft.com/office/officeart/2005/8/layout/orgChart1"/>
    <dgm:cxn modelId="{86F82BCA-13C3-214D-8824-8788B79A1902}" type="presParOf" srcId="{D44A216A-A75B-4CC0-AD07-FA80F028A56F}" destId="{09EA4F6E-DA13-4012-8504-53A219316B47}" srcOrd="2" destOrd="0" presId="urn:microsoft.com/office/officeart/2005/8/layout/orgChart1"/>
    <dgm:cxn modelId="{2155F549-257E-394E-BAB6-C2F0B60C34C2}" type="presParOf" srcId="{23DEE035-E7B4-47A6-9877-544391F0C787}" destId="{A752A043-0D0E-4850-BBD6-4CA6495F328D}" srcOrd="2" destOrd="0" presId="urn:microsoft.com/office/officeart/2005/8/layout/orgChart1"/>
    <dgm:cxn modelId="{FDA191CC-53F5-F14D-804D-0F799584CE88}" type="presParOf" srcId="{A752A043-0D0E-4850-BBD6-4CA6495F328D}" destId="{2CB578E1-CDF9-4B9D-A9BA-9D537E1F0B9D}" srcOrd="0" destOrd="0" presId="urn:microsoft.com/office/officeart/2005/8/layout/orgChart1"/>
    <dgm:cxn modelId="{58B5F316-19C5-2E44-87C1-94E5320CD5BD}" type="presParOf" srcId="{A752A043-0D0E-4850-BBD6-4CA6495F328D}" destId="{5441BA44-F070-493C-AAAA-F83DAF0637E1}" srcOrd="1" destOrd="0" presId="urn:microsoft.com/office/officeart/2005/8/layout/orgChart1"/>
    <dgm:cxn modelId="{461DD6DE-BDCF-9549-B6C2-F5FE8BDA1F55}" type="presParOf" srcId="{5441BA44-F070-493C-AAAA-F83DAF0637E1}" destId="{0937ABF3-171F-4955-9F00-FEFADF5AF09E}" srcOrd="0" destOrd="0" presId="urn:microsoft.com/office/officeart/2005/8/layout/orgChart1"/>
    <dgm:cxn modelId="{71946F1D-EB77-604B-AC6D-F96251A412AC}" type="presParOf" srcId="{0937ABF3-171F-4955-9F00-FEFADF5AF09E}" destId="{04F132BF-4094-4C02-B00C-39800C6DED8E}" srcOrd="0" destOrd="0" presId="urn:microsoft.com/office/officeart/2005/8/layout/orgChart1"/>
    <dgm:cxn modelId="{EA6C18A5-791A-C645-837A-334FDAEDB1A9}" type="presParOf" srcId="{0937ABF3-171F-4955-9F00-FEFADF5AF09E}" destId="{3E3977A5-17D3-438D-92F2-547FE45AA562}" srcOrd="1" destOrd="0" presId="urn:microsoft.com/office/officeart/2005/8/layout/orgChart1"/>
    <dgm:cxn modelId="{DA357687-5B72-724D-A041-4C7AEC226C10}" type="presParOf" srcId="{5441BA44-F070-493C-AAAA-F83DAF0637E1}" destId="{7C1F9887-1420-42CD-8D44-6BF3E0E4343D}" srcOrd="1" destOrd="0" presId="urn:microsoft.com/office/officeart/2005/8/layout/orgChart1"/>
    <dgm:cxn modelId="{6958294F-C312-A147-B66D-6BD8BE3534D0}" type="presParOf" srcId="{5441BA44-F070-493C-AAAA-F83DAF0637E1}" destId="{27DB5838-FAB2-476E-BC5F-EF3FE36E39D3}" srcOrd="2" destOrd="0" presId="urn:microsoft.com/office/officeart/2005/8/layout/orgChart1"/>
    <dgm:cxn modelId="{B4A648DB-92B1-BD4C-81D4-020CC1BCF0F8}" type="presParOf" srcId="{A752A043-0D0E-4850-BBD6-4CA6495F328D}" destId="{B0D83929-0916-4421-84DA-62D2CCFDC3B5}" srcOrd="2" destOrd="0" presId="urn:microsoft.com/office/officeart/2005/8/layout/orgChart1"/>
    <dgm:cxn modelId="{EF1A0B5D-DD16-B64A-A7C8-5B822DD6E0A9}" type="presParOf" srcId="{A752A043-0D0E-4850-BBD6-4CA6495F328D}" destId="{C2C86BD0-5DB2-4F3E-92AC-34FD72FA7AE5}" srcOrd="3" destOrd="0" presId="urn:microsoft.com/office/officeart/2005/8/layout/orgChart1"/>
    <dgm:cxn modelId="{3316EDC6-3322-484F-BAE9-C496C7C05671}" type="presParOf" srcId="{C2C86BD0-5DB2-4F3E-92AC-34FD72FA7AE5}" destId="{8BCFB94A-7E46-42CE-9F5E-B775BF20539D}" srcOrd="0" destOrd="0" presId="urn:microsoft.com/office/officeart/2005/8/layout/orgChart1"/>
    <dgm:cxn modelId="{75703DA4-B2D9-7A4C-8756-663EBB34D770}" type="presParOf" srcId="{8BCFB94A-7E46-42CE-9F5E-B775BF20539D}" destId="{93C33612-E759-47C5-BE2A-2DDCD5D61BA3}" srcOrd="0" destOrd="0" presId="urn:microsoft.com/office/officeart/2005/8/layout/orgChart1"/>
    <dgm:cxn modelId="{250EE7F5-8F36-9E48-AF86-4F860E5F8A95}" type="presParOf" srcId="{8BCFB94A-7E46-42CE-9F5E-B775BF20539D}" destId="{2C9DDBD9-3129-4487-B405-EEFC6B6B6EAE}" srcOrd="1" destOrd="0" presId="urn:microsoft.com/office/officeart/2005/8/layout/orgChart1"/>
    <dgm:cxn modelId="{FE370B2A-ECE0-0B41-AA75-0A78EFF8D0D4}" type="presParOf" srcId="{C2C86BD0-5DB2-4F3E-92AC-34FD72FA7AE5}" destId="{624B8F38-19EA-4EDE-81F0-83A450A9CDD7}" srcOrd="1" destOrd="0" presId="urn:microsoft.com/office/officeart/2005/8/layout/orgChart1"/>
    <dgm:cxn modelId="{106CAF11-6914-C14C-8FDF-EFB7415CDC7B}" type="presParOf" srcId="{C2C86BD0-5DB2-4F3E-92AC-34FD72FA7AE5}" destId="{8078A930-204B-4DDD-99D4-DBFBD37CFE8E}" srcOrd="2" destOrd="0" presId="urn:microsoft.com/office/officeart/2005/8/layout/orgChart1"/>
    <dgm:cxn modelId="{8090E52E-943E-3944-A89D-D5027DE87B0F}" type="presParOf" srcId="{A752A043-0D0E-4850-BBD6-4CA6495F328D}" destId="{2F327500-2C44-4ED2-8B0A-F5C343D6A29F}" srcOrd="4" destOrd="0" presId="urn:microsoft.com/office/officeart/2005/8/layout/orgChart1"/>
    <dgm:cxn modelId="{1DF543EC-CEF2-124E-8EE1-45FF4A83075A}" type="presParOf" srcId="{A752A043-0D0E-4850-BBD6-4CA6495F328D}" destId="{4FA3A0C2-2E7D-4FD2-A7D2-CAA581FD78D3}" srcOrd="5" destOrd="0" presId="urn:microsoft.com/office/officeart/2005/8/layout/orgChart1"/>
    <dgm:cxn modelId="{C6DA96BE-40A8-1F40-8CD6-81069754E3AE}" type="presParOf" srcId="{4FA3A0C2-2E7D-4FD2-A7D2-CAA581FD78D3}" destId="{B5C33D1A-F490-4FD5-A066-94FA03C8E7D7}" srcOrd="0" destOrd="0" presId="urn:microsoft.com/office/officeart/2005/8/layout/orgChart1"/>
    <dgm:cxn modelId="{9E82580A-8B39-5842-A624-EB9A76C4B8CE}" type="presParOf" srcId="{B5C33D1A-F490-4FD5-A066-94FA03C8E7D7}" destId="{94B949A3-EE98-4A31-9B62-0701922F2BE1}" srcOrd="0" destOrd="0" presId="urn:microsoft.com/office/officeart/2005/8/layout/orgChart1"/>
    <dgm:cxn modelId="{81560EFE-9D63-6C46-A647-256ECD724568}" type="presParOf" srcId="{B5C33D1A-F490-4FD5-A066-94FA03C8E7D7}" destId="{34BAA65E-0A69-4FAC-9455-88CE28BBCF00}" srcOrd="1" destOrd="0" presId="urn:microsoft.com/office/officeart/2005/8/layout/orgChart1"/>
    <dgm:cxn modelId="{AC965282-83D9-6F43-95CF-9ED5178F5172}" type="presParOf" srcId="{4FA3A0C2-2E7D-4FD2-A7D2-CAA581FD78D3}" destId="{AFFFD35F-23E0-443C-B9A7-9CC577B82A20}" srcOrd="1" destOrd="0" presId="urn:microsoft.com/office/officeart/2005/8/layout/orgChart1"/>
    <dgm:cxn modelId="{78A9B014-7C61-0F43-B84A-F6D8FBC4932A}" type="presParOf" srcId="{4FA3A0C2-2E7D-4FD2-A7D2-CAA581FD78D3}" destId="{5F1793B8-3CEA-4CD7-ACC0-07C1262A7243}" srcOrd="2" destOrd="0" presId="urn:microsoft.com/office/officeart/2005/8/layout/orgChart1"/>
    <dgm:cxn modelId="{A10B7F05-ED58-5546-806D-A2F14ED0DFC3}" type="presParOf" srcId="{A752A043-0D0E-4850-BBD6-4CA6495F328D}" destId="{712EDF99-8ED4-4062-AEA9-3A6BB2FB862B}" srcOrd="6" destOrd="0" presId="urn:microsoft.com/office/officeart/2005/8/layout/orgChart1"/>
    <dgm:cxn modelId="{7940B15E-D557-314D-93DC-4404574C865C}" type="presParOf" srcId="{A752A043-0D0E-4850-BBD6-4CA6495F328D}" destId="{F7E8F7EE-BDE1-4BB3-B662-ADF48E29C1BD}" srcOrd="7" destOrd="0" presId="urn:microsoft.com/office/officeart/2005/8/layout/orgChart1"/>
    <dgm:cxn modelId="{23FADD37-ABBE-A142-B06E-71948A5FB4DA}" type="presParOf" srcId="{F7E8F7EE-BDE1-4BB3-B662-ADF48E29C1BD}" destId="{2BC780BB-7519-485F-8F57-F524715EC9E1}" srcOrd="0" destOrd="0" presId="urn:microsoft.com/office/officeart/2005/8/layout/orgChart1"/>
    <dgm:cxn modelId="{D528DE70-5A9D-E34E-A349-9C088DDA08D1}" type="presParOf" srcId="{2BC780BB-7519-485F-8F57-F524715EC9E1}" destId="{FBA4F249-CB0F-41A5-BD95-E89B2E6EBABA}" srcOrd="0" destOrd="0" presId="urn:microsoft.com/office/officeart/2005/8/layout/orgChart1"/>
    <dgm:cxn modelId="{A1518F2A-C5CD-6F40-BEB7-80E650F71CA1}" type="presParOf" srcId="{2BC780BB-7519-485F-8F57-F524715EC9E1}" destId="{F917D47F-557B-4072-A9D3-EE87BBE734DB}" srcOrd="1" destOrd="0" presId="urn:microsoft.com/office/officeart/2005/8/layout/orgChart1"/>
    <dgm:cxn modelId="{BF5305E5-B498-DD41-B13B-9718D5E0F580}" type="presParOf" srcId="{F7E8F7EE-BDE1-4BB3-B662-ADF48E29C1BD}" destId="{0C5B071E-79E0-4888-9837-280E6695A158}" srcOrd="1" destOrd="0" presId="urn:microsoft.com/office/officeart/2005/8/layout/orgChart1"/>
    <dgm:cxn modelId="{8BC6908F-EE7E-2E46-9F49-854B2BCC73B8}" type="presParOf" srcId="{F7E8F7EE-BDE1-4BB3-B662-ADF48E29C1BD}" destId="{937BB5A8-01DB-4423-9963-BD5B7B60A71B}" srcOrd="2" destOrd="0" presId="urn:microsoft.com/office/officeart/2005/8/layout/orgChart1"/>
    <dgm:cxn modelId="{5EFF0923-9E5F-F74D-874E-C555753AD8AF}" type="presParOf" srcId="{937BB5A8-01DB-4423-9963-BD5B7B60A71B}" destId="{726716A5-8D7C-4B6C-B9B3-3CB7D9AF7D87}" srcOrd="0" destOrd="0" presId="urn:microsoft.com/office/officeart/2005/8/layout/orgChart1"/>
    <dgm:cxn modelId="{C8477784-4FDB-5F40-9726-A550422AB82C}" type="presParOf" srcId="{937BB5A8-01DB-4423-9963-BD5B7B60A71B}" destId="{F09C7BC4-D428-4D89-98F3-8E2895092EBD}" srcOrd="1" destOrd="0" presId="urn:microsoft.com/office/officeart/2005/8/layout/orgChart1"/>
    <dgm:cxn modelId="{C6790061-BD5E-CC4B-9165-EA727E0DE2DD}" type="presParOf" srcId="{F09C7BC4-D428-4D89-98F3-8E2895092EBD}" destId="{519AC78D-4D29-4790-8951-6C6C6873053C}" srcOrd="0" destOrd="0" presId="urn:microsoft.com/office/officeart/2005/8/layout/orgChart1"/>
    <dgm:cxn modelId="{F2517C9C-E30B-1C46-AC0D-450D3642AED0}" type="presParOf" srcId="{519AC78D-4D29-4790-8951-6C6C6873053C}" destId="{3CEA39A6-FAC4-4078-92A9-F143E6D47FAF}" srcOrd="0" destOrd="0" presId="urn:microsoft.com/office/officeart/2005/8/layout/orgChart1"/>
    <dgm:cxn modelId="{07D25E1D-904C-3749-B3F6-E98DD2E82B57}" type="presParOf" srcId="{519AC78D-4D29-4790-8951-6C6C6873053C}" destId="{7492780B-7B90-4E81-8FDA-36F1EC8B6179}" srcOrd="1" destOrd="0" presId="urn:microsoft.com/office/officeart/2005/8/layout/orgChart1"/>
    <dgm:cxn modelId="{E4A2189B-B7A7-3546-B416-9EB32CA294E1}" type="presParOf" srcId="{F09C7BC4-D428-4D89-98F3-8E2895092EBD}" destId="{52D256FE-FA73-4801-BF16-8A497F686887}" srcOrd="1" destOrd="0" presId="urn:microsoft.com/office/officeart/2005/8/layout/orgChart1"/>
    <dgm:cxn modelId="{BC8DC2F3-21B6-5C48-B0DA-600588E6F8B4}" type="presParOf" srcId="{F09C7BC4-D428-4D89-98F3-8E2895092EBD}" destId="{145F4095-B9BE-44EF-8A52-8B1DEDD9971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D063032-EBD6-4A22-B282-46C9E5A498DE}" type="doc">
      <dgm:prSet loTypeId="urn:microsoft.com/office/officeart/2005/8/layout/hList7" loCatId="relationship" qsTypeId="urn:microsoft.com/office/officeart/2005/8/quickstyle/simple1" qsCatId="simple" csTypeId="urn:microsoft.com/office/officeart/2005/8/colors/accent1_2" csCatId="accent1" phldr="1"/>
      <dgm:spPr/>
    </dgm:pt>
    <dgm:pt modelId="{D839BE24-EDFA-4F57-BE80-50A37336A35D}">
      <dgm:prSet phldrT="[Texto]"/>
      <dgm:spPr/>
      <dgm:t>
        <a:bodyPr/>
        <a:lstStyle/>
        <a:p>
          <a:r>
            <a:rPr lang="pt-BR" dirty="0" smtClean="0"/>
            <a:t>CGLSQP</a:t>
          </a:r>
        </a:p>
        <a:p>
          <a:r>
            <a:rPr lang="pt-BR" dirty="0" smtClean="0"/>
            <a:t>CLSQP</a:t>
          </a:r>
          <a:endParaRPr lang="pt-BR" dirty="0"/>
        </a:p>
      </dgm:t>
    </dgm:pt>
    <dgm:pt modelId="{045AA3AB-2945-40C0-B7A1-05A443D44FAC}" type="parTrans" cxnId="{74D4A37F-BC76-4906-8F7D-9C98FAE4E156}">
      <dgm:prSet/>
      <dgm:spPr/>
      <dgm:t>
        <a:bodyPr/>
        <a:lstStyle/>
        <a:p>
          <a:endParaRPr lang="pt-BR"/>
        </a:p>
      </dgm:t>
    </dgm:pt>
    <dgm:pt modelId="{A8F73463-8404-4789-94B7-65A1FDAFF1E6}" type="sibTrans" cxnId="{74D4A37F-BC76-4906-8F7D-9C98FAE4E156}">
      <dgm:prSet/>
      <dgm:spPr/>
      <dgm:t>
        <a:bodyPr/>
        <a:lstStyle/>
        <a:p>
          <a:endParaRPr lang="pt-BR"/>
        </a:p>
      </dgm:t>
    </dgm:pt>
    <dgm:pt modelId="{29EB18A4-C7A5-4FED-BA39-1FC0DF0C0597}">
      <dgm:prSet phldrT="[Texto]"/>
      <dgm:spPr/>
      <dgm:t>
        <a:bodyPr/>
        <a:lstStyle/>
        <a:p>
          <a:r>
            <a:rPr lang="pt-BR" dirty="0" smtClean="0"/>
            <a:t>CSS</a:t>
          </a:r>
        </a:p>
        <a:p>
          <a:r>
            <a:rPr lang="pt-BR" dirty="0" smtClean="0"/>
            <a:t>CGPG</a:t>
          </a:r>
          <a:endParaRPr lang="pt-BR" dirty="0"/>
        </a:p>
      </dgm:t>
    </dgm:pt>
    <dgm:pt modelId="{84554EE5-6891-4D31-AB6F-8F5BD5B2BDFB}" type="parTrans" cxnId="{F44A2FFF-913D-4AEC-8FA6-650E9E5D1AB8}">
      <dgm:prSet/>
      <dgm:spPr/>
      <dgm:t>
        <a:bodyPr/>
        <a:lstStyle/>
        <a:p>
          <a:endParaRPr lang="pt-BR"/>
        </a:p>
      </dgm:t>
    </dgm:pt>
    <dgm:pt modelId="{85A138EE-472C-4522-A878-614CFDA2F077}" type="sibTrans" cxnId="{F44A2FFF-913D-4AEC-8FA6-650E9E5D1AB8}">
      <dgm:prSet/>
      <dgm:spPr/>
      <dgm:t>
        <a:bodyPr/>
        <a:lstStyle/>
        <a:p>
          <a:endParaRPr lang="pt-BR"/>
        </a:p>
      </dgm:t>
    </dgm:pt>
    <dgm:pt modelId="{4CE1A1FB-C86E-4542-AB6B-70245BD6768F}">
      <dgm:prSet phldrT="[Texto]"/>
      <dgm:spPr/>
      <dgm:t>
        <a:bodyPr/>
        <a:lstStyle/>
        <a:p>
          <a:r>
            <a:rPr lang="pt-BR" dirty="0" smtClean="0"/>
            <a:t>CDEAD</a:t>
          </a:r>
        </a:p>
        <a:p>
          <a:r>
            <a:rPr lang="pt-BR" dirty="0" smtClean="0"/>
            <a:t>Coletivo</a:t>
          </a:r>
          <a:endParaRPr lang="pt-BR" dirty="0"/>
        </a:p>
      </dgm:t>
    </dgm:pt>
    <dgm:pt modelId="{B0A52662-A647-4552-93D2-A2E82A661298}" type="parTrans" cxnId="{83531F17-89E8-49DD-93F4-F4AF705A72B7}">
      <dgm:prSet/>
      <dgm:spPr/>
      <dgm:t>
        <a:bodyPr/>
        <a:lstStyle/>
        <a:p>
          <a:endParaRPr lang="pt-BR"/>
        </a:p>
      </dgm:t>
    </dgm:pt>
    <dgm:pt modelId="{7BBB6268-01E0-4D4F-B0B3-E226FC215E14}" type="sibTrans" cxnId="{83531F17-89E8-49DD-93F4-F4AF705A72B7}">
      <dgm:prSet/>
      <dgm:spPr/>
      <dgm:t>
        <a:bodyPr/>
        <a:lstStyle/>
        <a:p>
          <a:endParaRPr lang="pt-BR"/>
        </a:p>
      </dgm:t>
    </dgm:pt>
    <dgm:pt modelId="{E08F6C3E-0C81-41A8-BD2D-02C566BFCB8B}" type="pres">
      <dgm:prSet presAssocID="{CD063032-EBD6-4A22-B282-46C9E5A498DE}" presName="Name0" presStyleCnt="0">
        <dgm:presLayoutVars>
          <dgm:dir/>
          <dgm:resizeHandles val="exact"/>
        </dgm:presLayoutVars>
      </dgm:prSet>
      <dgm:spPr/>
    </dgm:pt>
    <dgm:pt modelId="{F9C7939D-1DA0-46CD-931A-093E6B3DC74B}" type="pres">
      <dgm:prSet presAssocID="{CD063032-EBD6-4A22-B282-46C9E5A498DE}" presName="fgShape" presStyleLbl="fgShp" presStyleIdx="0" presStyleCnt="1"/>
      <dgm:spPr/>
    </dgm:pt>
    <dgm:pt modelId="{81264D96-F013-44E7-9A09-E15533FB7652}" type="pres">
      <dgm:prSet presAssocID="{CD063032-EBD6-4A22-B282-46C9E5A498DE}" presName="linComp" presStyleCnt="0"/>
      <dgm:spPr/>
    </dgm:pt>
    <dgm:pt modelId="{F16BA4DA-D06A-45E0-A3E0-C33838D4AF28}" type="pres">
      <dgm:prSet presAssocID="{D839BE24-EDFA-4F57-BE80-50A37336A35D}" presName="compNode" presStyleCnt="0"/>
      <dgm:spPr/>
    </dgm:pt>
    <dgm:pt modelId="{64991E6A-EDC3-4ED7-B670-E550B6EC7E61}" type="pres">
      <dgm:prSet presAssocID="{D839BE24-EDFA-4F57-BE80-50A37336A35D}" presName="bkgdShape" presStyleLbl="node1" presStyleIdx="0" presStyleCnt="3"/>
      <dgm:spPr/>
      <dgm:t>
        <a:bodyPr/>
        <a:lstStyle/>
        <a:p>
          <a:endParaRPr lang="pt-BR"/>
        </a:p>
      </dgm:t>
    </dgm:pt>
    <dgm:pt modelId="{65EE672A-82D4-41E5-AFEF-959C3E31B7F8}" type="pres">
      <dgm:prSet presAssocID="{D839BE24-EDFA-4F57-BE80-50A37336A35D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6C42968-4AFD-4537-BE0D-4FB8C1ACF3A3}" type="pres">
      <dgm:prSet presAssocID="{D839BE24-EDFA-4F57-BE80-50A37336A35D}" presName="invisiNode" presStyleLbl="node1" presStyleIdx="0" presStyleCnt="3"/>
      <dgm:spPr/>
    </dgm:pt>
    <dgm:pt modelId="{F5A1D1D1-8219-4CDA-B4C6-EE057A1075E5}" type="pres">
      <dgm:prSet presAssocID="{D839BE24-EDFA-4F57-BE80-50A37336A35D}" presName="imagNode" presStyleLbl="fgImgPlace1" presStyleIdx="0" presStyleCnt="3"/>
      <dgm:spPr/>
    </dgm:pt>
    <dgm:pt modelId="{DFDE46BE-AC1F-494B-B3D5-2E32F1E7CAD3}" type="pres">
      <dgm:prSet presAssocID="{A8F73463-8404-4789-94B7-65A1FDAFF1E6}" presName="sibTrans" presStyleLbl="sibTrans2D1" presStyleIdx="0" presStyleCnt="0"/>
      <dgm:spPr/>
      <dgm:t>
        <a:bodyPr/>
        <a:lstStyle/>
        <a:p>
          <a:endParaRPr lang="pt-BR"/>
        </a:p>
      </dgm:t>
    </dgm:pt>
    <dgm:pt modelId="{AF631B58-BEB8-4B78-87CC-80E8B583BA90}" type="pres">
      <dgm:prSet presAssocID="{29EB18A4-C7A5-4FED-BA39-1FC0DF0C0597}" presName="compNode" presStyleCnt="0"/>
      <dgm:spPr/>
    </dgm:pt>
    <dgm:pt modelId="{1DC9FB96-6BBB-44B6-BAE5-F8F847DFCEA9}" type="pres">
      <dgm:prSet presAssocID="{29EB18A4-C7A5-4FED-BA39-1FC0DF0C0597}" presName="bkgdShape" presStyleLbl="node1" presStyleIdx="1" presStyleCnt="3"/>
      <dgm:spPr/>
      <dgm:t>
        <a:bodyPr/>
        <a:lstStyle/>
        <a:p>
          <a:endParaRPr lang="pt-BR"/>
        </a:p>
      </dgm:t>
    </dgm:pt>
    <dgm:pt modelId="{55EA7AFD-0087-426D-91CC-B358A0CF1552}" type="pres">
      <dgm:prSet presAssocID="{29EB18A4-C7A5-4FED-BA39-1FC0DF0C0597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9E78715-C64E-4948-B76E-7B687109030C}" type="pres">
      <dgm:prSet presAssocID="{29EB18A4-C7A5-4FED-BA39-1FC0DF0C0597}" presName="invisiNode" presStyleLbl="node1" presStyleIdx="1" presStyleCnt="3"/>
      <dgm:spPr/>
    </dgm:pt>
    <dgm:pt modelId="{A56745BD-B8BA-4280-A829-DC342CB9924E}" type="pres">
      <dgm:prSet presAssocID="{29EB18A4-C7A5-4FED-BA39-1FC0DF0C0597}" presName="imagNode" presStyleLbl="fgImgPlace1" presStyleIdx="1" presStyleCnt="3"/>
      <dgm:spPr/>
    </dgm:pt>
    <dgm:pt modelId="{32F7A5B2-B611-48D2-981A-C756C6EC1A6A}" type="pres">
      <dgm:prSet presAssocID="{85A138EE-472C-4522-A878-614CFDA2F077}" presName="sibTrans" presStyleLbl="sibTrans2D1" presStyleIdx="0" presStyleCnt="0"/>
      <dgm:spPr/>
      <dgm:t>
        <a:bodyPr/>
        <a:lstStyle/>
        <a:p>
          <a:endParaRPr lang="pt-BR"/>
        </a:p>
      </dgm:t>
    </dgm:pt>
    <dgm:pt modelId="{A87C6F99-0D88-4646-B963-68F5777BA05B}" type="pres">
      <dgm:prSet presAssocID="{4CE1A1FB-C86E-4542-AB6B-70245BD6768F}" presName="compNode" presStyleCnt="0"/>
      <dgm:spPr/>
    </dgm:pt>
    <dgm:pt modelId="{EC0E7818-0C4A-4D77-ABF7-7571C8FBDCB6}" type="pres">
      <dgm:prSet presAssocID="{4CE1A1FB-C86E-4542-AB6B-70245BD6768F}" presName="bkgdShape" presStyleLbl="node1" presStyleIdx="2" presStyleCnt="3"/>
      <dgm:spPr/>
      <dgm:t>
        <a:bodyPr/>
        <a:lstStyle/>
        <a:p>
          <a:endParaRPr lang="pt-BR"/>
        </a:p>
      </dgm:t>
    </dgm:pt>
    <dgm:pt modelId="{FCFB274D-BF77-4CD2-AD4E-4B756DE31304}" type="pres">
      <dgm:prSet presAssocID="{4CE1A1FB-C86E-4542-AB6B-70245BD6768F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330E217-ACF1-4291-8216-376D391D9D3E}" type="pres">
      <dgm:prSet presAssocID="{4CE1A1FB-C86E-4542-AB6B-70245BD6768F}" presName="invisiNode" presStyleLbl="node1" presStyleIdx="2" presStyleCnt="3"/>
      <dgm:spPr/>
    </dgm:pt>
    <dgm:pt modelId="{C15AB1CB-9D22-4CE7-9205-CEFD1383AE4A}" type="pres">
      <dgm:prSet presAssocID="{4CE1A1FB-C86E-4542-AB6B-70245BD6768F}" presName="imagNode" presStyleLbl="fgImgPlace1" presStyleIdx="2" presStyleCnt="3"/>
      <dgm:spPr/>
    </dgm:pt>
  </dgm:ptLst>
  <dgm:cxnLst>
    <dgm:cxn modelId="{77E26D89-FB05-C64E-8685-33D10C0F903B}" type="presOf" srcId="{D839BE24-EDFA-4F57-BE80-50A37336A35D}" destId="{64991E6A-EDC3-4ED7-B670-E550B6EC7E61}" srcOrd="0" destOrd="0" presId="urn:microsoft.com/office/officeart/2005/8/layout/hList7"/>
    <dgm:cxn modelId="{2B2366C1-6E41-7F4B-A491-AB3ED2EEBB37}" type="presOf" srcId="{29EB18A4-C7A5-4FED-BA39-1FC0DF0C0597}" destId="{1DC9FB96-6BBB-44B6-BAE5-F8F847DFCEA9}" srcOrd="0" destOrd="0" presId="urn:microsoft.com/office/officeart/2005/8/layout/hList7"/>
    <dgm:cxn modelId="{5F85AB0C-D00A-A74C-A0F9-D0C552B88DDF}" type="presOf" srcId="{D839BE24-EDFA-4F57-BE80-50A37336A35D}" destId="{65EE672A-82D4-41E5-AFEF-959C3E31B7F8}" srcOrd="1" destOrd="0" presId="urn:microsoft.com/office/officeart/2005/8/layout/hList7"/>
    <dgm:cxn modelId="{649FD54B-5E30-C84C-B784-335725A5221D}" type="presOf" srcId="{4CE1A1FB-C86E-4542-AB6B-70245BD6768F}" destId="{FCFB274D-BF77-4CD2-AD4E-4B756DE31304}" srcOrd="1" destOrd="0" presId="urn:microsoft.com/office/officeart/2005/8/layout/hList7"/>
    <dgm:cxn modelId="{ED2BA6D7-2E26-6141-93AE-85C542586A43}" type="presOf" srcId="{4CE1A1FB-C86E-4542-AB6B-70245BD6768F}" destId="{EC0E7818-0C4A-4D77-ABF7-7571C8FBDCB6}" srcOrd="0" destOrd="0" presId="urn:microsoft.com/office/officeart/2005/8/layout/hList7"/>
    <dgm:cxn modelId="{F44A2FFF-913D-4AEC-8FA6-650E9E5D1AB8}" srcId="{CD063032-EBD6-4A22-B282-46C9E5A498DE}" destId="{29EB18A4-C7A5-4FED-BA39-1FC0DF0C0597}" srcOrd="1" destOrd="0" parTransId="{84554EE5-6891-4D31-AB6F-8F5BD5B2BDFB}" sibTransId="{85A138EE-472C-4522-A878-614CFDA2F077}"/>
    <dgm:cxn modelId="{83531F17-89E8-49DD-93F4-F4AF705A72B7}" srcId="{CD063032-EBD6-4A22-B282-46C9E5A498DE}" destId="{4CE1A1FB-C86E-4542-AB6B-70245BD6768F}" srcOrd="2" destOrd="0" parTransId="{B0A52662-A647-4552-93D2-A2E82A661298}" sibTransId="{7BBB6268-01E0-4D4F-B0B3-E226FC215E14}"/>
    <dgm:cxn modelId="{74D4A37F-BC76-4906-8F7D-9C98FAE4E156}" srcId="{CD063032-EBD6-4A22-B282-46C9E5A498DE}" destId="{D839BE24-EDFA-4F57-BE80-50A37336A35D}" srcOrd="0" destOrd="0" parTransId="{045AA3AB-2945-40C0-B7A1-05A443D44FAC}" sibTransId="{A8F73463-8404-4789-94B7-65A1FDAFF1E6}"/>
    <dgm:cxn modelId="{C0237797-B943-CA4C-B2F0-67F842F7E068}" type="presOf" srcId="{85A138EE-472C-4522-A878-614CFDA2F077}" destId="{32F7A5B2-B611-48D2-981A-C756C6EC1A6A}" srcOrd="0" destOrd="0" presId="urn:microsoft.com/office/officeart/2005/8/layout/hList7"/>
    <dgm:cxn modelId="{5DD26D93-722F-F248-AA67-022D20653BC3}" type="presOf" srcId="{CD063032-EBD6-4A22-B282-46C9E5A498DE}" destId="{E08F6C3E-0C81-41A8-BD2D-02C566BFCB8B}" srcOrd="0" destOrd="0" presId="urn:microsoft.com/office/officeart/2005/8/layout/hList7"/>
    <dgm:cxn modelId="{0DA8A938-FCE8-BC4F-88CD-8F0837224130}" type="presOf" srcId="{A8F73463-8404-4789-94B7-65A1FDAFF1E6}" destId="{DFDE46BE-AC1F-494B-B3D5-2E32F1E7CAD3}" srcOrd="0" destOrd="0" presId="urn:microsoft.com/office/officeart/2005/8/layout/hList7"/>
    <dgm:cxn modelId="{E75EC254-0BB4-A74D-BAE5-3700698264B6}" type="presOf" srcId="{29EB18A4-C7A5-4FED-BA39-1FC0DF0C0597}" destId="{55EA7AFD-0087-426D-91CC-B358A0CF1552}" srcOrd="1" destOrd="0" presId="urn:microsoft.com/office/officeart/2005/8/layout/hList7"/>
    <dgm:cxn modelId="{4E56BBBE-E48D-A14C-A876-BF9B320F3567}" type="presParOf" srcId="{E08F6C3E-0C81-41A8-BD2D-02C566BFCB8B}" destId="{F9C7939D-1DA0-46CD-931A-093E6B3DC74B}" srcOrd="0" destOrd="0" presId="urn:microsoft.com/office/officeart/2005/8/layout/hList7"/>
    <dgm:cxn modelId="{6F988CD1-AFFB-3A41-9197-D805A45E3598}" type="presParOf" srcId="{E08F6C3E-0C81-41A8-BD2D-02C566BFCB8B}" destId="{81264D96-F013-44E7-9A09-E15533FB7652}" srcOrd="1" destOrd="0" presId="urn:microsoft.com/office/officeart/2005/8/layout/hList7"/>
    <dgm:cxn modelId="{ACD24C6E-4746-5C46-8711-03B70211F810}" type="presParOf" srcId="{81264D96-F013-44E7-9A09-E15533FB7652}" destId="{F16BA4DA-D06A-45E0-A3E0-C33838D4AF28}" srcOrd="0" destOrd="0" presId="urn:microsoft.com/office/officeart/2005/8/layout/hList7"/>
    <dgm:cxn modelId="{B59E0734-B95C-4848-9A91-391DBF6C3E7E}" type="presParOf" srcId="{F16BA4DA-D06A-45E0-A3E0-C33838D4AF28}" destId="{64991E6A-EDC3-4ED7-B670-E550B6EC7E61}" srcOrd="0" destOrd="0" presId="urn:microsoft.com/office/officeart/2005/8/layout/hList7"/>
    <dgm:cxn modelId="{4135D247-992E-4545-9301-DDE38BE47651}" type="presParOf" srcId="{F16BA4DA-D06A-45E0-A3E0-C33838D4AF28}" destId="{65EE672A-82D4-41E5-AFEF-959C3E31B7F8}" srcOrd="1" destOrd="0" presId="urn:microsoft.com/office/officeart/2005/8/layout/hList7"/>
    <dgm:cxn modelId="{4F9AE731-C047-B048-BC61-5905920E719C}" type="presParOf" srcId="{F16BA4DA-D06A-45E0-A3E0-C33838D4AF28}" destId="{36C42968-4AFD-4537-BE0D-4FB8C1ACF3A3}" srcOrd="2" destOrd="0" presId="urn:microsoft.com/office/officeart/2005/8/layout/hList7"/>
    <dgm:cxn modelId="{37AB8A0D-8E5C-2D46-9360-10F95DBCBB97}" type="presParOf" srcId="{F16BA4DA-D06A-45E0-A3E0-C33838D4AF28}" destId="{F5A1D1D1-8219-4CDA-B4C6-EE057A1075E5}" srcOrd="3" destOrd="0" presId="urn:microsoft.com/office/officeart/2005/8/layout/hList7"/>
    <dgm:cxn modelId="{C36DFB60-A5B6-CF45-833D-2423AC979F6C}" type="presParOf" srcId="{81264D96-F013-44E7-9A09-E15533FB7652}" destId="{DFDE46BE-AC1F-494B-B3D5-2E32F1E7CAD3}" srcOrd="1" destOrd="0" presId="urn:microsoft.com/office/officeart/2005/8/layout/hList7"/>
    <dgm:cxn modelId="{DF345C92-5C2D-F841-BE80-CEDA8DBCE88E}" type="presParOf" srcId="{81264D96-F013-44E7-9A09-E15533FB7652}" destId="{AF631B58-BEB8-4B78-87CC-80E8B583BA90}" srcOrd="2" destOrd="0" presId="urn:microsoft.com/office/officeart/2005/8/layout/hList7"/>
    <dgm:cxn modelId="{E43D9FBA-8969-C541-9140-41745E78A489}" type="presParOf" srcId="{AF631B58-BEB8-4B78-87CC-80E8B583BA90}" destId="{1DC9FB96-6BBB-44B6-BAE5-F8F847DFCEA9}" srcOrd="0" destOrd="0" presId="urn:microsoft.com/office/officeart/2005/8/layout/hList7"/>
    <dgm:cxn modelId="{020A8F4D-C5E1-5349-B86E-C4CFEC43B2C6}" type="presParOf" srcId="{AF631B58-BEB8-4B78-87CC-80E8B583BA90}" destId="{55EA7AFD-0087-426D-91CC-B358A0CF1552}" srcOrd="1" destOrd="0" presId="urn:microsoft.com/office/officeart/2005/8/layout/hList7"/>
    <dgm:cxn modelId="{214E1DCE-1579-FB4D-B7C0-2B99414878D5}" type="presParOf" srcId="{AF631B58-BEB8-4B78-87CC-80E8B583BA90}" destId="{F9E78715-C64E-4948-B76E-7B687109030C}" srcOrd="2" destOrd="0" presId="urn:microsoft.com/office/officeart/2005/8/layout/hList7"/>
    <dgm:cxn modelId="{B7449CDE-5CFF-7141-8102-493D654F9B1A}" type="presParOf" srcId="{AF631B58-BEB8-4B78-87CC-80E8B583BA90}" destId="{A56745BD-B8BA-4280-A829-DC342CB9924E}" srcOrd="3" destOrd="0" presId="urn:microsoft.com/office/officeart/2005/8/layout/hList7"/>
    <dgm:cxn modelId="{94A64746-794C-1746-BC75-969D9AEA69FA}" type="presParOf" srcId="{81264D96-F013-44E7-9A09-E15533FB7652}" destId="{32F7A5B2-B611-48D2-981A-C756C6EC1A6A}" srcOrd="3" destOrd="0" presId="urn:microsoft.com/office/officeart/2005/8/layout/hList7"/>
    <dgm:cxn modelId="{7E6B3A16-5513-CD48-AF45-41D04B278ADF}" type="presParOf" srcId="{81264D96-F013-44E7-9A09-E15533FB7652}" destId="{A87C6F99-0D88-4646-B963-68F5777BA05B}" srcOrd="4" destOrd="0" presId="urn:microsoft.com/office/officeart/2005/8/layout/hList7"/>
    <dgm:cxn modelId="{9E10C775-1A53-B44D-A57F-CD0C5CAD01F1}" type="presParOf" srcId="{A87C6F99-0D88-4646-B963-68F5777BA05B}" destId="{EC0E7818-0C4A-4D77-ABF7-7571C8FBDCB6}" srcOrd="0" destOrd="0" presId="urn:microsoft.com/office/officeart/2005/8/layout/hList7"/>
    <dgm:cxn modelId="{39EFFB04-A391-164F-9D12-78BF61F131F5}" type="presParOf" srcId="{A87C6F99-0D88-4646-B963-68F5777BA05B}" destId="{FCFB274D-BF77-4CD2-AD4E-4B756DE31304}" srcOrd="1" destOrd="0" presId="urn:microsoft.com/office/officeart/2005/8/layout/hList7"/>
    <dgm:cxn modelId="{AA0377A0-1216-A549-BDD3-36EA023E52D1}" type="presParOf" srcId="{A87C6F99-0D88-4646-B963-68F5777BA05B}" destId="{A330E217-ACF1-4291-8216-376D391D9D3E}" srcOrd="2" destOrd="0" presId="urn:microsoft.com/office/officeart/2005/8/layout/hList7"/>
    <dgm:cxn modelId="{18E7AA0F-717E-9B47-9438-2D510C4D4819}" type="presParOf" srcId="{A87C6F99-0D88-4646-B963-68F5777BA05B}" destId="{C15AB1CB-9D22-4CE7-9205-CEFD1383AE4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3B0C75C-7E34-4823-B75F-406A5A9FF039}" type="doc">
      <dgm:prSet loTypeId="urn:microsoft.com/office/officeart/2005/8/layout/hList3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FDA89F8C-14AF-4E2D-9C93-0911927CF94A}">
      <dgm:prSet phldrT="[Texto]" custT="1"/>
      <dgm:spPr/>
      <dgm:t>
        <a:bodyPr/>
        <a:lstStyle/>
        <a:p>
          <a:r>
            <a:rPr lang="pt-BR" sz="3000" dirty="0" smtClean="0">
              <a:latin typeface="+mj-lt"/>
            </a:rPr>
            <a:t>Ações realizadas em conjunto com o SGS: </a:t>
          </a:r>
        </a:p>
        <a:p>
          <a:r>
            <a:rPr lang="pt-BR" sz="2500" dirty="0" smtClean="0">
              <a:latin typeface="+mj-lt"/>
            </a:rPr>
            <a:t>GT Água, GT Energia, Gerenciamento de produtos químicos e PLS</a:t>
          </a:r>
          <a:endParaRPr lang="pt-BR" sz="2500" dirty="0">
            <a:latin typeface="+mj-lt"/>
          </a:endParaRPr>
        </a:p>
      </dgm:t>
    </dgm:pt>
    <dgm:pt modelId="{E9D3E18A-3830-436E-8BCF-FC7DA04BF26A}" type="parTrans" cxnId="{094231F9-F46B-417F-836A-5A6D9468A237}">
      <dgm:prSet/>
      <dgm:spPr/>
      <dgm:t>
        <a:bodyPr/>
        <a:lstStyle/>
        <a:p>
          <a:endParaRPr lang="pt-BR"/>
        </a:p>
      </dgm:t>
    </dgm:pt>
    <dgm:pt modelId="{8858BCD4-8E05-4B7E-AB22-1A5F42E183D1}" type="sibTrans" cxnId="{094231F9-F46B-417F-836A-5A6D9468A237}">
      <dgm:prSet/>
      <dgm:spPr/>
      <dgm:t>
        <a:bodyPr/>
        <a:lstStyle/>
        <a:p>
          <a:endParaRPr lang="pt-BR"/>
        </a:p>
      </dgm:t>
    </dgm:pt>
    <dgm:pt modelId="{1B8AE18D-2042-4024-A88C-B5CC9B1E434E}">
      <dgm:prSet phldrT="[Texto]" custT="1"/>
      <dgm:spPr/>
      <dgm:t>
        <a:bodyPr anchor="t"/>
        <a:lstStyle/>
        <a:p>
          <a:pPr algn="l"/>
          <a:r>
            <a:rPr lang="pt-BR" sz="1600" i="0" dirty="0" smtClean="0">
              <a:latin typeface="+mj-lt"/>
            </a:rPr>
            <a:t>GT Água: </a:t>
          </a:r>
        </a:p>
        <a:p>
          <a:pPr algn="l"/>
          <a:r>
            <a:rPr lang="pt-BR" sz="1600" i="0" dirty="0" smtClean="0">
              <a:latin typeface="+mj-lt"/>
            </a:rPr>
            <a:t>Instalação de 64 purificadores de água potável.</a:t>
          </a:r>
          <a:endParaRPr lang="pt-BR" sz="1600" i="0" dirty="0">
            <a:latin typeface="+mj-lt"/>
          </a:endParaRPr>
        </a:p>
      </dgm:t>
    </dgm:pt>
    <dgm:pt modelId="{F36B19C7-08CA-4B53-A86C-CAF17590D882}" type="parTrans" cxnId="{C5100C17-B329-464A-A401-620A81521DC8}">
      <dgm:prSet/>
      <dgm:spPr/>
      <dgm:t>
        <a:bodyPr/>
        <a:lstStyle/>
        <a:p>
          <a:endParaRPr lang="pt-BR"/>
        </a:p>
      </dgm:t>
    </dgm:pt>
    <dgm:pt modelId="{CC37BED2-4154-4FA1-9E22-7115CB738F21}" type="sibTrans" cxnId="{C5100C17-B329-464A-A401-620A81521DC8}">
      <dgm:prSet/>
      <dgm:spPr/>
      <dgm:t>
        <a:bodyPr/>
        <a:lstStyle/>
        <a:p>
          <a:endParaRPr lang="pt-BR"/>
        </a:p>
      </dgm:t>
    </dgm:pt>
    <dgm:pt modelId="{317494FE-F1F5-4030-A15A-DDA9974759A6}">
      <dgm:prSet phldrT="[Texto]" custT="1"/>
      <dgm:spPr/>
      <dgm:t>
        <a:bodyPr anchor="t"/>
        <a:lstStyle/>
        <a:p>
          <a:pPr algn="l"/>
          <a:r>
            <a:rPr lang="pt-BR" sz="1600" i="0" dirty="0" smtClean="0">
              <a:latin typeface="+mj-lt"/>
            </a:rPr>
            <a:t>GT Água: </a:t>
          </a:r>
        </a:p>
        <a:p>
          <a:pPr algn="l"/>
          <a:r>
            <a:rPr lang="pt-BR" sz="1600" i="0" dirty="0" smtClean="0">
              <a:latin typeface="+mj-lt"/>
            </a:rPr>
            <a:t>Monitoramento e controle da qualidade da água nos reservatórios (caixas d’água e cisternas)</a:t>
          </a:r>
          <a:endParaRPr lang="pt-BR" sz="1600" i="0" dirty="0">
            <a:latin typeface="+mj-lt"/>
          </a:endParaRPr>
        </a:p>
      </dgm:t>
    </dgm:pt>
    <dgm:pt modelId="{6002B1AF-A837-4F82-BF02-683CC6BFF5A7}" type="parTrans" cxnId="{6C240506-FD26-46EB-B178-5A2721FB7EAE}">
      <dgm:prSet/>
      <dgm:spPr/>
      <dgm:t>
        <a:bodyPr/>
        <a:lstStyle/>
        <a:p>
          <a:endParaRPr lang="pt-BR"/>
        </a:p>
      </dgm:t>
    </dgm:pt>
    <dgm:pt modelId="{AE51CBE8-A849-4EA2-BCD3-8CF6D6006AC7}" type="sibTrans" cxnId="{6C240506-FD26-46EB-B178-5A2721FB7EAE}">
      <dgm:prSet/>
      <dgm:spPr/>
      <dgm:t>
        <a:bodyPr/>
        <a:lstStyle/>
        <a:p>
          <a:endParaRPr lang="pt-BR"/>
        </a:p>
      </dgm:t>
    </dgm:pt>
    <dgm:pt modelId="{2E3DF5D6-8A1C-493D-B18F-4050C4C0F0DA}">
      <dgm:prSet phldrT="[Texto]" custT="1"/>
      <dgm:spPr/>
      <dgm:t>
        <a:bodyPr anchor="t"/>
        <a:lstStyle/>
        <a:p>
          <a:pPr algn="l"/>
          <a:r>
            <a:rPr lang="pt-BR" sz="1600" i="0" dirty="0" smtClean="0">
              <a:latin typeface="+mj-lt"/>
            </a:rPr>
            <a:t>GT Energia: </a:t>
          </a:r>
        </a:p>
        <a:p>
          <a:pPr algn="l"/>
          <a:r>
            <a:rPr lang="pt-BR" sz="1600" i="0" dirty="0" smtClean="0">
              <a:latin typeface="+mj-lt"/>
            </a:rPr>
            <a:t>Instalação de lâmpadas LED no prédio da ENSP</a:t>
          </a:r>
          <a:endParaRPr lang="pt-BR" sz="1600" i="0" dirty="0">
            <a:latin typeface="+mj-lt"/>
          </a:endParaRPr>
        </a:p>
      </dgm:t>
    </dgm:pt>
    <dgm:pt modelId="{E55320E5-7109-4D01-8356-F97B497489D7}" type="parTrans" cxnId="{F047EBF0-5DA5-4612-BC33-A71390B39538}">
      <dgm:prSet/>
      <dgm:spPr/>
      <dgm:t>
        <a:bodyPr/>
        <a:lstStyle/>
        <a:p>
          <a:endParaRPr lang="pt-BR"/>
        </a:p>
      </dgm:t>
    </dgm:pt>
    <dgm:pt modelId="{ABE9C4A9-C65E-4277-AC86-CC0DEA41FF2C}" type="sibTrans" cxnId="{F047EBF0-5DA5-4612-BC33-A71390B39538}">
      <dgm:prSet/>
      <dgm:spPr/>
      <dgm:t>
        <a:bodyPr/>
        <a:lstStyle/>
        <a:p>
          <a:endParaRPr lang="pt-BR"/>
        </a:p>
      </dgm:t>
    </dgm:pt>
    <dgm:pt modelId="{B2DA4EC6-204F-44C4-8326-6DC62799433B}">
      <dgm:prSet custT="1"/>
      <dgm:spPr/>
      <dgm:t>
        <a:bodyPr anchor="t"/>
        <a:lstStyle/>
        <a:p>
          <a:pPr algn="l"/>
          <a:r>
            <a:rPr lang="pt-BR" sz="1600" i="0" dirty="0" smtClean="0">
              <a:latin typeface="+mj-lt"/>
            </a:rPr>
            <a:t>GT Água: </a:t>
          </a:r>
        </a:p>
        <a:p>
          <a:pPr algn="l"/>
          <a:r>
            <a:rPr lang="pt-BR" sz="1600" i="0" dirty="0" smtClean="0">
              <a:latin typeface="+mj-lt"/>
            </a:rPr>
            <a:t>Instalação de equipamentos poupadores de água no prédio da ENSP.</a:t>
          </a:r>
        </a:p>
      </dgm:t>
    </dgm:pt>
    <dgm:pt modelId="{342DEA9F-9E6B-42F8-B5E7-A5FB62224013}" type="parTrans" cxnId="{B80C649B-C370-40E6-B854-F45B3FF051D1}">
      <dgm:prSet/>
      <dgm:spPr/>
      <dgm:t>
        <a:bodyPr/>
        <a:lstStyle/>
        <a:p>
          <a:endParaRPr lang="pt-BR"/>
        </a:p>
      </dgm:t>
    </dgm:pt>
    <dgm:pt modelId="{830D3CBB-01B3-47DA-9B7F-0428A1039F27}" type="sibTrans" cxnId="{B80C649B-C370-40E6-B854-F45B3FF051D1}">
      <dgm:prSet/>
      <dgm:spPr/>
      <dgm:t>
        <a:bodyPr/>
        <a:lstStyle/>
        <a:p>
          <a:endParaRPr lang="pt-BR"/>
        </a:p>
      </dgm:t>
    </dgm:pt>
    <dgm:pt modelId="{3B8AC87D-BD07-4AC8-93C4-602AAE17924A}">
      <dgm:prSet phldrT="[Texto]" custT="1"/>
      <dgm:spPr/>
      <dgm:t>
        <a:bodyPr anchor="t"/>
        <a:lstStyle/>
        <a:p>
          <a:pPr algn="l"/>
          <a:r>
            <a:rPr lang="pt-BR" sz="1600" i="0" dirty="0" smtClean="0">
              <a:latin typeface="+mj-lt"/>
            </a:rPr>
            <a:t>Gerenciamento de produtos químicos: </a:t>
          </a:r>
        </a:p>
        <a:p>
          <a:pPr algn="l"/>
          <a:r>
            <a:rPr lang="pt-BR" sz="1600" i="0" dirty="0" smtClean="0">
              <a:latin typeface="+mj-lt"/>
            </a:rPr>
            <a:t>Aquisição de armários de produtos químicos para atender a Acreditação</a:t>
          </a:r>
          <a:endParaRPr lang="pt-BR" sz="1600" i="0" dirty="0">
            <a:latin typeface="+mj-lt"/>
          </a:endParaRPr>
        </a:p>
      </dgm:t>
    </dgm:pt>
    <dgm:pt modelId="{FCEBC6EB-A21B-4E8C-9238-AF0012BA5BC6}" type="parTrans" cxnId="{6CDAA958-2C05-4B52-B3BB-1572018DF90C}">
      <dgm:prSet/>
      <dgm:spPr/>
      <dgm:t>
        <a:bodyPr/>
        <a:lstStyle/>
        <a:p>
          <a:endParaRPr lang="pt-BR"/>
        </a:p>
      </dgm:t>
    </dgm:pt>
    <dgm:pt modelId="{51B02CDB-107E-44ED-85AB-38E61ED2F937}" type="sibTrans" cxnId="{6CDAA958-2C05-4B52-B3BB-1572018DF90C}">
      <dgm:prSet/>
      <dgm:spPr/>
      <dgm:t>
        <a:bodyPr/>
        <a:lstStyle/>
        <a:p>
          <a:endParaRPr lang="pt-BR"/>
        </a:p>
      </dgm:t>
    </dgm:pt>
    <dgm:pt modelId="{8C6AB9DB-C3D8-493A-8C44-B37F32DF4C33}">
      <dgm:prSet phldrT="[Texto]" custT="1"/>
      <dgm:spPr/>
      <dgm:t>
        <a:bodyPr anchor="t"/>
        <a:lstStyle/>
        <a:p>
          <a:pPr algn="l"/>
          <a:r>
            <a:rPr lang="pt-BR" sz="1600" i="0" dirty="0" smtClean="0">
              <a:latin typeface="+mj-lt"/>
            </a:rPr>
            <a:t>PLS: </a:t>
          </a:r>
        </a:p>
        <a:p>
          <a:pPr algn="l"/>
          <a:r>
            <a:rPr lang="pt-BR" sz="1600" i="0" dirty="0" smtClean="0">
              <a:latin typeface="+mj-lt"/>
            </a:rPr>
            <a:t>Aquisição de produtos sustentáveis</a:t>
          </a:r>
          <a:endParaRPr lang="pt-BR" sz="1600" i="0" dirty="0">
            <a:latin typeface="+mj-lt"/>
          </a:endParaRPr>
        </a:p>
      </dgm:t>
    </dgm:pt>
    <dgm:pt modelId="{ACE36D2E-4231-4AE4-AB5A-B5DE92DE3EE8}" type="parTrans" cxnId="{94A6BB42-C84F-4E4C-A58E-F14FEC601EB7}">
      <dgm:prSet/>
      <dgm:spPr/>
      <dgm:t>
        <a:bodyPr/>
        <a:lstStyle/>
        <a:p>
          <a:endParaRPr lang="pt-BR"/>
        </a:p>
      </dgm:t>
    </dgm:pt>
    <dgm:pt modelId="{2B0B6C44-30D7-442D-B672-B3122F37A838}" type="sibTrans" cxnId="{94A6BB42-C84F-4E4C-A58E-F14FEC601EB7}">
      <dgm:prSet/>
      <dgm:spPr/>
      <dgm:t>
        <a:bodyPr/>
        <a:lstStyle/>
        <a:p>
          <a:endParaRPr lang="pt-BR"/>
        </a:p>
      </dgm:t>
    </dgm:pt>
    <dgm:pt modelId="{E1FA2425-C87F-4BD1-BF4B-E1F202D291C5}" type="pres">
      <dgm:prSet presAssocID="{13B0C75C-7E34-4823-B75F-406A5A9FF039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A99BC08D-DE3B-40F6-812F-A27F2AA49C00}" type="pres">
      <dgm:prSet presAssocID="{FDA89F8C-14AF-4E2D-9C93-0911927CF94A}" presName="roof" presStyleLbl="dkBgShp" presStyleIdx="0" presStyleCnt="2" custLinFactNeighborX="-258" custLinFactNeighborY="-2056"/>
      <dgm:spPr/>
      <dgm:t>
        <a:bodyPr/>
        <a:lstStyle/>
        <a:p>
          <a:endParaRPr lang="pt-BR"/>
        </a:p>
      </dgm:t>
    </dgm:pt>
    <dgm:pt modelId="{E3A26CC3-BDFE-4238-95E0-116D79733F5E}" type="pres">
      <dgm:prSet presAssocID="{FDA89F8C-14AF-4E2D-9C93-0911927CF94A}" presName="pillars" presStyleCnt="0"/>
      <dgm:spPr/>
    </dgm:pt>
    <dgm:pt modelId="{F05F373B-2918-483E-AEC7-378183537BE0}" type="pres">
      <dgm:prSet presAssocID="{FDA89F8C-14AF-4E2D-9C93-0911927CF94A}" presName="pillar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9FCBF81-C564-49CF-8A4C-B194B4DD6BF7}" type="pres">
      <dgm:prSet presAssocID="{B2DA4EC6-204F-44C4-8326-6DC62799433B}" presName="pillarX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1F4E1CE-1409-4D7C-A3D0-2824141D57C2}" type="pres">
      <dgm:prSet presAssocID="{317494FE-F1F5-4030-A15A-DDA9974759A6}" presName="pillarX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B4DE7C4-5632-4377-B6CA-63AF84946E5E}" type="pres">
      <dgm:prSet presAssocID="{2E3DF5D6-8A1C-493D-B18F-4050C4C0F0DA}" presName="pillarX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2638604-B218-49CD-B3E5-742D749D1D0E}" type="pres">
      <dgm:prSet presAssocID="{3B8AC87D-BD07-4AC8-93C4-602AAE17924A}" presName="pillarX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AD2DAB4-0D53-4E30-A569-6C08C9B92231}" type="pres">
      <dgm:prSet presAssocID="{8C6AB9DB-C3D8-493A-8C44-B37F32DF4C33}" presName="pillarX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EFA4AC3-1CE6-49C0-99B4-4D2BACA93429}" type="pres">
      <dgm:prSet presAssocID="{FDA89F8C-14AF-4E2D-9C93-0911927CF94A}" presName="base" presStyleLbl="dkBgShp" presStyleIdx="1" presStyleCnt="2" custLinFactNeighborX="104"/>
      <dgm:spPr/>
    </dgm:pt>
  </dgm:ptLst>
  <dgm:cxnLst>
    <dgm:cxn modelId="{C30403DD-A842-0647-933A-2100D3DE90CD}" type="presOf" srcId="{1B8AE18D-2042-4024-A88C-B5CC9B1E434E}" destId="{F05F373B-2918-483E-AEC7-378183537BE0}" srcOrd="0" destOrd="0" presId="urn:microsoft.com/office/officeart/2005/8/layout/hList3"/>
    <dgm:cxn modelId="{6C240506-FD26-46EB-B178-5A2721FB7EAE}" srcId="{FDA89F8C-14AF-4E2D-9C93-0911927CF94A}" destId="{317494FE-F1F5-4030-A15A-DDA9974759A6}" srcOrd="2" destOrd="0" parTransId="{6002B1AF-A837-4F82-BF02-683CC6BFF5A7}" sibTransId="{AE51CBE8-A849-4EA2-BCD3-8CF6D6006AC7}"/>
    <dgm:cxn modelId="{0D727C7D-5A41-A64A-9D57-E1753026DA10}" type="presOf" srcId="{3B8AC87D-BD07-4AC8-93C4-602AAE17924A}" destId="{E2638604-B218-49CD-B3E5-742D749D1D0E}" srcOrd="0" destOrd="0" presId="urn:microsoft.com/office/officeart/2005/8/layout/hList3"/>
    <dgm:cxn modelId="{6CDAA958-2C05-4B52-B3BB-1572018DF90C}" srcId="{FDA89F8C-14AF-4E2D-9C93-0911927CF94A}" destId="{3B8AC87D-BD07-4AC8-93C4-602AAE17924A}" srcOrd="4" destOrd="0" parTransId="{FCEBC6EB-A21B-4E8C-9238-AF0012BA5BC6}" sibTransId="{51B02CDB-107E-44ED-85AB-38E61ED2F937}"/>
    <dgm:cxn modelId="{47A18801-8F48-C64A-B86F-880BEB2C81DC}" type="presOf" srcId="{FDA89F8C-14AF-4E2D-9C93-0911927CF94A}" destId="{A99BC08D-DE3B-40F6-812F-A27F2AA49C00}" srcOrd="0" destOrd="0" presId="urn:microsoft.com/office/officeart/2005/8/layout/hList3"/>
    <dgm:cxn modelId="{3E6623B2-95C6-4A4F-B411-FFD757386058}" type="presOf" srcId="{13B0C75C-7E34-4823-B75F-406A5A9FF039}" destId="{E1FA2425-C87F-4BD1-BF4B-E1F202D291C5}" srcOrd="0" destOrd="0" presId="urn:microsoft.com/office/officeart/2005/8/layout/hList3"/>
    <dgm:cxn modelId="{5EC51FB1-106C-F148-BEB2-0177AC772F9F}" type="presOf" srcId="{2E3DF5D6-8A1C-493D-B18F-4050C4C0F0DA}" destId="{1B4DE7C4-5632-4377-B6CA-63AF84946E5E}" srcOrd="0" destOrd="0" presId="urn:microsoft.com/office/officeart/2005/8/layout/hList3"/>
    <dgm:cxn modelId="{82DF641B-01BD-9940-8601-1DB4B05D6A3C}" type="presOf" srcId="{8C6AB9DB-C3D8-493A-8C44-B37F32DF4C33}" destId="{AAD2DAB4-0D53-4E30-A569-6C08C9B92231}" srcOrd="0" destOrd="0" presId="urn:microsoft.com/office/officeart/2005/8/layout/hList3"/>
    <dgm:cxn modelId="{2161095A-0ED3-4345-9499-2F782F954832}" type="presOf" srcId="{B2DA4EC6-204F-44C4-8326-6DC62799433B}" destId="{E9FCBF81-C564-49CF-8A4C-B194B4DD6BF7}" srcOrd="0" destOrd="0" presId="urn:microsoft.com/office/officeart/2005/8/layout/hList3"/>
    <dgm:cxn modelId="{F047EBF0-5DA5-4612-BC33-A71390B39538}" srcId="{FDA89F8C-14AF-4E2D-9C93-0911927CF94A}" destId="{2E3DF5D6-8A1C-493D-B18F-4050C4C0F0DA}" srcOrd="3" destOrd="0" parTransId="{E55320E5-7109-4D01-8356-F97B497489D7}" sibTransId="{ABE9C4A9-C65E-4277-AC86-CC0DEA41FF2C}"/>
    <dgm:cxn modelId="{94A6BB42-C84F-4E4C-A58E-F14FEC601EB7}" srcId="{FDA89F8C-14AF-4E2D-9C93-0911927CF94A}" destId="{8C6AB9DB-C3D8-493A-8C44-B37F32DF4C33}" srcOrd="5" destOrd="0" parTransId="{ACE36D2E-4231-4AE4-AB5A-B5DE92DE3EE8}" sibTransId="{2B0B6C44-30D7-442D-B672-B3122F37A838}"/>
    <dgm:cxn modelId="{C5100C17-B329-464A-A401-620A81521DC8}" srcId="{FDA89F8C-14AF-4E2D-9C93-0911927CF94A}" destId="{1B8AE18D-2042-4024-A88C-B5CC9B1E434E}" srcOrd="0" destOrd="0" parTransId="{F36B19C7-08CA-4B53-A86C-CAF17590D882}" sibTransId="{CC37BED2-4154-4FA1-9E22-7115CB738F21}"/>
    <dgm:cxn modelId="{32C1621F-5D03-4149-90C3-6A6AA1A4D7C3}" type="presOf" srcId="{317494FE-F1F5-4030-A15A-DDA9974759A6}" destId="{21F4E1CE-1409-4D7C-A3D0-2824141D57C2}" srcOrd="0" destOrd="0" presId="urn:microsoft.com/office/officeart/2005/8/layout/hList3"/>
    <dgm:cxn modelId="{B80C649B-C370-40E6-B854-F45B3FF051D1}" srcId="{FDA89F8C-14AF-4E2D-9C93-0911927CF94A}" destId="{B2DA4EC6-204F-44C4-8326-6DC62799433B}" srcOrd="1" destOrd="0" parTransId="{342DEA9F-9E6B-42F8-B5E7-A5FB62224013}" sibTransId="{830D3CBB-01B3-47DA-9B7F-0428A1039F27}"/>
    <dgm:cxn modelId="{094231F9-F46B-417F-836A-5A6D9468A237}" srcId="{13B0C75C-7E34-4823-B75F-406A5A9FF039}" destId="{FDA89F8C-14AF-4E2D-9C93-0911927CF94A}" srcOrd="0" destOrd="0" parTransId="{E9D3E18A-3830-436E-8BCF-FC7DA04BF26A}" sibTransId="{8858BCD4-8E05-4B7E-AB22-1A5F42E183D1}"/>
    <dgm:cxn modelId="{505A1D27-CBFB-0E47-9E86-C3DC29568A93}" type="presParOf" srcId="{E1FA2425-C87F-4BD1-BF4B-E1F202D291C5}" destId="{A99BC08D-DE3B-40F6-812F-A27F2AA49C00}" srcOrd="0" destOrd="0" presId="urn:microsoft.com/office/officeart/2005/8/layout/hList3"/>
    <dgm:cxn modelId="{45D092B6-69B4-E14E-A9E0-66383C2836A8}" type="presParOf" srcId="{E1FA2425-C87F-4BD1-BF4B-E1F202D291C5}" destId="{E3A26CC3-BDFE-4238-95E0-116D79733F5E}" srcOrd="1" destOrd="0" presId="urn:microsoft.com/office/officeart/2005/8/layout/hList3"/>
    <dgm:cxn modelId="{DAB76D4E-F665-6340-B783-D7572DD85620}" type="presParOf" srcId="{E3A26CC3-BDFE-4238-95E0-116D79733F5E}" destId="{F05F373B-2918-483E-AEC7-378183537BE0}" srcOrd="0" destOrd="0" presId="urn:microsoft.com/office/officeart/2005/8/layout/hList3"/>
    <dgm:cxn modelId="{4F6D7695-EE01-2D4F-A2EF-96B87716B98F}" type="presParOf" srcId="{E3A26CC3-BDFE-4238-95E0-116D79733F5E}" destId="{E9FCBF81-C564-49CF-8A4C-B194B4DD6BF7}" srcOrd="1" destOrd="0" presId="urn:microsoft.com/office/officeart/2005/8/layout/hList3"/>
    <dgm:cxn modelId="{B5B2463D-14D9-D04C-9BBC-FC719AE1C95F}" type="presParOf" srcId="{E3A26CC3-BDFE-4238-95E0-116D79733F5E}" destId="{21F4E1CE-1409-4D7C-A3D0-2824141D57C2}" srcOrd="2" destOrd="0" presId="urn:microsoft.com/office/officeart/2005/8/layout/hList3"/>
    <dgm:cxn modelId="{1F8A223B-BBE2-9442-A72E-8D735B9C4017}" type="presParOf" srcId="{E3A26CC3-BDFE-4238-95E0-116D79733F5E}" destId="{1B4DE7C4-5632-4377-B6CA-63AF84946E5E}" srcOrd="3" destOrd="0" presId="urn:microsoft.com/office/officeart/2005/8/layout/hList3"/>
    <dgm:cxn modelId="{12A7F89D-C815-8B43-B565-26B0ED1E5431}" type="presParOf" srcId="{E3A26CC3-BDFE-4238-95E0-116D79733F5E}" destId="{E2638604-B218-49CD-B3E5-742D749D1D0E}" srcOrd="4" destOrd="0" presId="urn:microsoft.com/office/officeart/2005/8/layout/hList3"/>
    <dgm:cxn modelId="{1029CEC3-5403-6741-98DF-D8F1E3152379}" type="presParOf" srcId="{E3A26CC3-BDFE-4238-95E0-116D79733F5E}" destId="{AAD2DAB4-0D53-4E30-A569-6C08C9B92231}" srcOrd="5" destOrd="0" presId="urn:microsoft.com/office/officeart/2005/8/layout/hList3"/>
    <dgm:cxn modelId="{8F18923F-C214-B14C-996A-AE35BADBC2CA}" type="presParOf" srcId="{E1FA2425-C87F-4BD1-BF4B-E1F202D291C5}" destId="{5EFA4AC3-1CE6-49C0-99B4-4D2BACA93429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C420D97-FE8A-44F8-8AB0-F96FC045B0F2}" type="doc">
      <dgm:prSet loTypeId="urn:microsoft.com/office/officeart/2005/8/layout/process4" loCatId="list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pt-BR"/>
        </a:p>
      </dgm:t>
    </dgm:pt>
    <dgm:pt modelId="{80C26491-508F-4D8D-AE34-7DFBFC10F63E}">
      <dgm:prSet phldrT="[Texto]" custT="1"/>
      <dgm:spPr/>
      <dgm:t>
        <a:bodyPr/>
        <a:lstStyle/>
        <a:p>
          <a:r>
            <a:rPr lang="pt-BR" sz="1600" b="1" dirty="0" smtClean="0"/>
            <a:t>Instalação de 70 torneiras eficientes com sensor de proximidade.</a:t>
          </a:r>
          <a:endParaRPr lang="pt-BR" sz="1600" b="1" dirty="0"/>
        </a:p>
      </dgm:t>
    </dgm:pt>
    <dgm:pt modelId="{72291569-0AAA-4C43-BEA8-090A7C809ED2}" type="parTrans" cxnId="{3F16B092-9CAA-4ACD-815A-5987283218D3}">
      <dgm:prSet/>
      <dgm:spPr/>
      <dgm:t>
        <a:bodyPr/>
        <a:lstStyle/>
        <a:p>
          <a:endParaRPr lang="pt-BR"/>
        </a:p>
      </dgm:t>
    </dgm:pt>
    <dgm:pt modelId="{433AB2E1-1071-43B6-91DF-D9CFA57F3CED}" type="sibTrans" cxnId="{3F16B092-9CAA-4ACD-815A-5987283218D3}">
      <dgm:prSet/>
      <dgm:spPr/>
      <dgm:t>
        <a:bodyPr/>
        <a:lstStyle/>
        <a:p>
          <a:endParaRPr lang="pt-BR"/>
        </a:p>
      </dgm:t>
    </dgm:pt>
    <dgm:pt modelId="{436AAF34-D6C4-4AAD-843A-74D1176A796D}">
      <dgm:prSet phldrT="[Texto]" custT="1"/>
      <dgm:spPr/>
      <dgm:t>
        <a:bodyPr/>
        <a:lstStyle/>
        <a:p>
          <a:r>
            <a:rPr lang="pt-BR" sz="1500" dirty="0" smtClean="0"/>
            <a:t>Redução do consumo de água potável na lavagem de mãos e higienizações</a:t>
          </a:r>
          <a:endParaRPr lang="pt-BR" sz="1500" dirty="0"/>
        </a:p>
      </dgm:t>
    </dgm:pt>
    <dgm:pt modelId="{DDA70343-CB21-44FC-9ED4-73E8C316FC22}" type="parTrans" cxnId="{E04A666B-6C94-4EDF-861C-3634C354E88D}">
      <dgm:prSet/>
      <dgm:spPr/>
      <dgm:t>
        <a:bodyPr/>
        <a:lstStyle/>
        <a:p>
          <a:endParaRPr lang="pt-BR"/>
        </a:p>
      </dgm:t>
    </dgm:pt>
    <dgm:pt modelId="{BCB0D443-658A-4DE1-A96C-29E458382F8E}" type="sibTrans" cxnId="{E04A666B-6C94-4EDF-861C-3634C354E88D}">
      <dgm:prSet/>
      <dgm:spPr/>
      <dgm:t>
        <a:bodyPr/>
        <a:lstStyle/>
        <a:p>
          <a:endParaRPr lang="pt-BR"/>
        </a:p>
      </dgm:t>
    </dgm:pt>
    <dgm:pt modelId="{F4B5CA7F-08E5-4A7A-A133-527ACF566AED}">
      <dgm:prSet phldrT="[Texto]" custT="1"/>
      <dgm:spPr/>
      <dgm:t>
        <a:bodyPr/>
        <a:lstStyle/>
        <a:p>
          <a:r>
            <a:rPr lang="pt-BR" sz="1500" dirty="0" smtClean="0"/>
            <a:t>Redução de valor pago de água potável</a:t>
          </a:r>
          <a:endParaRPr lang="pt-BR" sz="1500" dirty="0"/>
        </a:p>
      </dgm:t>
    </dgm:pt>
    <dgm:pt modelId="{2A6FF491-0CE6-45A9-8394-0AAED477388F}" type="parTrans" cxnId="{55A27FCE-9E30-4EFE-AF36-ABF19FC100CE}">
      <dgm:prSet/>
      <dgm:spPr/>
      <dgm:t>
        <a:bodyPr/>
        <a:lstStyle/>
        <a:p>
          <a:endParaRPr lang="pt-BR"/>
        </a:p>
      </dgm:t>
    </dgm:pt>
    <dgm:pt modelId="{43B14644-F143-4F53-9C1C-CBC9E90E6C54}" type="sibTrans" cxnId="{55A27FCE-9E30-4EFE-AF36-ABF19FC100CE}">
      <dgm:prSet/>
      <dgm:spPr/>
      <dgm:t>
        <a:bodyPr/>
        <a:lstStyle/>
        <a:p>
          <a:endParaRPr lang="pt-BR"/>
        </a:p>
      </dgm:t>
    </dgm:pt>
    <dgm:pt modelId="{62E7B8C8-AD82-4BE0-B640-C961305046B0}">
      <dgm:prSet phldrT="[Texto]" custT="1"/>
      <dgm:spPr/>
      <dgm:t>
        <a:bodyPr/>
        <a:lstStyle/>
        <a:p>
          <a:r>
            <a:rPr lang="pt-BR" sz="1500" dirty="0" smtClean="0"/>
            <a:t>Menor utilização das bombas de recalque</a:t>
          </a:r>
          <a:endParaRPr lang="pt-BR" sz="1500" dirty="0"/>
        </a:p>
      </dgm:t>
    </dgm:pt>
    <dgm:pt modelId="{1BD2BC62-02AC-4BED-9FB5-4EAF8F2E14AA}" type="parTrans" cxnId="{357E693B-F540-4C23-9685-CD491B10DB62}">
      <dgm:prSet/>
      <dgm:spPr/>
      <dgm:t>
        <a:bodyPr/>
        <a:lstStyle/>
        <a:p>
          <a:endParaRPr lang="pt-BR"/>
        </a:p>
      </dgm:t>
    </dgm:pt>
    <dgm:pt modelId="{25B10FED-03BB-4C82-9B63-05473B7C5ADE}" type="sibTrans" cxnId="{357E693B-F540-4C23-9685-CD491B10DB62}">
      <dgm:prSet/>
      <dgm:spPr/>
      <dgm:t>
        <a:bodyPr/>
        <a:lstStyle/>
        <a:p>
          <a:endParaRPr lang="pt-BR"/>
        </a:p>
      </dgm:t>
    </dgm:pt>
    <dgm:pt modelId="{579AD6FA-1CE6-4D4A-B101-2473A0B0086E}">
      <dgm:prSet phldrT="[Texto]" custT="1"/>
      <dgm:spPr/>
      <dgm:t>
        <a:bodyPr/>
        <a:lstStyle/>
        <a:p>
          <a:r>
            <a:rPr lang="pt-BR" sz="1500" dirty="0" smtClean="0"/>
            <a:t>Maior durabilidade do sistema de bombas de recalque</a:t>
          </a:r>
          <a:endParaRPr lang="pt-BR" sz="1500" dirty="0"/>
        </a:p>
      </dgm:t>
    </dgm:pt>
    <dgm:pt modelId="{1DAC0857-8520-4DF5-9D8C-DB82E305BAE6}" type="parTrans" cxnId="{3F178384-C63A-4D43-AA18-92694D4A861B}">
      <dgm:prSet/>
      <dgm:spPr/>
      <dgm:t>
        <a:bodyPr/>
        <a:lstStyle/>
        <a:p>
          <a:endParaRPr lang="pt-BR"/>
        </a:p>
      </dgm:t>
    </dgm:pt>
    <dgm:pt modelId="{1F94916E-AD74-42F4-8EC2-7B7728EAED69}" type="sibTrans" cxnId="{3F178384-C63A-4D43-AA18-92694D4A861B}">
      <dgm:prSet/>
      <dgm:spPr/>
      <dgm:t>
        <a:bodyPr/>
        <a:lstStyle/>
        <a:p>
          <a:endParaRPr lang="pt-BR"/>
        </a:p>
      </dgm:t>
    </dgm:pt>
    <dgm:pt modelId="{443C7A5B-243E-4E68-80D6-3070795E90A5}">
      <dgm:prSet phldrT="[Texto]" custT="1"/>
      <dgm:spPr/>
      <dgm:t>
        <a:bodyPr/>
        <a:lstStyle/>
        <a:p>
          <a:r>
            <a:rPr lang="pt-BR" sz="2400" dirty="0" err="1" smtClean="0"/>
            <a:t>Eficientização</a:t>
          </a:r>
          <a:r>
            <a:rPr lang="pt-BR" sz="2400" dirty="0" smtClean="0"/>
            <a:t> do consumo de água e energia</a:t>
          </a:r>
          <a:endParaRPr lang="pt-BR" sz="2400" dirty="0"/>
        </a:p>
      </dgm:t>
    </dgm:pt>
    <dgm:pt modelId="{BF12353C-2FC6-405D-918D-5D9007AC9559}" type="parTrans" cxnId="{7714226F-6600-4EF1-9558-8FCE46E67843}">
      <dgm:prSet/>
      <dgm:spPr/>
      <dgm:t>
        <a:bodyPr/>
        <a:lstStyle/>
        <a:p>
          <a:endParaRPr lang="pt-BR"/>
        </a:p>
      </dgm:t>
    </dgm:pt>
    <dgm:pt modelId="{8ABD0FEA-9398-45AC-8DE4-F793A2847C49}" type="sibTrans" cxnId="{7714226F-6600-4EF1-9558-8FCE46E67843}">
      <dgm:prSet/>
      <dgm:spPr/>
      <dgm:t>
        <a:bodyPr/>
        <a:lstStyle/>
        <a:p>
          <a:endParaRPr lang="pt-BR"/>
        </a:p>
      </dgm:t>
    </dgm:pt>
    <dgm:pt modelId="{13FD4A69-F57C-49ED-BF0A-F3756EA17CB1}">
      <dgm:prSet phldrT="[Texto]" custT="1"/>
      <dgm:spPr/>
      <dgm:t>
        <a:bodyPr/>
        <a:lstStyle/>
        <a:p>
          <a:r>
            <a:rPr lang="pt-BR" sz="1500" dirty="0" smtClean="0"/>
            <a:t>Redução do volume de água recalcada diariamente</a:t>
          </a:r>
          <a:endParaRPr lang="pt-BR" sz="1500" dirty="0"/>
        </a:p>
      </dgm:t>
    </dgm:pt>
    <dgm:pt modelId="{10513477-B14B-4350-8D77-4F979CC2C374}" type="sibTrans" cxnId="{F095D739-776D-482A-9C87-DD1F1DC19EC1}">
      <dgm:prSet/>
      <dgm:spPr/>
      <dgm:t>
        <a:bodyPr/>
        <a:lstStyle/>
        <a:p>
          <a:endParaRPr lang="pt-BR"/>
        </a:p>
      </dgm:t>
    </dgm:pt>
    <dgm:pt modelId="{16F0F260-397A-4BB4-8781-80E4F0656526}" type="parTrans" cxnId="{F095D739-776D-482A-9C87-DD1F1DC19EC1}">
      <dgm:prSet/>
      <dgm:spPr/>
      <dgm:t>
        <a:bodyPr/>
        <a:lstStyle/>
        <a:p>
          <a:endParaRPr lang="pt-BR"/>
        </a:p>
      </dgm:t>
    </dgm:pt>
    <dgm:pt modelId="{B4555556-2DF0-407A-B42A-9DDA12C37498}" type="pres">
      <dgm:prSet presAssocID="{5C420D97-FE8A-44F8-8AB0-F96FC045B0F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A94226B3-F41F-4F89-9823-50310260BD0C}" type="pres">
      <dgm:prSet presAssocID="{443C7A5B-243E-4E68-80D6-3070795E90A5}" presName="boxAndChildren" presStyleCnt="0"/>
      <dgm:spPr/>
    </dgm:pt>
    <dgm:pt modelId="{65E3E30D-B1AB-4EB3-9374-9B56EC301924}" type="pres">
      <dgm:prSet presAssocID="{443C7A5B-243E-4E68-80D6-3070795E90A5}" presName="parentTextBox" presStyleLbl="node1" presStyleIdx="0" presStyleCnt="3"/>
      <dgm:spPr/>
      <dgm:t>
        <a:bodyPr/>
        <a:lstStyle/>
        <a:p>
          <a:endParaRPr lang="pt-BR"/>
        </a:p>
      </dgm:t>
    </dgm:pt>
    <dgm:pt modelId="{9B79DB11-74EC-4604-8DBE-A9D8FE13A92B}" type="pres">
      <dgm:prSet presAssocID="{10513477-B14B-4350-8D77-4F979CC2C374}" presName="sp" presStyleCnt="0"/>
      <dgm:spPr/>
    </dgm:pt>
    <dgm:pt modelId="{4D51609D-C001-4DDC-AA41-2637038E4943}" type="pres">
      <dgm:prSet presAssocID="{13FD4A69-F57C-49ED-BF0A-F3756EA17CB1}" presName="arrowAndChildren" presStyleCnt="0"/>
      <dgm:spPr/>
    </dgm:pt>
    <dgm:pt modelId="{2AA13F0A-0011-47A3-9670-AFFBBBE603C3}" type="pres">
      <dgm:prSet presAssocID="{13FD4A69-F57C-49ED-BF0A-F3756EA17CB1}" presName="parentTextArrow" presStyleLbl="node1" presStyleIdx="0" presStyleCnt="3"/>
      <dgm:spPr/>
      <dgm:t>
        <a:bodyPr/>
        <a:lstStyle/>
        <a:p>
          <a:endParaRPr lang="pt-BR"/>
        </a:p>
      </dgm:t>
    </dgm:pt>
    <dgm:pt modelId="{233E8A6A-08E4-4DF1-9D7F-FEDC84853EFC}" type="pres">
      <dgm:prSet presAssocID="{13FD4A69-F57C-49ED-BF0A-F3756EA17CB1}" presName="arrow" presStyleLbl="node1" presStyleIdx="1" presStyleCnt="3"/>
      <dgm:spPr/>
      <dgm:t>
        <a:bodyPr/>
        <a:lstStyle/>
        <a:p>
          <a:endParaRPr lang="pt-BR"/>
        </a:p>
      </dgm:t>
    </dgm:pt>
    <dgm:pt modelId="{B41B7291-F12B-46EF-A0E8-44EC4D078079}" type="pres">
      <dgm:prSet presAssocID="{13FD4A69-F57C-49ED-BF0A-F3756EA17CB1}" presName="descendantArrow" presStyleCnt="0"/>
      <dgm:spPr/>
    </dgm:pt>
    <dgm:pt modelId="{D226271E-7950-4390-8037-631593CFB27F}" type="pres">
      <dgm:prSet presAssocID="{62E7B8C8-AD82-4BE0-B640-C961305046B0}" presName="childTextArrow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D728C41-3E31-4789-97C6-372265966498}" type="pres">
      <dgm:prSet presAssocID="{579AD6FA-1CE6-4D4A-B101-2473A0B0086E}" presName="childTextArrow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9D82C19-CF77-41F1-83A2-26B09A10B201}" type="pres">
      <dgm:prSet presAssocID="{433AB2E1-1071-43B6-91DF-D9CFA57F3CED}" presName="sp" presStyleCnt="0"/>
      <dgm:spPr/>
    </dgm:pt>
    <dgm:pt modelId="{D6710E98-5083-46C6-A77D-44B17682C54B}" type="pres">
      <dgm:prSet presAssocID="{80C26491-508F-4D8D-AE34-7DFBFC10F63E}" presName="arrowAndChildren" presStyleCnt="0"/>
      <dgm:spPr/>
    </dgm:pt>
    <dgm:pt modelId="{E9C7BBE5-8D95-4518-A153-2E7B88C7FD5F}" type="pres">
      <dgm:prSet presAssocID="{80C26491-508F-4D8D-AE34-7DFBFC10F63E}" presName="parentTextArrow" presStyleLbl="node1" presStyleIdx="1" presStyleCnt="3"/>
      <dgm:spPr/>
      <dgm:t>
        <a:bodyPr/>
        <a:lstStyle/>
        <a:p>
          <a:endParaRPr lang="pt-BR"/>
        </a:p>
      </dgm:t>
    </dgm:pt>
    <dgm:pt modelId="{ACFD7F84-F13D-4B25-B750-8619B3E29E68}" type="pres">
      <dgm:prSet presAssocID="{80C26491-508F-4D8D-AE34-7DFBFC10F63E}" presName="arrow" presStyleLbl="node1" presStyleIdx="2" presStyleCnt="3"/>
      <dgm:spPr/>
      <dgm:t>
        <a:bodyPr/>
        <a:lstStyle/>
        <a:p>
          <a:endParaRPr lang="pt-BR"/>
        </a:p>
      </dgm:t>
    </dgm:pt>
    <dgm:pt modelId="{A23477F7-8078-4BBD-A363-3F43C29AE4B9}" type="pres">
      <dgm:prSet presAssocID="{80C26491-508F-4D8D-AE34-7DFBFC10F63E}" presName="descendantArrow" presStyleCnt="0"/>
      <dgm:spPr/>
    </dgm:pt>
    <dgm:pt modelId="{6BA456C6-5569-4C5C-8565-AAEA2CC59F3D}" type="pres">
      <dgm:prSet presAssocID="{436AAF34-D6C4-4AAD-843A-74D1176A796D}" presName="childTextArrow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FDB822C-FCA7-4591-8C7B-91CBE1A980A0}" type="pres">
      <dgm:prSet presAssocID="{F4B5CA7F-08E5-4A7A-A133-527ACF566AED}" presName="childTextArrow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A367D5C9-9937-B345-952E-0B41E93E71B5}" type="presOf" srcId="{80C26491-508F-4D8D-AE34-7DFBFC10F63E}" destId="{ACFD7F84-F13D-4B25-B750-8619B3E29E68}" srcOrd="1" destOrd="0" presId="urn:microsoft.com/office/officeart/2005/8/layout/process4"/>
    <dgm:cxn modelId="{55A27FCE-9E30-4EFE-AF36-ABF19FC100CE}" srcId="{80C26491-508F-4D8D-AE34-7DFBFC10F63E}" destId="{F4B5CA7F-08E5-4A7A-A133-527ACF566AED}" srcOrd="1" destOrd="0" parTransId="{2A6FF491-0CE6-45A9-8394-0AAED477388F}" sibTransId="{43B14644-F143-4F53-9C1C-CBC9E90E6C54}"/>
    <dgm:cxn modelId="{BD20C644-1A2B-4F43-8A3A-C3A934243F05}" type="presOf" srcId="{436AAF34-D6C4-4AAD-843A-74D1176A796D}" destId="{6BA456C6-5569-4C5C-8565-AAEA2CC59F3D}" srcOrd="0" destOrd="0" presId="urn:microsoft.com/office/officeart/2005/8/layout/process4"/>
    <dgm:cxn modelId="{90D4F3F1-E0F5-A74E-B70E-1712039940E9}" type="presOf" srcId="{579AD6FA-1CE6-4D4A-B101-2473A0B0086E}" destId="{6D728C41-3E31-4789-97C6-372265966498}" srcOrd="0" destOrd="0" presId="urn:microsoft.com/office/officeart/2005/8/layout/process4"/>
    <dgm:cxn modelId="{3F26642E-388A-0444-A9FC-56640ED9A3F0}" type="presOf" srcId="{5C420D97-FE8A-44F8-8AB0-F96FC045B0F2}" destId="{B4555556-2DF0-407A-B42A-9DDA12C37498}" srcOrd="0" destOrd="0" presId="urn:microsoft.com/office/officeart/2005/8/layout/process4"/>
    <dgm:cxn modelId="{357E693B-F540-4C23-9685-CD491B10DB62}" srcId="{13FD4A69-F57C-49ED-BF0A-F3756EA17CB1}" destId="{62E7B8C8-AD82-4BE0-B640-C961305046B0}" srcOrd="0" destOrd="0" parTransId="{1BD2BC62-02AC-4BED-9FB5-4EAF8F2E14AA}" sibTransId="{25B10FED-03BB-4C82-9B63-05473B7C5ADE}"/>
    <dgm:cxn modelId="{3F178384-C63A-4D43-AA18-92694D4A861B}" srcId="{13FD4A69-F57C-49ED-BF0A-F3756EA17CB1}" destId="{579AD6FA-1CE6-4D4A-B101-2473A0B0086E}" srcOrd="1" destOrd="0" parTransId="{1DAC0857-8520-4DF5-9D8C-DB82E305BAE6}" sibTransId="{1F94916E-AD74-42F4-8EC2-7B7728EAED69}"/>
    <dgm:cxn modelId="{3F16B092-9CAA-4ACD-815A-5987283218D3}" srcId="{5C420D97-FE8A-44F8-8AB0-F96FC045B0F2}" destId="{80C26491-508F-4D8D-AE34-7DFBFC10F63E}" srcOrd="0" destOrd="0" parTransId="{72291569-0AAA-4C43-BEA8-090A7C809ED2}" sibTransId="{433AB2E1-1071-43B6-91DF-D9CFA57F3CED}"/>
    <dgm:cxn modelId="{F095D739-776D-482A-9C87-DD1F1DC19EC1}" srcId="{5C420D97-FE8A-44F8-8AB0-F96FC045B0F2}" destId="{13FD4A69-F57C-49ED-BF0A-F3756EA17CB1}" srcOrd="1" destOrd="0" parTransId="{16F0F260-397A-4BB4-8781-80E4F0656526}" sibTransId="{10513477-B14B-4350-8D77-4F979CC2C374}"/>
    <dgm:cxn modelId="{272CF358-2ECB-7B40-ADBB-4FD0DFDB64F0}" type="presOf" srcId="{80C26491-508F-4D8D-AE34-7DFBFC10F63E}" destId="{E9C7BBE5-8D95-4518-A153-2E7B88C7FD5F}" srcOrd="0" destOrd="0" presId="urn:microsoft.com/office/officeart/2005/8/layout/process4"/>
    <dgm:cxn modelId="{F90FB3D1-4774-A645-832A-296A99863346}" type="presOf" srcId="{443C7A5B-243E-4E68-80D6-3070795E90A5}" destId="{65E3E30D-B1AB-4EB3-9374-9B56EC301924}" srcOrd="0" destOrd="0" presId="urn:microsoft.com/office/officeart/2005/8/layout/process4"/>
    <dgm:cxn modelId="{F8728CF4-73EC-684F-B8B1-28C1E6F512AF}" type="presOf" srcId="{13FD4A69-F57C-49ED-BF0A-F3756EA17CB1}" destId="{233E8A6A-08E4-4DF1-9D7F-FEDC84853EFC}" srcOrd="1" destOrd="0" presId="urn:microsoft.com/office/officeart/2005/8/layout/process4"/>
    <dgm:cxn modelId="{7714226F-6600-4EF1-9558-8FCE46E67843}" srcId="{5C420D97-FE8A-44F8-8AB0-F96FC045B0F2}" destId="{443C7A5B-243E-4E68-80D6-3070795E90A5}" srcOrd="2" destOrd="0" parTransId="{BF12353C-2FC6-405D-918D-5D9007AC9559}" sibTransId="{8ABD0FEA-9398-45AC-8DE4-F793A2847C49}"/>
    <dgm:cxn modelId="{FDC1167E-675C-E945-AC5F-8CCFD18D66FF}" type="presOf" srcId="{13FD4A69-F57C-49ED-BF0A-F3756EA17CB1}" destId="{2AA13F0A-0011-47A3-9670-AFFBBBE603C3}" srcOrd="0" destOrd="0" presId="urn:microsoft.com/office/officeart/2005/8/layout/process4"/>
    <dgm:cxn modelId="{C682E35E-7944-EE45-8643-EC5F541771B2}" type="presOf" srcId="{62E7B8C8-AD82-4BE0-B640-C961305046B0}" destId="{D226271E-7950-4390-8037-631593CFB27F}" srcOrd="0" destOrd="0" presId="urn:microsoft.com/office/officeart/2005/8/layout/process4"/>
    <dgm:cxn modelId="{26CD9C88-B014-AB42-BACC-F7C8B1D372D9}" type="presOf" srcId="{F4B5CA7F-08E5-4A7A-A133-527ACF566AED}" destId="{7FDB822C-FCA7-4591-8C7B-91CBE1A980A0}" srcOrd="0" destOrd="0" presId="urn:microsoft.com/office/officeart/2005/8/layout/process4"/>
    <dgm:cxn modelId="{E04A666B-6C94-4EDF-861C-3634C354E88D}" srcId="{80C26491-508F-4D8D-AE34-7DFBFC10F63E}" destId="{436AAF34-D6C4-4AAD-843A-74D1176A796D}" srcOrd="0" destOrd="0" parTransId="{DDA70343-CB21-44FC-9ED4-73E8C316FC22}" sibTransId="{BCB0D443-658A-4DE1-A96C-29E458382F8E}"/>
    <dgm:cxn modelId="{FB4568E5-8D18-C346-89C7-2C908019F673}" type="presParOf" srcId="{B4555556-2DF0-407A-B42A-9DDA12C37498}" destId="{A94226B3-F41F-4F89-9823-50310260BD0C}" srcOrd="0" destOrd="0" presId="urn:microsoft.com/office/officeart/2005/8/layout/process4"/>
    <dgm:cxn modelId="{04910426-B847-3242-B7C7-5AC39E18DCBA}" type="presParOf" srcId="{A94226B3-F41F-4F89-9823-50310260BD0C}" destId="{65E3E30D-B1AB-4EB3-9374-9B56EC301924}" srcOrd="0" destOrd="0" presId="urn:microsoft.com/office/officeart/2005/8/layout/process4"/>
    <dgm:cxn modelId="{D780463C-7F09-8447-9FD9-FD7C8D5B5818}" type="presParOf" srcId="{B4555556-2DF0-407A-B42A-9DDA12C37498}" destId="{9B79DB11-74EC-4604-8DBE-A9D8FE13A92B}" srcOrd="1" destOrd="0" presId="urn:microsoft.com/office/officeart/2005/8/layout/process4"/>
    <dgm:cxn modelId="{A2D01C3C-3147-5E42-93CB-9C7C345508D8}" type="presParOf" srcId="{B4555556-2DF0-407A-B42A-9DDA12C37498}" destId="{4D51609D-C001-4DDC-AA41-2637038E4943}" srcOrd="2" destOrd="0" presId="urn:microsoft.com/office/officeart/2005/8/layout/process4"/>
    <dgm:cxn modelId="{813CE24C-8353-E748-B69E-AABAB8DD0D42}" type="presParOf" srcId="{4D51609D-C001-4DDC-AA41-2637038E4943}" destId="{2AA13F0A-0011-47A3-9670-AFFBBBE603C3}" srcOrd="0" destOrd="0" presId="urn:microsoft.com/office/officeart/2005/8/layout/process4"/>
    <dgm:cxn modelId="{BA7F9344-966E-F643-9F88-57D5B95674BB}" type="presParOf" srcId="{4D51609D-C001-4DDC-AA41-2637038E4943}" destId="{233E8A6A-08E4-4DF1-9D7F-FEDC84853EFC}" srcOrd="1" destOrd="0" presId="urn:microsoft.com/office/officeart/2005/8/layout/process4"/>
    <dgm:cxn modelId="{3B1A54E9-FE71-AC46-8D8A-D98753B77AAD}" type="presParOf" srcId="{4D51609D-C001-4DDC-AA41-2637038E4943}" destId="{B41B7291-F12B-46EF-A0E8-44EC4D078079}" srcOrd="2" destOrd="0" presId="urn:microsoft.com/office/officeart/2005/8/layout/process4"/>
    <dgm:cxn modelId="{5BE8D7ED-EE61-5942-AA4A-3C21176B39BA}" type="presParOf" srcId="{B41B7291-F12B-46EF-A0E8-44EC4D078079}" destId="{D226271E-7950-4390-8037-631593CFB27F}" srcOrd="0" destOrd="0" presId="urn:microsoft.com/office/officeart/2005/8/layout/process4"/>
    <dgm:cxn modelId="{41A4A662-B37B-3249-BD10-A6F60D73E6DB}" type="presParOf" srcId="{B41B7291-F12B-46EF-A0E8-44EC4D078079}" destId="{6D728C41-3E31-4789-97C6-372265966498}" srcOrd="1" destOrd="0" presId="urn:microsoft.com/office/officeart/2005/8/layout/process4"/>
    <dgm:cxn modelId="{5D42C4C4-946B-514C-AC79-7AB6CA1548B9}" type="presParOf" srcId="{B4555556-2DF0-407A-B42A-9DDA12C37498}" destId="{79D82C19-CF77-41F1-83A2-26B09A10B201}" srcOrd="3" destOrd="0" presId="urn:microsoft.com/office/officeart/2005/8/layout/process4"/>
    <dgm:cxn modelId="{75544824-9FD2-B642-8E83-57AB2DABE24F}" type="presParOf" srcId="{B4555556-2DF0-407A-B42A-9DDA12C37498}" destId="{D6710E98-5083-46C6-A77D-44B17682C54B}" srcOrd="4" destOrd="0" presId="urn:microsoft.com/office/officeart/2005/8/layout/process4"/>
    <dgm:cxn modelId="{E437A900-AAD3-794D-BC89-634840CA5A2B}" type="presParOf" srcId="{D6710E98-5083-46C6-A77D-44B17682C54B}" destId="{E9C7BBE5-8D95-4518-A153-2E7B88C7FD5F}" srcOrd="0" destOrd="0" presId="urn:microsoft.com/office/officeart/2005/8/layout/process4"/>
    <dgm:cxn modelId="{49C5382F-F6CF-3340-A082-207F8A58F5F4}" type="presParOf" srcId="{D6710E98-5083-46C6-A77D-44B17682C54B}" destId="{ACFD7F84-F13D-4B25-B750-8619B3E29E68}" srcOrd="1" destOrd="0" presId="urn:microsoft.com/office/officeart/2005/8/layout/process4"/>
    <dgm:cxn modelId="{FF5AE1B5-B7AF-5B43-B745-6016E34FDA4E}" type="presParOf" srcId="{D6710E98-5083-46C6-A77D-44B17682C54B}" destId="{A23477F7-8078-4BBD-A363-3F43C29AE4B9}" srcOrd="2" destOrd="0" presId="urn:microsoft.com/office/officeart/2005/8/layout/process4"/>
    <dgm:cxn modelId="{B7F5B521-98BD-8946-ACBF-867E4CA81B57}" type="presParOf" srcId="{A23477F7-8078-4BBD-A363-3F43C29AE4B9}" destId="{6BA456C6-5569-4C5C-8565-AAEA2CC59F3D}" srcOrd="0" destOrd="0" presId="urn:microsoft.com/office/officeart/2005/8/layout/process4"/>
    <dgm:cxn modelId="{2DADA096-A182-054A-AE1E-B93E169C9FFC}" type="presParOf" srcId="{A23477F7-8078-4BBD-A363-3F43C29AE4B9}" destId="{7FDB822C-FCA7-4591-8C7B-91CBE1A980A0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C420D97-FE8A-44F8-8AB0-F96FC045B0F2}" type="doc">
      <dgm:prSet loTypeId="urn:microsoft.com/office/officeart/2005/8/layout/process4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pt-BR"/>
        </a:p>
      </dgm:t>
    </dgm:pt>
    <dgm:pt modelId="{80C26491-508F-4D8D-AE34-7DFBFC10F63E}">
      <dgm:prSet phldrT="[Texto]" custT="1"/>
      <dgm:spPr/>
      <dgm:t>
        <a:bodyPr/>
        <a:lstStyle/>
        <a:p>
          <a:r>
            <a:rPr lang="pt-BR" sz="1600" b="1" dirty="0" smtClean="0"/>
            <a:t>Substituição de lâmpadas fluorescentes por lâmpadas LED</a:t>
          </a:r>
          <a:endParaRPr lang="pt-BR" sz="1600" b="1" dirty="0"/>
        </a:p>
      </dgm:t>
    </dgm:pt>
    <dgm:pt modelId="{72291569-0AAA-4C43-BEA8-090A7C809ED2}" type="parTrans" cxnId="{3F16B092-9CAA-4ACD-815A-5987283218D3}">
      <dgm:prSet/>
      <dgm:spPr/>
      <dgm:t>
        <a:bodyPr/>
        <a:lstStyle/>
        <a:p>
          <a:endParaRPr lang="pt-BR"/>
        </a:p>
      </dgm:t>
    </dgm:pt>
    <dgm:pt modelId="{433AB2E1-1071-43B6-91DF-D9CFA57F3CED}" type="sibTrans" cxnId="{3F16B092-9CAA-4ACD-815A-5987283218D3}">
      <dgm:prSet/>
      <dgm:spPr/>
      <dgm:t>
        <a:bodyPr/>
        <a:lstStyle/>
        <a:p>
          <a:endParaRPr lang="pt-BR"/>
        </a:p>
      </dgm:t>
    </dgm:pt>
    <dgm:pt modelId="{436AAF34-D6C4-4AAD-843A-74D1176A796D}">
      <dgm:prSet phldrT="[Texto]" custT="1"/>
      <dgm:spPr/>
      <dgm:t>
        <a:bodyPr/>
        <a:lstStyle/>
        <a:p>
          <a:r>
            <a:rPr lang="pt-BR" sz="1500" dirty="0" smtClean="0"/>
            <a:t>Economia de consumo de energia</a:t>
          </a:r>
          <a:endParaRPr lang="pt-BR" sz="1500" dirty="0"/>
        </a:p>
      </dgm:t>
    </dgm:pt>
    <dgm:pt modelId="{DDA70343-CB21-44FC-9ED4-73E8C316FC22}" type="parTrans" cxnId="{E04A666B-6C94-4EDF-861C-3634C354E88D}">
      <dgm:prSet/>
      <dgm:spPr/>
      <dgm:t>
        <a:bodyPr/>
        <a:lstStyle/>
        <a:p>
          <a:endParaRPr lang="pt-BR"/>
        </a:p>
      </dgm:t>
    </dgm:pt>
    <dgm:pt modelId="{BCB0D443-658A-4DE1-A96C-29E458382F8E}" type="sibTrans" cxnId="{E04A666B-6C94-4EDF-861C-3634C354E88D}">
      <dgm:prSet/>
      <dgm:spPr/>
      <dgm:t>
        <a:bodyPr/>
        <a:lstStyle/>
        <a:p>
          <a:endParaRPr lang="pt-BR"/>
        </a:p>
      </dgm:t>
    </dgm:pt>
    <dgm:pt modelId="{F4B5CA7F-08E5-4A7A-A133-527ACF566AED}">
      <dgm:prSet phldrT="[Texto]" custT="1"/>
      <dgm:spPr/>
      <dgm:t>
        <a:bodyPr/>
        <a:lstStyle/>
        <a:p>
          <a:r>
            <a:rPr lang="pt-BR" sz="1500" dirty="0" smtClean="0"/>
            <a:t>Economia dos gastos com energia</a:t>
          </a:r>
          <a:endParaRPr lang="pt-BR" sz="1500" dirty="0"/>
        </a:p>
      </dgm:t>
    </dgm:pt>
    <dgm:pt modelId="{2A6FF491-0CE6-45A9-8394-0AAED477388F}" type="parTrans" cxnId="{55A27FCE-9E30-4EFE-AF36-ABF19FC100CE}">
      <dgm:prSet/>
      <dgm:spPr/>
      <dgm:t>
        <a:bodyPr/>
        <a:lstStyle/>
        <a:p>
          <a:endParaRPr lang="pt-BR"/>
        </a:p>
      </dgm:t>
    </dgm:pt>
    <dgm:pt modelId="{43B14644-F143-4F53-9C1C-CBC9E90E6C54}" type="sibTrans" cxnId="{55A27FCE-9E30-4EFE-AF36-ABF19FC100CE}">
      <dgm:prSet/>
      <dgm:spPr/>
      <dgm:t>
        <a:bodyPr/>
        <a:lstStyle/>
        <a:p>
          <a:endParaRPr lang="pt-BR"/>
        </a:p>
      </dgm:t>
    </dgm:pt>
    <dgm:pt modelId="{62E7B8C8-AD82-4BE0-B640-C961305046B0}">
      <dgm:prSet phldrT="[Texto]" custT="1"/>
      <dgm:spPr/>
      <dgm:t>
        <a:bodyPr/>
        <a:lstStyle/>
        <a:p>
          <a:r>
            <a:rPr lang="pt-BR" sz="1500" dirty="0" smtClean="0"/>
            <a:t>Redução das trocas de lâmpadas</a:t>
          </a:r>
          <a:endParaRPr lang="pt-BR" sz="1500" dirty="0"/>
        </a:p>
      </dgm:t>
    </dgm:pt>
    <dgm:pt modelId="{1BD2BC62-02AC-4BED-9FB5-4EAF8F2E14AA}" type="parTrans" cxnId="{357E693B-F540-4C23-9685-CD491B10DB62}">
      <dgm:prSet/>
      <dgm:spPr/>
      <dgm:t>
        <a:bodyPr/>
        <a:lstStyle/>
        <a:p>
          <a:endParaRPr lang="pt-BR"/>
        </a:p>
      </dgm:t>
    </dgm:pt>
    <dgm:pt modelId="{25B10FED-03BB-4C82-9B63-05473B7C5ADE}" type="sibTrans" cxnId="{357E693B-F540-4C23-9685-CD491B10DB62}">
      <dgm:prSet/>
      <dgm:spPr/>
      <dgm:t>
        <a:bodyPr/>
        <a:lstStyle/>
        <a:p>
          <a:endParaRPr lang="pt-BR"/>
        </a:p>
      </dgm:t>
    </dgm:pt>
    <dgm:pt modelId="{579AD6FA-1CE6-4D4A-B101-2473A0B0086E}">
      <dgm:prSet phldrT="[Texto]" custT="1"/>
      <dgm:spPr/>
      <dgm:t>
        <a:bodyPr/>
        <a:lstStyle/>
        <a:p>
          <a:r>
            <a:rPr lang="pt-BR" sz="1500" dirty="0" smtClean="0"/>
            <a:t>Otimização de H/H de eletricista</a:t>
          </a:r>
          <a:endParaRPr lang="pt-BR" sz="1500" dirty="0"/>
        </a:p>
      </dgm:t>
    </dgm:pt>
    <dgm:pt modelId="{1DAC0857-8520-4DF5-9D8C-DB82E305BAE6}" type="parTrans" cxnId="{3F178384-C63A-4D43-AA18-92694D4A861B}">
      <dgm:prSet/>
      <dgm:spPr/>
      <dgm:t>
        <a:bodyPr/>
        <a:lstStyle/>
        <a:p>
          <a:endParaRPr lang="pt-BR"/>
        </a:p>
      </dgm:t>
    </dgm:pt>
    <dgm:pt modelId="{1F94916E-AD74-42F4-8EC2-7B7728EAED69}" type="sibTrans" cxnId="{3F178384-C63A-4D43-AA18-92694D4A861B}">
      <dgm:prSet/>
      <dgm:spPr/>
      <dgm:t>
        <a:bodyPr/>
        <a:lstStyle/>
        <a:p>
          <a:endParaRPr lang="pt-BR"/>
        </a:p>
      </dgm:t>
    </dgm:pt>
    <dgm:pt modelId="{443C7A5B-243E-4E68-80D6-3070795E90A5}">
      <dgm:prSet phldrT="[Texto]" custT="1"/>
      <dgm:spPr/>
      <dgm:t>
        <a:bodyPr/>
        <a:lstStyle/>
        <a:p>
          <a:r>
            <a:rPr lang="pt-BR" sz="2400" dirty="0" err="1" smtClean="0"/>
            <a:t>Eficientização</a:t>
          </a:r>
          <a:r>
            <a:rPr lang="pt-BR" sz="2400" dirty="0" smtClean="0"/>
            <a:t> do consumo energético</a:t>
          </a:r>
          <a:endParaRPr lang="pt-BR" sz="2400" dirty="0"/>
        </a:p>
      </dgm:t>
    </dgm:pt>
    <dgm:pt modelId="{BF12353C-2FC6-405D-918D-5D9007AC9559}" type="parTrans" cxnId="{7714226F-6600-4EF1-9558-8FCE46E67843}">
      <dgm:prSet/>
      <dgm:spPr/>
      <dgm:t>
        <a:bodyPr/>
        <a:lstStyle/>
        <a:p>
          <a:endParaRPr lang="pt-BR"/>
        </a:p>
      </dgm:t>
    </dgm:pt>
    <dgm:pt modelId="{8ABD0FEA-9398-45AC-8DE4-F793A2847C49}" type="sibTrans" cxnId="{7714226F-6600-4EF1-9558-8FCE46E67843}">
      <dgm:prSet/>
      <dgm:spPr/>
      <dgm:t>
        <a:bodyPr/>
        <a:lstStyle/>
        <a:p>
          <a:endParaRPr lang="pt-BR"/>
        </a:p>
      </dgm:t>
    </dgm:pt>
    <dgm:pt modelId="{13FD4A69-F57C-49ED-BF0A-F3756EA17CB1}">
      <dgm:prSet phldrT="[Texto]" custT="1"/>
      <dgm:spPr/>
      <dgm:t>
        <a:bodyPr/>
        <a:lstStyle/>
        <a:p>
          <a:r>
            <a:rPr lang="pt-BR" sz="1500" dirty="0" smtClean="0"/>
            <a:t>Melhorias no sistema de iluminação</a:t>
          </a:r>
          <a:endParaRPr lang="pt-BR" sz="1500" dirty="0"/>
        </a:p>
      </dgm:t>
    </dgm:pt>
    <dgm:pt modelId="{10513477-B14B-4350-8D77-4F979CC2C374}" type="sibTrans" cxnId="{F095D739-776D-482A-9C87-DD1F1DC19EC1}">
      <dgm:prSet/>
      <dgm:spPr/>
      <dgm:t>
        <a:bodyPr/>
        <a:lstStyle/>
        <a:p>
          <a:endParaRPr lang="pt-BR"/>
        </a:p>
      </dgm:t>
    </dgm:pt>
    <dgm:pt modelId="{16F0F260-397A-4BB4-8781-80E4F0656526}" type="parTrans" cxnId="{F095D739-776D-482A-9C87-DD1F1DC19EC1}">
      <dgm:prSet/>
      <dgm:spPr/>
      <dgm:t>
        <a:bodyPr/>
        <a:lstStyle/>
        <a:p>
          <a:endParaRPr lang="pt-BR"/>
        </a:p>
      </dgm:t>
    </dgm:pt>
    <dgm:pt modelId="{3DC193BF-9842-4B46-AEDA-FC1072D75B0F}">
      <dgm:prSet phldrT="[Texto]" custT="1"/>
      <dgm:spPr/>
      <dgm:t>
        <a:bodyPr/>
        <a:lstStyle/>
        <a:p>
          <a:r>
            <a:rPr lang="pt-BR" sz="1500" dirty="0" smtClean="0"/>
            <a:t>Redução na geração de resíduos</a:t>
          </a:r>
          <a:endParaRPr lang="pt-BR" sz="1500" dirty="0"/>
        </a:p>
      </dgm:t>
    </dgm:pt>
    <dgm:pt modelId="{C0B271AC-EF43-4603-A7DD-57B753F0A2C9}" type="parTrans" cxnId="{DBA92983-4E5A-445D-8F86-6DA796AA3DEC}">
      <dgm:prSet/>
      <dgm:spPr/>
      <dgm:t>
        <a:bodyPr/>
        <a:lstStyle/>
        <a:p>
          <a:endParaRPr lang="pt-BR"/>
        </a:p>
      </dgm:t>
    </dgm:pt>
    <dgm:pt modelId="{4217DA48-116D-4CD4-BFE6-04585E6F0F51}" type="sibTrans" cxnId="{DBA92983-4E5A-445D-8F86-6DA796AA3DEC}">
      <dgm:prSet/>
      <dgm:spPr/>
      <dgm:t>
        <a:bodyPr/>
        <a:lstStyle/>
        <a:p>
          <a:endParaRPr lang="pt-BR"/>
        </a:p>
      </dgm:t>
    </dgm:pt>
    <dgm:pt modelId="{B4555556-2DF0-407A-B42A-9DDA12C37498}" type="pres">
      <dgm:prSet presAssocID="{5C420D97-FE8A-44F8-8AB0-F96FC045B0F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A94226B3-F41F-4F89-9823-50310260BD0C}" type="pres">
      <dgm:prSet presAssocID="{443C7A5B-243E-4E68-80D6-3070795E90A5}" presName="boxAndChildren" presStyleCnt="0"/>
      <dgm:spPr/>
    </dgm:pt>
    <dgm:pt modelId="{65E3E30D-B1AB-4EB3-9374-9B56EC301924}" type="pres">
      <dgm:prSet presAssocID="{443C7A5B-243E-4E68-80D6-3070795E90A5}" presName="parentTextBox" presStyleLbl="node1" presStyleIdx="0" presStyleCnt="3"/>
      <dgm:spPr/>
      <dgm:t>
        <a:bodyPr/>
        <a:lstStyle/>
        <a:p>
          <a:endParaRPr lang="pt-BR"/>
        </a:p>
      </dgm:t>
    </dgm:pt>
    <dgm:pt modelId="{9B79DB11-74EC-4604-8DBE-A9D8FE13A92B}" type="pres">
      <dgm:prSet presAssocID="{10513477-B14B-4350-8D77-4F979CC2C374}" presName="sp" presStyleCnt="0"/>
      <dgm:spPr/>
    </dgm:pt>
    <dgm:pt modelId="{4D51609D-C001-4DDC-AA41-2637038E4943}" type="pres">
      <dgm:prSet presAssocID="{13FD4A69-F57C-49ED-BF0A-F3756EA17CB1}" presName="arrowAndChildren" presStyleCnt="0"/>
      <dgm:spPr/>
    </dgm:pt>
    <dgm:pt modelId="{2AA13F0A-0011-47A3-9670-AFFBBBE603C3}" type="pres">
      <dgm:prSet presAssocID="{13FD4A69-F57C-49ED-BF0A-F3756EA17CB1}" presName="parentTextArrow" presStyleLbl="node1" presStyleIdx="0" presStyleCnt="3"/>
      <dgm:spPr/>
      <dgm:t>
        <a:bodyPr/>
        <a:lstStyle/>
        <a:p>
          <a:endParaRPr lang="pt-BR"/>
        </a:p>
      </dgm:t>
    </dgm:pt>
    <dgm:pt modelId="{233E8A6A-08E4-4DF1-9D7F-FEDC84853EFC}" type="pres">
      <dgm:prSet presAssocID="{13FD4A69-F57C-49ED-BF0A-F3756EA17CB1}" presName="arrow" presStyleLbl="node1" presStyleIdx="1" presStyleCnt="3"/>
      <dgm:spPr/>
      <dgm:t>
        <a:bodyPr/>
        <a:lstStyle/>
        <a:p>
          <a:endParaRPr lang="pt-BR"/>
        </a:p>
      </dgm:t>
    </dgm:pt>
    <dgm:pt modelId="{B41B7291-F12B-46EF-A0E8-44EC4D078079}" type="pres">
      <dgm:prSet presAssocID="{13FD4A69-F57C-49ED-BF0A-F3756EA17CB1}" presName="descendantArrow" presStyleCnt="0"/>
      <dgm:spPr/>
    </dgm:pt>
    <dgm:pt modelId="{D226271E-7950-4390-8037-631593CFB27F}" type="pres">
      <dgm:prSet presAssocID="{62E7B8C8-AD82-4BE0-B640-C961305046B0}" presName="childTextArrow" presStyleLbl="fg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F075098-27D3-4CFD-B0D5-082CE55D6AA6}" type="pres">
      <dgm:prSet presAssocID="{3DC193BF-9842-4B46-AEDA-FC1072D75B0F}" presName="childTextArrow" presStyleLbl="fg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D728C41-3E31-4789-97C6-372265966498}" type="pres">
      <dgm:prSet presAssocID="{579AD6FA-1CE6-4D4A-B101-2473A0B0086E}" presName="childTextArrow" presStyleLbl="fg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9D82C19-CF77-41F1-83A2-26B09A10B201}" type="pres">
      <dgm:prSet presAssocID="{433AB2E1-1071-43B6-91DF-D9CFA57F3CED}" presName="sp" presStyleCnt="0"/>
      <dgm:spPr/>
    </dgm:pt>
    <dgm:pt modelId="{D6710E98-5083-46C6-A77D-44B17682C54B}" type="pres">
      <dgm:prSet presAssocID="{80C26491-508F-4D8D-AE34-7DFBFC10F63E}" presName="arrowAndChildren" presStyleCnt="0"/>
      <dgm:spPr/>
    </dgm:pt>
    <dgm:pt modelId="{E9C7BBE5-8D95-4518-A153-2E7B88C7FD5F}" type="pres">
      <dgm:prSet presAssocID="{80C26491-508F-4D8D-AE34-7DFBFC10F63E}" presName="parentTextArrow" presStyleLbl="node1" presStyleIdx="1" presStyleCnt="3"/>
      <dgm:spPr/>
      <dgm:t>
        <a:bodyPr/>
        <a:lstStyle/>
        <a:p>
          <a:endParaRPr lang="pt-BR"/>
        </a:p>
      </dgm:t>
    </dgm:pt>
    <dgm:pt modelId="{ACFD7F84-F13D-4B25-B750-8619B3E29E68}" type="pres">
      <dgm:prSet presAssocID="{80C26491-508F-4D8D-AE34-7DFBFC10F63E}" presName="arrow" presStyleLbl="node1" presStyleIdx="2" presStyleCnt="3"/>
      <dgm:spPr/>
      <dgm:t>
        <a:bodyPr/>
        <a:lstStyle/>
        <a:p>
          <a:endParaRPr lang="pt-BR"/>
        </a:p>
      </dgm:t>
    </dgm:pt>
    <dgm:pt modelId="{A23477F7-8078-4BBD-A363-3F43C29AE4B9}" type="pres">
      <dgm:prSet presAssocID="{80C26491-508F-4D8D-AE34-7DFBFC10F63E}" presName="descendantArrow" presStyleCnt="0"/>
      <dgm:spPr/>
    </dgm:pt>
    <dgm:pt modelId="{6BA456C6-5569-4C5C-8565-AAEA2CC59F3D}" type="pres">
      <dgm:prSet presAssocID="{436AAF34-D6C4-4AAD-843A-74D1176A796D}" presName="childTextArrow" presStyleLbl="fg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FDB822C-FCA7-4591-8C7B-91CBE1A980A0}" type="pres">
      <dgm:prSet presAssocID="{F4B5CA7F-08E5-4A7A-A133-527ACF566AED}" presName="childTextArrow" presStyleLbl="fg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AEE2D4B-19F9-464D-95D6-E2738BDE4B64}" type="presOf" srcId="{80C26491-508F-4D8D-AE34-7DFBFC10F63E}" destId="{E9C7BBE5-8D95-4518-A153-2E7B88C7FD5F}" srcOrd="0" destOrd="0" presId="urn:microsoft.com/office/officeart/2005/8/layout/process4"/>
    <dgm:cxn modelId="{DBA92983-4E5A-445D-8F86-6DA796AA3DEC}" srcId="{13FD4A69-F57C-49ED-BF0A-F3756EA17CB1}" destId="{3DC193BF-9842-4B46-AEDA-FC1072D75B0F}" srcOrd="1" destOrd="0" parTransId="{C0B271AC-EF43-4603-A7DD-57B753F0A2C9}" sibTransId="{4217DA48-116D-4CD4-BFE6-04585E6F0F51}"/>
    <dgm:cxn modelId="{55A27FCE-9E30-4EFE-AF36-ABF19FC100CE}" srcId="{80C26491-508F-4D8D-AE34-7DFBFC10F63E}" destId="{F4B5CA7F-08E5-4A7A-A133-527ACF566AED}" srcOrd="1" destOrd="0" parTransId="{2A6FF491-0CE6-45A9-8394-0AAED477388F}" sibTransId="{43B14644-F143-4F53-9C1C-CBC9E90E6C54}"/>
    <dgm:cxn modelId="{51056CCD-043E-4A40-AED2-F2C0BA2E6530}" type="presOf" srcId="{62E7B8C8-AD82-4BE0-B640-C961305046B0}" destId="{D226271E-7950-4390-8037-631593CFB27F}" srcOrd="0" destOrd="0" presId="urn:microsoft.com/office/officeart/2005/8/layout/process4"/>
    <dgm:cxn modelId="{298ADA05-F366-4A4F-95E4-150CB53A3C7D}" type="presOf" srcId="{5C420D97-FE8A-44F8-8AB0-F96FC045B0F2}" destId="{B4555556-2DF0-407A-B42A-9DDA12C37498}" srcOrd="0" destOrd="0" presId="urn:microsoft.com/office/officeart/2005/8/layout/process4"/>
    <dgm:cxn modelId="{55256A45-A9BE-3543-9E03-36B82C34B206}" type="presOf" srcId="{443C7A5B-243E-4E68-80D6-3070795E90A5}" destId="{65E3E30D-B1AB-4EB3-9374-9B56EC301924}" srcOrd="0" destOrd="0" presId="urn:microsoft.com/office/officeart/2005/8/layout/process4"/>
    <dgm:cxn modelId="{357E693B-F540-4C23-9685-CD491B10DB62}" srcId="{13FD4A69-F57C-49ED-BF0A-F3756EA17CB1}" destId="{62E7B8C8-AD82-4BE0-B640-C961305046B0}" srcOrd="0" destOrd="0" parTransId="{1BD2BC62-02AC-4BED-9FB5-4EAF8F2E14AA}" sibTransId="{25B10FED-03BB-4C82-9B63-05473B7C5ADE}"/>
    <dgm:cxn modelId="{3F178384-C63A-4D43-AA18-92694D4A861B}" srcId="{13FD4A69-F57C-49ED-BF0A-F3756EA17CB1}" destId="{579AD6FA-1CE6-4D4A-B101-2473A0B0086E}" srcOrd="2" destOrd="0" parTransId="{1DAC0857-8520-4DF5-9D8C-DB82E305BAE6}" sibTransId="{1F94916E-AD74-42F4-8EC2-7B7728EAED69}"/>
    <dgm:cxn modelId="{D49D59E7-DA51-C14E-BE53-01CF83A962C8}" type="presOf" srcId="{80C26491-508F-4D8D-AE34-7DFBFC10F63E}" destId="{ACFD7F84-F13D-4B25-B750-8619B3E29E68}" srcOrd="1" destOrd="0" presId="urn:microsoft.com/office/officeart/2005/8/layout/process4"/>
    <dgm:cxn modelId="{3F16B092-9CAA-4ACD-815A-5987283218D3}" srcId="{5C420D97-FE8A-44F8-8AB0-F96FC045B0F2}" destId="{80C26491-508F-4D8D-AE34-7DFBFC10F63E}" srcOrd="0" destOrd="0" parTransId="{72291569-0AAA-4C43-BEA8-090A7C809ED2}" sibTransId="{433AB2E1-1071-43B6-91DF-D9CFA57F3CED}"/>
    <dgm:cxn modelId="{EDA913F9-BA88-824B-BAED-DDD0D8F0E7E5}" type="presOf" srcId="{F4B5CA7F-08E5-4A7A-A133-527ACF566AED}" destId="{7FDB822C-FCA7-4591-8C7B-91CBE1A980A0}" srcOrd="0" destOrd="0" presId="urn:microsoft.com/office/officeart/2005/8/layout/process4"/>
    <dgm:cxn modelId="{F095D739-776D-482A-9C87-DD1F1DC19EC1}" srcId="{5C420D97-FE8A-44F8-8AB0-F96FC045B0F2}" destId="{13FD4A69-F57C-49ED-BF0A-F3756EA17CB1}" srcOrd="1" destOrd="0" parTransId="{16F0F260-397A-4BB4-8781-80E4F0656526}" sibTransId="{10513477-B14B-4350-8D77-4F979CC2C374}"/>
    <dgm:cxn modelId="{86B1FBF6-3B76-6743-8DCD-6AD022E4985B}" type="presOf" srcId="{13FD4A69-F57C-49ED-BF0A-F3756EA17CB1}" destId="{2AA13F0A-0011-47A3-9670-AFFBBBE603C3}" srcOrd="0" destOrd="0" presId="urn:microsoft.com/office/officeart/2005/8/layout/process4"/>
    <dgm:cxn modelId="{7714226F-6600-4EF1-9558-8FCE46E67843}" srcId="{5C420D97-FE8A-44F8-8AB0-F96FC045B0F2}" destId="{443C7A5B-243E-4E68-80D6-3070795E90A5}" srcOrd="2" destOrd="0" parTransId="{BF12353C-2FC6-405D-918D-5D9007AC9559}" sibTransId="{8ABD0FEA-9398-45AC-8DE4-F793A2847C49}"/>
    <dgm:cxn modelId="{76059CC1-1A69-0D4D-8C5A-F9C4D3DDC514}" type="presOf" srcId="{13FD4A69-F57C-49ED-BF0A-F3756EA17CB1}" destId="{233E8A6A-08E4-4DF1-9D7F-FEDC84853EFC}" srcOrd="1" destOrd="0" presId="urn:microsoft.com/office/officeart/2005/8/layout/process4"/>
    <dgm:cxn modelId="{35230CD4-EABE-9F43-8972-EE0AFA7191B4}" type="presOf" srcId="{579AD6FA-1CE6-4D4A-B101-2473A0B0086E}" destId="{6D728C41-3E31-4789-97C6-372265966498}" srcOrd="0" destOrd="0" presId="urn:microsoft.com/office/officeart/2005/8/layout/process4"/>
    <dgm:cxn modelId="{BB55BA95-A18E-E34B-9803-97AB8DAE308F}" type="presOf" srcId="{436AAF34-D6C4-4AAD-843A-74D1176A796D}" destId="{6BA456C6-5569-4C5C-8565-AAEA2CC59F3D}" srcOrd="0" destOrd="0" presId="urn:microsoft.com/office/officeart/2005/8/layout/process4"/>
    <dgm:cxn modelId="{E04A666B-6C94-4EDF-861C-3634C354E88D}" srcId="{80C26491-508F-4D8D-AE34-7DFBFC10F63E}" destId="{436AAF34-D6C4-4AAD-843A-74D1176A796D}" srcOrd="0" destOrd="0" parTransId="{DDA70343-CB21-44FC-9ED4-73E8C316FC22}" sibTransId="{BCB0D443-658A-4DE1-A96C-29E458382F8E}"/>
    <dgm:cxn modelId="{EE436DB0-2502-1F4E-9E5F-9A9878964EC1}" type="presOf" srcId="{3DC193BF-9842-4B46-AEDA-FC1072D75B0F}" destId="{0F075098-27D3-4CFD-B0D5-082CE55D6AA6}" srcOrd="0" destOrd="0" presId="urn:microsoft.com/office/officeart/2005/8/layout/process4"/>
    <dgm:cxn modelId="{72ECD12F-861D-744B-9FA2-8F887FED9D70}" type="presParOf" srcId="{B4555556-2DF0-407A-B42A-9DDA12C37498}" destId="{A94226B3-F41F-4F89-9823-50310260BD0C}" srcOrd="0" destOrd="0" presId="urn:microsoft.com/office/officeart/2005/8/layout/process4"/>
    <dgm:cxn modelId="{BA5BDA08-5FCB-A145-B027-D79A7E3E027C}" type="presParOf" srcId="{A94226B3-F41F-4F89-9823-50310260BD0C}" destId="{65E3E30D-B1AB-4EB3-9374-9B56EC301924}" srcOrd="0" destOrd="0" presId="urn:microsoft.com/office/officeart/2005/8/layout/process4"/>
    <dgm:cxn modelId="{83506D90-5433-C049-86BF-C798D878B1BA}" type="presParOf" srcId="{B4555556-2DF0-407A-B42A-9DDA12C37498}" destId="{9B79DB11-74EC-4604-8DBE-A9D8FE13A92B}" srcOrd="1" destOrd="0" presId="urn:microsoft.com/office/officeart/2005/8/layout/process4"/>
    <dgm:cxn modelId="{89BAB394-9BB9-BD49-8910-180298BFA137}" type="presParOf" srcId="{B4555556-2DF0-407A-B42A-9DDA12C37498}" destId="{4D51609D-C001-4DDC-AA41-2637038E4943}" srcOrd="2" destOrd="0" presId="urn:microsoft.com/office/officeart/2005/8/layout/process4"/>
    <dgm:cxn modelId="{12528DC5-5793-2144-996F-D0E45197A1F5}" type="presParOf" srcId="{4D51609D-C001-4DDC-AA41-2637038E4943}" destId="{2AA13F0A-0011-47A3-9670-AFFBBBE603C3}" srcOrd="0" destOrd="0" presId="urn:microsoft.com/office/officeart/2005/8/layout/process4"/>
    <dgm:cxn modelId="{722C1AE9-1DCB-604C-912F-C8058F032F1A}" type="presParOf" srcId="{4D51609D-C001-4DDC-AA41-2637038E4943}" destId="{233E8A6A-08E4-4DF1-9D7F-FEDC84853EFC}" srcOrd="1" destOrd="0" presId="urn:microsoft.com/office/officeart/2005/8/layout/process4"/>
    <dgm:cxn modelId="{F1E707B2-8979-0B4B-9303-798253EB5057}" type="presParOf" srcId="{4D51609D-C001-4DDC-AA41-2637038E4943}" destId="{B41B7291-F12B-46EF-A0E8-44EC4D078079}" srcOrd="2" destOrd="0" presId="urn:microsoft.com/office/officeart/2005/8/layout/process4"/>
    <dgm:cxn modelId="{0C6888B1-DF90-1C4E-B7F8-53C3320A5F2C}" type="presParOf" srcId="{B41B7291-F12B-46EF-A0E8-44EC4D078079}" destId="{D226271E-7950-4390-8037-631593CFB27F}" srcOrd="0" destOrd="0" presId="urn:microsoft.com/office/officeart/2005/8/layout/process4"/>
    <dgm:cxn modelId="{658EB537-D9B1-BF46-BCEE-EA359762EAEF}" type="presParOf" srcId="{B41B7291-F12B-46EF-A0E8-44EC4D078079}" destId="{0F075098-27D3-4CFD-B0D5-082CE55D6AA6}" srcOrd="1" destOrd="0" presId="urn:microsoft.com/office/officeart/2005/8/layout/process4"/>
    <dgm:cxn modelId="{3B94EA36-3BA4-2A43-8606-3FF3AB3AC0E8}" type="presParOf" srcId="{B41B7291-F12B-46EF-A0E8-44EC4D078079}" destId="{6D728C41-3E31-4789-97C6-372265966498}" srcOrd="2" destOrd="0" presId="urn:microsoft.com/office/officeart/2005/8/layout/process4"/>
    <dgm:cxn modelId="{DD410391-2F4B-0342-82CC-1EF4D0A96503}" type="presParOf" srcId="{B4555556-2DF0-407A-B42A-9DDA12C37498}" destId="{79D82C19-CF77-41F1-83A2-26B09A10B201}" srcOrd="3" destOrd="0" presId="urn:microsoft.com/office/officeart/2005/8/layout/process4"/>
    <dgm:cxn modelId="{3D71C0AF-8ED9-D94E-A0DB-488DA502139E}" type="presParOf" srcId="{B4555556-2DF0-407A-B42A-9DDA12C37498}" destId="{D6710E98-5083-46C6-A77D-44B17682C54B}" srcOrd="4" destOrd="0" presId="urn:microsoft.com/office/officeart/2005/8/layout/process4"/>
    <dgm:cxn modelId="{C97E3402-66C9-0747-9316-73B02FEF3920}" type="presParOf" srcId="{D6710E98-5083-46C6-A77D-44B17682C54B}" destId="{E9C7BBE5-8D95-4518-A153-2E7B88C7FD5F}" srcOrd="0" destOrd="0" presId="urn:microsoft.com/office/officeart/2005/8/layout/process4"/>
    <dgm:cxn modelId="{184ECF54-5063-DA4D-BF7D-F0E198CE55FF}" type="presParOf" srcId="{D6710E98-5083-46C6-A77D-44B17682C54B}" destId="{ACFD7F84-F13D-4B25-B750-8619B3E29E68}" srcOrd="1" destOrd="0" presId="urn:microsoft.com/office/officeart/2005/8/layout/process4"/>
    <dgm:cxn modelId="{ED431334-D3D2-434F-A511-BA03AF2C51FD}" type="presParOf" srcId="{D6710E98-5083-46C6-A77D-44B17682C54B}" destId="{A23477F7-8078-4BBD-A363-3F43C29AE4B9}" srcOrd="2" destOrd="0" presId="urn:microsoft.com/office/officeart/2005/8/layout/process4"/>
    <dgm:cxn modelId="{310982D6-64F3-AC42-9B77-0E3EE09F46E8}" type="presParOf" srcId="{A23477F7-8078-4BBD-A363-3F43C29AE4B9}" destId="{6BA456C6-5569-4C5C-8565-AAEA2CC59F3D}" srcOrd="0" destOrd="0" presId="urn:microsoft.com/office/officeart/2005/8/layout/process4"/>
    <dgm:cxn modelId="{C5A9523E-1AE0-8F43-9EE0-C6AAD6DA423A}" type="presParOf" srcId="{A23477F7-8078-4BBD-A363-3F43C29AE4B9}" destId="{7FDB822C-FCA7-4591-8C7B-91CBE1A980A0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9C39FCF-77A7-46AB-BBE3-40F5CAC7EFE7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33C67A2B-B3A4-47D6-8074-F7DC5C7C109F}">
      <dgm:prSet phldrT="[Texto]"/>
      <dgm:spPr/>
      <dgm:t>
        <a:bodyPr/>
        <a:lstStyle/>
        <a:p>
          <a:r>
            <a:rPr lang="pt-BR" dirty="0" smtClean="0"/>
            <a:t>Troca e automação da porta de acesso</a:t>
          </a:r>
          <a:endParaRPr lang="pt-BR" dirty="0"/>
        </a:p>
      </dgm:t>
    </dgm:pt>
    <dgm:pt modelId="{1A35A3D3-B5B3-4B19-9FC4-BF8D5656FF2A}" type="parTrans" cxnId="{65EE7F0C-7B24-4DB8-AEA6-B6E3D3A1F821}">
      <dgm:prSet/>
      <dgm:spPr/>
      <dgm:t>
        <a:bodyPr/>
        <a:lstStyle/>
        <a:p>
          <a:endParaRPr lang="pt-BR"/>
        </a:p>
      </dgm:t>
    </dgm:pt>
    <dgm:pt modelId="{32544C9C-2C22-42DF-AF65-8677DAA8A5B9}" type="sibTrans" cxnId="{65EE7F0C-7B24-4DB8-AEA6-B6E3D3A1F821}">
      <dgm:prSet/>
      <dgm:spPr/>
      <dgm:t>
        <a:bodyPr/>
        <a:lstStyle/>
        <a:p>
          <a:endParaRPr lang="pt-BR"/>
        </a:p>
      </dgm:t>
    </dgm:pt>
    <dgm:pt modelId="{FA11DE14-FD38-4BC1-A58A-D741899D05D2}">
      <dgm:prSet phldrT="[Texto]"/>
      <dgm:spPr/>
      <dgm:t>
        <a:bodyPr/>
        <a:lstStyle/>
        <a:p>
          <a:r>
            <a:rPr lang="pt-BR" dirty="0" smtClean="0"/>
            <a:t>Troca do balcão do porteiro</a:t>
          </a:r>
          <a:endParaRPr lang="pt-BR" dirty="0"/>
        </a:p>
      </dgm:t>
    </dgm:pt>
    <dgm:pt modelId="{8CA9818D-98C5-4CFB-9F87-50556D7E225F}" type="parTrans" cxnId="{F1A64CFB-3D10-4701-94C9-274E469F7866}">
      <dgm:prSet/>
      <dgm:spPr/>
      <dgm:t>
        <a:bodyPr/>
        <a:lstStyle/>
        <a:p>
          <a:endParaRPr lang="pt-BR"/>
        </a:p>
      </dgm:t>
    </dgm:pt>
    <dgm:pt modelId="{6F79587A-1AF0-49F8-BC41-ACBCAA5F277E}" type="sibTrans" cxnId="{F1A64CFB-3D10-4701-94C9-274E469F7866}">
      <dgm:prSet/>
      <dgm:spPr/>
      <dgm:t>
        <a:bodyPr/>
        <a:lstStyle/>
        <a:p>
          <a:endParaRPr lang="pt-BR"/>
        </a:p>
      </dgm:t>
    </dgm:pt>
    <dgm:pt modelId="{23EF9E76-4E30-44F0-AD02-EF044849C6EF}">
      <dgm:prSet phldrT="[Texto]"/>
      <dgm:spPr/>
      <dgm:t>
        <a:bodyPr/>
        <a:lstStyle/>
        <a:p>
          <a:r>
            <a:rPr lang="pt-BR" dirty="0" smtClean="0"/>
            <a:t>Criação de balcão de recepção</a:t>
          </a:r>
          <a:endParaRPr lang="pt-BR" dirty="0"/>
        </a:p>
      </dgm:t>
    </dgm:pt>
    <dgm:pt modelId="{8990828A-D40A-461A-8B12-6F271EE684BF}" type="parTrans" cxnId="{47D89A1F-A0E7-4AA7-A6C5-10E0B07985E6}">
      <dgm:prSet/>
      <dgm:spPr/>
      <dgm:t>
        <a:bodyPr/>
        <a:lstStyle/>
        <a:p>
          <a:endParaRPr lang="pt-BR"/>
        </a:p>
      </dgm:t>
    </dgm:pt>
    <dgm:pt modelId="{BD9ADA5A-B603-4DB0-837A-8C8A44CF71E3}" type="sibTrans" cxnId="{47D89A1F-A0E7-4AA7-A6C5-10E0B07985E6}">
      <dgm:prSet/>
      <dgm:spPr/>
      <dgm:t>
        <a:bodyPr/>
        <a:lstStyle/>
        <a:p>
          <a:endParaRPr lang="pt-BR"/>
        </a:p>
      </dgm:t>
    </dgm:pt>
    <dgm:pt modelId="{557A85DD-B57F-428D-803B-B2194CBAC0E3}" type="pres">
      <dgm:prSet presAssocID="{79C39FCF-77A7-46AB-BBE3-40F5CAC7EFE7}" presName="diagram" presStyleCnt="0">
        <dgm:presLayoutVars>
          <dgm:dir/>
          <dgm:animLvl val="lvl"/>
          <dgm:resizeHandles val="exact"/>
        </dgm:presLayoutVars>
      </dgm:prSet>
      <dgm:spPr/>
    </dgm:pt>
    <dgm:pt modelId="{A9E666CD-106C-4FEF-A5FD-387DF891DAB0}" type="pres">
      <dgm:prSet presAssocID="{33C67A2B-B3A4-47D6-8074-F7DC5C7C109F}" presName="compNode" presStyleCnt="0"/>
      <dgm:spPr/>
    </dgm:pt>
    <dgm:pt modelId="{3AB7AD22-4528-40CA-BAE0-B26B6B571FAC}" type="pres">
      <dgm:prSet presAssocID="{33C67A2B-B3A4-47D6-8074-F7DC5C7C109F}" presName="childRect" presStyleLbl="bgAcc1" presStyleIdx="0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C278A98-EAC8-419D-BE16-5CB178CA4074}" type="pres">
      <dgm:prSet presAssocID="{33C67A2B-B3A4-47D6-8074-F7DC5C7C109F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C4430C4-3DF4-4530-92CD-A1FD97030DF4}" type="pres">
      <dgm:prSet presAssocID="{33C67A2B-B3A4-47D6-8074-F7DC5C7C109F}" presName="parentRect" presStyleLbl="alignNode1" presStyleIdx="0" presStyleCnt="3"/>
      <dgm:spPr/>
      <dgm:t>
        <a:bodyPr/>
        <a:lstStyle/>
        <a:p>
          <a:endParaRPr lang="pt-BR"/>
        </a:p>
      </dgm:t>
    </dgm:pt>
    <dgm:pt modelId="{055158A2-571A-48FE-915C-8793E46B7F0F}" type="pres">
      <dgm:prSet presAssocID="{33C67A2B-B3A4-47D6-8074-F7DC5C7C109F}" presName="adorn" presStyleLbl="fgAccFollowNode1" presStyleIdx="0" presStyleCnt="3" custScaleX="75433" custScaleY="7535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F777D4F-1441-4013-BD3A-38D7972858EE}" type="pres">
      <dgm:prSet presAssocID="{32544C9C-2C22-42DF-AF65-8677DAA8A5B9}" presName="sibTrans" presStyleLbl="sibTrans2D1" presStyleIdx="0" presStyleCnt="0"/>
      <dgm:spPr/>
      <dgm:t>
        <a:bodyPr/>
        <a:lstStyle/>
        <a:p>
          <a:endParaRPr lang="pt-BR"/>
        </a:p>
      </dgm:t>
    </dgm:pt>
    <dgm:pt modelId="{61437FFE-43B9-4490-A03C-779F40465670}" type="pres">
      <dgm:prSet presAssocID="{FA11DE14-FD38-4BC1-A58A-D741899D05D2}" presName="compNode" presStyleCnt="0"/>
      <dgm:spPr/>
    </dgm:pt>
    <dgm:pt modelId="{4DC0D9C7-2F28-4BEF-9B1A-91627307996A}" type="pres">
      <dgm:prSet presAssocID="{FA11DE14-FD38-4BC1-A58A-D741899D05D2}" presName="childRect" presStyleLbl="bgAcc1" presStyleIdx="1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3A9C4650-73AD-4384-B340-4243D9BEA35B}" type="pres">
      <dgm:prSet presAssocID="{FA11DE14-FD38-4BC1-A58A-D741899D05D2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1C41F2F-9B3F-4E0C-A188-0E79AC362ADC}" type="pres">
      <dgm:prSet presAssocID="{FA11DE14-FD38-4BC1-A58A-D741899D05D2}" presName="parentRect" presStyleLbl="alignNode1" presStyleIdx="1" presStyleCnt="3"/>
      <dgm:spPr/>
      <dgm:t>
        <a:bodyPr/>
        <a:lstStyle/>
        <a:p>
          <a:endParaRPr lang="pt-BR"/>
        </a:p>
      </dgm:t>
    </dgm:pt>
    <dgm:pt modelId="{F8B4D06C-7893-4BB7-9299-D0BA57BFB020}" type="pres">
      <dgm:prSet presAssocID="{FA11DE14-FD38-4BC1-A58A-D741899D05D2}" presName="adorn" presStyleLbl="fgAccFollowNode1" presStyleIdx="1" presStyleCnt="3" custScaleX="80180" custScaleY="7878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5ECDE94-915B-45CF-A313-BC20347A5CF5}" type="pres">
      <dgm:prSet presAssocID="{6F79587A-1AF0-49F8-BC41-ACBCAA5F277E}" presName="sibTrans" presStyleLbl="sibTrans2D1" presStyleIdx="0" presStyleCnt="0"/>
      <dgm:spPr/>
      <dgm:t>
        <a:bodyPr/>
        <a:lstStyle/>
        <a:p>
          <a:endParaRPr lang="pt-BR"/>
        </a:p>
      </dgm:t>
    </dgm:pt>
    <dgm:pt modelId="{9B208609-341F-4FD5-B2C1-BB6E2B6CDADD}" type="pres">
      <dgm:prSet presAssocID="{23EF9E76-4E30-44F0-AD02-EF044849C6EF}" presName="compNode" presStyleCnt="0"/>
      <dgm:spPr/>
    </dgm:pt>
    <dgm:pt modelId="{8304F4B4-8190-4D9D-AF24-C2DFBD32BC75}" type="pres">
      <dgm:prSet presAssocID="{23EF9E76-4E30-44F0-AD02-EF044849C6EF}" presName="childRect" presStyleLbl="bgAcc1" presStyleIdx="2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3D7C71CC-EA3A-4975-9521-D0BEABC78A9A}" type="pres">
      <dgm:prSet presAssocID="{23EF9E76-4E30-44F0-AD02-EF044849C6EF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57123EC-210E-4DB5-AE41-C04F1FA2B266}" type="pres">
      <dgm:prSet presAssocID="{23EF9E76-4E30-44F0-AD02-EF044849C6EF}" presName="parentRect" presStyleLbl="alignNode1" presStyleIdx="2" presStyleCnt="3"/>
      <dgm:spPr/>
      <dgm:t>
        <a:bodyPr/>
        <a:lstStyle/>
        <a:p>
          <a:endParaRPr lang="pt-BR"/>
        </a:p>
      </dgm:t>
    </dgm:pt>
    <dgm:pt modelId="{17F9D11B-719A-496A-B28E-CEFE8E011E1B}" type="pres">
      <dgm:prSet presAssocID="{23EF9E76-4E30-44F0-AD02-EF044849C6EF}" presName="adorn" presStyleLbl="fgAccFollowNode1" presStyleIdx="2" presStyleCnt="3" custScaleX="72896" custScaleY="7406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BD1A0A0B-962A-4B48-8500-B01E3019470F}" type="presOf" srcId="{79C39FCF-77A7-46AB-BBE3-40F5CAC7EFE7}" destId="{557A85DD-B57F-428D-803B-B2194CBAC0E3}" srcOrd="0" destOrd="0" presId="urn:microsoft.com/office/officeart/2005/8/layout/bList2"/>
    <dgm:cxn modelId="{CE7932F7-939E-F145-BF7C-7C6CC9449413}" type="presOf" srcId="{33C67A2B-B3A4-47D6-8074-F7DC5C7C109F}" destId="{6C278A98-EAC8-419D-BE16-5CB178CA4074}" srcOrd="0" destOrd="0" presId="urn:microsoft.com/office/officeart/2005/8/layout/bList2"/>
    <dgm:cxn modelId="{23D9230E-84AD-734B-93BB-3E668D69B375}" type="presOf" srcId="{6F79587A-1AF0-49F8-BC41-ACBCAA5F277E}" destId="{F5ECDE94-915B-45CF-A313-BC20347A5CF5}" srcOrd="0" destOrd="0" presId="urn:microsoft.com/office/officeart/2005/8/layout/bList2"/>
    <dgm:cxn modelId="{47D89A1F-A0E7-4AA7-A6C5-10E0B07985E6}" srcId="{79C39FCF-77A7-46AB-BBE3-40F5CAC7EFE7}" destId="{23EF9E76-4E30-44F0-AD02-EF044849C6EF}" srcOrd="2" destOrd="0" parTransId="{8990828A-D40A-461A-8B12-6F271EE684BF}" sibTransId="{BD9ADA5A-B603-4DB0-837A-8C8A44CF71E3}"/>
    <dgm:cxn modelId="{D856F834-ECC0-5E43-845E-F1A920E04994}" type="presOf" srcId="{32544C9C-2C22-42DF-AF65-8677DAA8A5B9}" destId="{4F777D4F-1441-4013-BD3A-38D7972858EE}" srcOrd="0" destOrd="0" presId="urn:microsoft.com/office/officeart/2005/8/layout/bList2"/>
    <dgm:cxn modelId="{6AFD28C4-AAFD-544D-B330-1703E4E3082B}" type="presOf" srcId="{23EF9E76-4E30-44F0-AD02-EF044849C6EF}" destId="{457123EC-210E-4DB5-AE41-C04F1FA2B266}" srcOrd="1" destOrd="0" presId="urn:microsoft.com/office/officeart/2005/8/layout/bList2"/>
    <dgm:cxn modelId="{748B6B60-9D7D-EA4C-B08C-9523BCB78DD3}" type="presOf" srcId="{23EF9E76-4E30-44F0-AD02-EF044849C6EF}" destId="{3D7C71CC-EA3A-4975-9521-D0BEABC78A9A}" srcOrd="0" destOrd="0" presId="urn:microsoft.com/office/officeart/2005/8/layout/bList2"/>
    <dgm:cxn modelId="{006B6DA2-2C92-354B-9067-6D35A51B1C87}" type="presOf" srcId="{33C67A2B-B3A4-47D6-8074-F7DC5C7C109F}" destId="{7C4430C4-3DF4-4530-92CD-A1FD97030DF4}" srcOrd="1" destOrd="0" presId="urn:microsoft.com/office/officeart/2005/8/layout/bList2"/>
    <dgm:cxn modelId="{65EE7F0C-7B24-4DB8-AEA6-B6E3D3A1F821}" srcId="{79C39FCF-77A7-46AB-BBE3-40F5CAC7EFE7}" destId="{33C67A2B-B3A4-47D6-8074-F7DC5C7C109F}" srcOrd="0" destOrd="0" parTransId="{1A35A3D3-B5B3-4B19-9FC4-BF8D5656FF2A}" sibTransId="{32544C9C-2C22-42DF-AF65-8677DAA8A5B9}"/>
    <dgm:cxn modelId="{C1A97974-B795-284E-89DB-B6F857149021}" type="presOf" srcId="{FA11DE14-FD38-4BC1-A58A-D741899D05D2}" destId="{3A9C4650-73AD-4384-B340-4243D9BEA35B}" srcOrd="0" destOrd="0" presId="urn:microsoft.com/office/officeart/2005/8/layout/bList2"/>
    <dgm:cxn modelId="{F1A64CFB-3D10-4701-94C9-274E469F7866}" srcId="{79C39FCF-77A7-46AB-BBE3-40F5CAC7EFE7}" destId="{FA11DE14-FD38-4BC1-A58A-D741899D05D2}" srcOrd="1" destOrd="0" parTransId="{8CA9818D-98C5-4CFB-9F87-50556D7E225F}" sibTransId="{6F79587A-1AF0-49F8-BC41-ACBCAA5F277E}"/>
    <dgm:cxn modelId="{01D20479-4BD9-5D4B-ADE0-C0C43FDFDEC4}" type="presOf" srcId="{FA11DE14-FD38-4BC1-A58A-D741899D05D2}" destId="{51C41F2F-9B3F-4E0C-A188-0E79AC362ADC}" srcOrd="1" destOrd="0" presId="urn:microsoft.com/office/officeart/2005/8/layout/bList2"/>
    <dgm:cxn modelId="{A10D5044-57EE-274D-BDB8-293041060CD3}" type="presParOf" srcId="{557A85DD-B57F-428D-803B-B2194CBAC0E3}" destId="{A9E666CD-106C-4FEF-A5FD-387DF891DAB0}" srcOrd="0" destOrd="0" presId="urn:microsoft.com/office/officeart/2005/8/layout/bList2"/>
    <dgm:cxn modelId="{E299EFBB-44BC-084D-9514-E5FD0094E91C}" type="presParOf" srcId="{A9E666CD-106C-4FEF-A5FD-387DF891DAB0}" destId="{3AB7AD22-4528-40CA-BAE0-B26B6B571FAC}" srcOrd="0" destOrd="0" presId="urn:microsoft.com/office/officeart/2005/8/layout/bList2"/>
    <dgm:cxn modelId="{438257C4-3CD6-2849-A3BF-0F5E82F7441D}" type="presParOf" srcId="{A9E666CD-106C-4FEF-A5FD-387DF891DAB0}" destId="{6C278A98-EAC8-419D-BE16-5CB178CA4074}" srcOrd="1" destOrd="0" presId="urn:microsoft.com/office/officeart/2005/8/layout/bList2"/>
    <dgm:cxn modelId="{F008FD88-807E-9442-9047-1AD0A3F57E6C}" type="presParOf" srcId="{A9E666CD-106C-4FEF-A5FD-387DF891DAB0}" destId="{7C4430C4-3DF4-4530-92CD-A1FD97030DF4}" srcOrd="2" destOrd="0" presId="urn:microsoft.com/office/officeart/2005/8/layout/bList2"/>
    <dgm:cxn modelId="{1F76735F-FF51-7247-B77E-F88E377645AF}" type="presParOf" srcId="{A9E666CD-106C-4FEF-A5FD-387DF891DAB0}" destId="{055158A2-571A-48FE-915C-8793E46B7F0F}" srcOrd="3" destOrd="0" presId="urn:microsoft.com/office/officeart/2005/8/layout/bList2"/>
    <dgm:cxn modelId="{024A4E5B-14CE-2840-A496-6264C8D0CD87}" type="presParOf" srcId="{557A85DD-B57F-428D-803B-B2194CBAC0E3}" destId="{4F777D4F-1441-4013-BD3A-38D7972858EE}" srcOrd="1" destOrd="0" presId="urn:microsoft.com/office/officeart/2005/8/layout/bList2"/>
    <dgm:cxn modelId="{19A86A7D-E21B-D04C-97C8-5E8D2E9211AA}" type="presParOf" srcId="{557A85DD-B57F-428D-803B-B2194CBAC0E3}" destId="{61437FFE-43B9-4490-A03C-779F40465670}" srcOrd="2" destOrd="0" presId="urn:microsoft.com/office/officeart/2005/8/layout/bList2"/>
    <dgm:cxn modelId="{A9D0798C-87B7-9B46-8ED2-EB196C821B2B}" type="presParOf" srcId="{61437FFE-43B9-4490-A03C-779F40465670}" destId="{4DC0D9C7-2F28-4BEF-9B1A-91627307996A}" srcOrd="0" destOrd="0" presId="urn:microsoft.com/office/officeart/2005/8/layout/bList2"/>
    <dgm:cxn modelId="{FD795FCA-9998-3D46-9BE4-D074D8F44796}" type="presParOf" srcId="{61437FFE-43B9-4490-A03C-779F40465670}" destId="{3A9C4650-73AD-4384-B340-4243D9BEA35B}" srcOrd="1" destOrd="0" presId="urn:microsoft.com/office/officeart/2005/8/layout/bList2"/>
    <dgm:cxn modelId="{EA8D3CBD-E208-7046-BC4B-7F94B12A159D}" type="presParOf" srcId="{61437FFE-43B9-4490-A03C-779F40465670}" destId="{51C41F2F-9B3F-4E0C-A188-0E79AC362ADC}" srcOrd="2" destOrd="0" presId="urn:microsoft.com/office/officeart/2005/8/layout/bList2"/>
    <dgm:cxn modelId="{AEF2B104-1CFD-7E42-A345-23C56B80C7CF}" type="presParOf" srcId="{61437FFE-43B9-4490-A03C-779F40465670}" destId="{F8B4D06C-7893-4BB7-9299-D0BA57BFB020}" srcOrd="3" destOrd="0" presId="urn:microsoft.com/office/officeart/2005/8/layout/bList2"/>
    <dgm:cxn modelId="{676AC40B-7B88-364D-96BC-2B3DFAC323EC}" type="presParOf" srcId="{557A85DD-B57F-428D-803B-B2194CBAC0E3}" destId="{F5ECDE94-915B-45CF-A313-BC20347A5CF5}" srcOrd="3" destOrd="0" presId="urn:microsoft.com/office/officeart/2005/8/layout/bList2"/>
    <dgm:cxn modelId="{27E893C8-9805-9A4F-9746-78139606BE74}" type="presParOf" srcId="{557A85DD-B57F-428D-803B-B2194CBAC0E3}" destId="{9B208609-341F-4FD5-B2C1-BB6E2B6CDADD}" srcOrd="4" destOrd="0" presId="urn:microsoft.com/office/officeart/2005/8/layout/bList2"/>
    <dgm:cxn modelId="{4A6354DC-18D2-3247-B403-0972CFB53393}" type="presParOf" srcId="{9B208609-341F-4FD5-B2C1-BB6E2B6CDADD}" destId="{8304F4B4-8190-4D9D-AF24-C2DFBD32BC75}" srcOrd="0" destOrd="0" presId="urn:microsoft.com/office/officeart/2005/8/layout/bList2"/>
    <dgm:cxn modelId="{0617A619-2D25-564A-A421-3B69F293B350}" type="presParOf" srcId="{9B208609-341F-4FD5-B2C1-BB6E2B6CDADD}" destId="{3D7C71CC-EA3A-4975-9521-D0BEABC78A9A}" srcOrd="1" destOrd="0" presId="urn:microsoft.com/office/officeart/2005/8/layout/bList2"/>
    <dgm:cxn modelId="{A06E35E1-702A-1248-B4CC-CBE34BE89586}" type="presParOf" srcId="{9B208609-341F-4FD5-B2C1-BB6E2B6CDADD}" destId="{457123EC-210E-4DB5-AE41-C04F1FA2B266}" srcOrd="2" destOrd="0" presId="urn:microsoft.com/office/officeart/2005/8/layout/bList2"/>
    <dgm:cxn modelId="{11ED6BD6-3CDC-0E42-A1EE-29F9E243235C}" type="presParOf" srcId="{9B208609-341F-4FD5-B2C1-BB6E2B6CDADD}" destId="{17F9D11B-719A-496A-B28E-CEFE8E011E1B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145C8D-2604-47BF-84D5-75A7E32541A4}">
      <dsp:nvSpPr>
        <dsp:cNvPr id="0" name=""/>
        <dsp:cNvSpPr/>
      </dsp:nvSpPr>
      <dsp:spPr>
        <a:xfrm>
          <a:off x="2238" y="647459"/>
          <a:ext cx="3458634" cy="138345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700" kern="1200" dirty="0" smtClean="0"/>
            <a:t>EGS (1998/2001)</a:t>
          </a:r>
          <a:endParaRPr lang="pt-BR" sz="2700" kern="1200" dirty="0"/>
        </a:p>
      </dsp:txBody>
      <dsp:txXfrm>
        <a:off x="693965" y="647459"/>
        <a:ext cx="2075181" cy="1383453"/>
      </dsp:txXfrm>
    </dsp:sp>
    <dsp:sp modelId="{A6A97644-8672-4CC9-83B6-18C45BAEBD96}">
      <dsp:nvSpPr>
        <dsp:cNvPr id="0" name=""/>
        <dsp:cNvSpPr/>
      </dsp:nvSpPr>
      <dsp:spPr>
        <a:xfrm>
          <a:off x="3011250" y="765053"/>
          <a:ext cx="2870666" cy="114826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ENSP EM MOVIMENTO  (2002...)</a:t>
          </a:r>
          <a:endParaRPr lang="pt-BR" sz="1400" kern="1200" dirty="0"/>
        </a:p>
      </dsp:txBody>
      <dsp:txXfrm>
        <a:off x="3585383" y="765053"/>
        <a:ext cx="1722400" cy="1148266"/>
      </dsp:txXfrm>
    </dsp:sp>
    <dsp:sp modelId="{4E265C4F-371B-40D6-9C08-DCE54598D8AE}">
      <dsp:nvSpPr>
        <dsp:cNvPr id="0" name=""/>
        <dsp:cNvSpPr/>
      </dsp:nvSpPr>
      <dsp:spPr>
        <a:xfrm>
          <a:off x="5480023" y="765053"/>
          <a:ext cx="2870666" cy="114826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Expansão da oferta de cursos</a:t>
          </a:r>
          <a:endParaRPr lang="pt-BR" sz="1400" kern="1200" dirty="0"/>
        </a:p>
      </dsp:txBody>
      <dsp:txXfrm>
        <a:off x="6054156" y="765053"/>
        <a:ext cx="1722400" cy="1148266"/>
      </dsp:txXfrm>
    </dsp:sp>
    <dsp:sp modelId="{E76615C0-B4B5-4670-A827-78369B30B3DD}">
      <dsp:nvSpPr>
        <dsp:cNvPr id="0" name=""/>
        <dsp:cNvSpPr/>
      </dsp:nvSpPr>
      <dsp:spPr>
        <a:xfrm>
          <a:off x="2238" y="2224597"/>
          <a:ext cx="3458634" cy="138345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700" kern="1200" dirty="0" smtClean="0"/>
            <a:t>PROEAD (1998)</a:t>
          </a:r>
          <a:endParaRPr lang="pt-BR" sz="2700" kern="1200" dirty="0"/>
        </a:p>
      </dsp:txBody>
      <dsp:txXfrm>
        <a:off x="693965" y="2224597"/>
        <a:ext cx="2075181" cy="1383453"/>
      </dsp:txXfrm>
    </dsp:sp>
    <dsp:sp modelId="{3DB33F6E-DEF4-4FD2-A83D-C6F482A47E7E}">
      <dsp:nvSpPr>
        <dsp:cNvPr id="0" name=""/>
        <dsp:cNvSpPr/>
      </dsp:nvSpPr>
      <dsp:spPr>
        <a:xfrm>
          <a:off x="3011250" y="2342190"/>
          <a:ext cx="2870666" cy="114826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ENSP EM MOVIMENTO (2002...)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COORDENAÇÃO EAD (2005)</a:t>
          </a:r>
          <a:endParaRPr lang="pt-BR" sz="1400" kern="1200" dirty="0"/>
        </a:p>
      </dsp:txBody>
      <dsp:txXfrm>
        <a:off x="3585383" y="2342190"/>
        <a:ext cx="1722400" cy="1148266"/>
      </dsp:txXfrm>
    </dsp:sp>
    <dsp:sp modelId="{CC0B2116-AA1F-4C87-B006-0AE2BCCC900D}">
      <dsp:nvSpPr>
        <dsp:cNvPr id="0" name=""/>
        <dsp:cNvSpPr/>
      </dsp:nvSpPr>
      <dsp:spPr>
        <a:xfrm>
          <a:off x="5480023" y="2342190"/>
          <a:ext cx="2870666" cy="114826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Expansão da oferta de cursos – regulares até 2009 e a partir de então somente ‘sob demanda’</a:t>
          </a:r>
          <a:endParaRPr lang="pt-BR" sz="1400" kern="1200" dirty="0"/>
        </a:p>
      </dsp:txBody>
      <dsp:txXfrm>
        <a:off x="6054156" y="2342190"/>
        <a:ext cx="1722400" cy="1148266"/>
      </dsp:txXfrm>
    </dsp:sp>
    <dsp:sp modelId="{C9F697F5-DC00-4DCD-B844-7608770DB39A}">
      <dsp:nvSpPr>
        <dsp:cNvPr id="0" name=""/>
        <dsp:cNvSpPr/>
      </dsp:nvSpPr>
      <dsp:spPr>
        <a:xfrm>
          <a:off x="2238" y="3801734"/>
          <a:ext cx="3458634" cy="138345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700" kern="1200" dirty="0" smtClean="0"/>
            <a:t>Coordenação PG (2001)</a:t>
          </a:r>
          <a:endParaRPr lang="pt-BR" sz="2700" kern="1200" dirty="0"/>
        </a:p>
      </dsp:txBody>
      <dsp:txXfrm>
        <a:off x="693965" y="3801734"/>
        <a:ext cx="2075181" cy="1383453"/>
      </dsp:txXfrm>
    </dsp:sp>
    <dsp:sp modelId="{63F2E892-CBD1-4828-A71B-A965B4300F6C}">
      <dsp:nvSpPr>
        <dsp:cNvPr id="0" name=""/>
        <dsp:cNvSpPr/>
      </dsp:nvSpPr>
      <dsp:spPr>
        <a:xfrm>
          <a:off x="3011250" y="3919327"/>
          <a:ext cx="2870666" cy="114826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MESTRADOS PROFISSIONAIS (2002)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ESTUDO DOS CENÁRIOS (2004)</a:t>
          </a:r>
          <a:endParaRPr lang="pt-BR" sz="1400" kern="1200" dirty="0"/>
        </a:p>
      </dsp:txBody>
      <dsp:txXfrm>
        <a:off x="3585383" y="3919327"/>
        <a:ext cx="1722400" cy="1148266"/>
      </dsp:txXfrm>
    </dsp:sp>
    <dsp:sp modelId="{9A5100A7-E92D-4A1C-8855-F5EDD341DB12}">
      <dsp:nvSpPr>
        <dsp:cNvPr id="0" name=""/>
        <dsp:cNvSpPr/>
      </dsp:nvSpPr>
      <dsp:spPr>
        <a:xfrm>
          <a:off x="5480023" y="3919327"/>
          <a:ext cx="2870666" cy="114826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PSPMA (2006)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PEPI (2007)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PPGBIOS (2010)</a:t>
          </a:r>
          <a:endParaRPr lang="pt-BR" sz="1400" kern="1200" dirty="0"/>
        </a:p>
      </dsp:txBody>
      <dsp:txXfrm>
        <a:off x="6054156" y="3919327"/>
        <a:ext cx="1722400" cy="11482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6716A5-8D7C-4B6C-B9B3-3CB7D9AF7D87}">
      <dsp:nvSpPr>
        <dsp:cNvPr id="0" name=""/>
        <dsp:cNvSpPr/>
      </dsp:nvSpPr>
      <dsp:spPr>
        <a:xfrm>
          <a:off x="5648553" y="1849424"/>
          <a:ext cx="1159723" cy="246791"/>
        </a:xfrm>
        <a:custGeom>
          <a:avLst/>
          <a:gdLst/>
          <a:ahLst/>
          <a:cxnLst/>
          <a:rect l="0" t="0" r="0" b="0"/>
          <a:pathLst>
            <a:path>
              <a:moveTo>
                <a:pt x="1159723" y="0"/>
              </a:moveTo>
              <a:lnTo>
                <a:pt x="1159723" y="246791"/>
              </a:lnTo>
              <a:lnTo>
                <a:pt x="0" y="246791"/>
              </a:lnTo>
            </a:path>
          </a:pathLst>
        </a:custGeom>
        <a:noFill/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2EDF99-8ED4-4062-AEA9-3A6BB2FB862B}">
      <dsp:nvSpPr>
        <dsp:cNvPr id="0" name=""/>
        <dsp:cNvSpPr/>
      </dsp:nvSpPr>
      <dsp:spPr>
        <a:xfrm>
          <a:off x="5724088" y="553827"/>
          <a:ext cx="636176" cy="10715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1590"/>
              </a:lnTo>
              <a:lnTo>
                <a:pt x="636176" y="1071590"/>
              </a:lnTo>
            </a:path>
          </a:pathLst>
        </a:custGeom>
        <a:noFill/>
        <a:ln w="19050" cap="rnd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327500-2C44-4ED2-8B0A-F5C343D6A29F}">
      <dsp:nvSpPr>
        <dsp:cNvPr id="0" name=""/>
        <dsp:cNvSpPr/>
      </dsp:nvSpPr>
      <dsp:spPr>
        <a:xfrm>
          <a:off x="5633898" y="553827"/>
          <a:ext cx="91440" cy="2532857"/>
        </a:xfrm>
        <a:custGeom>
          <a:avLst/>
          <a:gdLst/>
          <a:ahLst/>
          <a:cxnLst/>
          <a:rect l="0" t="0" r="0" b="0"/>
          <a:pathLst>
            <a:path>
              <a:moveTo>
                <a:pt x="90189" y="0"/>
              </a:moveTo>
              <a:lnTo>
                <a:pt x="90189" y="2532857"/>
              </a:lnTo>
              <a:lnTo>
                <a:pt x="45720" y="2532857"/>
              </a:lnTo>
            </a:path>
          </a:pathLst>
        </a:custGeom>
        <a:noFill/>
        <a:ln w="19050" cap="rnd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D83929-0916-4421-84DA-62D2CCFDC3B5}">
      <dsp:nvSpPr>
        <dsp:cNvPr id="0" name=""/>
        <dsp:cNvSpPr/>
      </dsp:nvSpPr>
      <dsp:spPr>
        <a:xfrm>
          <a:off x="5724088" y="553827"/>
          <a:ext cx="94082" cy="4237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3792"/>
              </a:lnTo>
              <a:lnTo>
                <a:pt x="94082" y="423792"/>
              </a:lnTo>
            </a:path>
          </a:pathLst>
        </a:custGeom>
        <a:noFill/>
        <a:ln w="19050" cap="rnd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B578E1-CDF9-4B9D-A9BA-9D537E1F0B9D}">
      <dsp:nvSpPr>
        <dsp:cNvPr id="0" name=""/>
        <dsp:cNvSpPr/>
      </dsp:nvSpPr>
      <dsp:spPr>
        <a:xfrm>
          <a:off x="5436894" y="553827"/>
          <a:ext cx="287193" cy="412170"/>
        </a:xfrm>
        <a:custGeom>
          <a:avLst/>
          <a:gdLst/>
          <a:ahLst/>
          <a:cxnLst/>
          <a:rect l="0" t="0" r="0" b="0"/>
          <a:pathLst>
            <a:path>
              <a:moveTo>
                <a:pt x="287193" y="0"/>
              </a:moveTo>
              <a:lnTo>
                <a:pt x="287193" y="412170"/>
              </a:lnTo>
              <a:lnTo>
                <a:pt x="0" y="412170"/>
              </a:lnTo>
            </a:path>
          </a:pathLst>
        </a:custGeom>
        <a:noFill/>
        <a:ln w="19050" cap="rnd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50EE8A-A6CC-4428-AB92-886B9AB6D602}">
      <dsp:nvSpPr>
        <dsp:cNvPr id="0" name=""/>
        <dsp:cNvSpPr/>
      </dsp:nvSpPr>
      <dsp:spPr>
        <a:xfrm>
          <a:off x="7684276" y="3602682"/>
          <a:ext cx="94082" cy="551442"/>
        </a:xfrm>
        <a:custGeom>
          <a:avLst/>
          <a:gdLst/>
          <a:ahLst/>
          <a:cxnLst/>
          <a:rect l="0" t="0" r="0" b="0"/>
          <a:pathLst>
            <a:path>
              <a:moveTo>
                <a:pt x="94082" y="0"/>
              </a:moveTo>
              <a:lnTo>
                <a:pt x="94082" y="551442"/>
              </a:lnTo>
              <a:lnTo>
                <a:pt x="0" y="551442"/>
              </a:lnTo>
            </a:path>
          </a:pathLst>
        </a:custGeom>
        <a:noFill/>
        <a:ln w="19050" cap="rnd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5D4455-646A-4C70-8046-A7F278EA0278}">
      <dsp:nvSpPr>
        <dsp:cNvPr id="0" name=""/>
        <dsp:cNvSpPr/>
      </dsp:nvSpPr>
      <dsp:spPr>
        <a:xfrm>
          <a:off x="5724088" y="553827"/>
          <a:ext cx="2054270" cy="21199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25855"/>
              </a:lnTo>
              <a:lnTo>
                <a:pt x="2054270" y="2025855"/>
              </a:lnTo>
              <a:lnTo>
                <a:pt x="2054270" y="2119938"/>
              </a:lnTo>
            </a:path>
          </a:pathLst>
        </a:custGeom>
        <a:noFill/>
        <a:ln w="19050" cap="rnd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73F904-B842-482C-8FE1-083FC615CDDA}">
      <dsp:nvSpPr>
        <dsp:cNvPr id="0" name=""/>
        <dsp:cNvSpPr/>
      </dsp:nvSpPr>
      <dsp:spPr>
        <a:xfrm>
          <a:off x="3513542" y="3275105"/>
          <a:ext cx="94082" cy="412170"/>
        </a:xfrm>
        <a:custGeom>
          <a:avLst/>
          <a:gdLst/>
          <a:ahLst/>
          <a:cxnLst/>
          <a:rect l="0" t="0" r="0" b="0"/>
          <a:pathLst>
            <a:path>
              <a:moveTo>
                <a:pt x="94082" y="0"/>
              </a:moveTo>
              <a:lnTo>
                <a:pt x="94082" y="412170"/>
              </a:lnTo>
              <a:lnTo>
                <a:pt x="0" y="412170"/>
              </a:lnTo>
            </a:path>
          </a:pathLst>
        </a:custGeom>
        <a:noFill/>
        <a:ln w="19050" cap="rnd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040398-9BE6-4F2C-A706-04175B53B216}">
      <dsp:nvSpPr>
        <dsp:cNvPr id="0" name=""/>
        <dsp:cNvSpPr/>
      </dsp:nvSpPr>
      <dsp:spPr>
        <a:xfrm>
          <a:off x="5578123" y="4676163"/>
          <a:ext cx="94082" cy="412170"/>
        </a:xfrm>
        <a:custGeom>
          <a:avLst/>
          <a:gdLst/>
          <a:ahLst/>
          <a:cxnLst/>
          <a:rect l="0" t="0" r="0" b="0"/>
          <a:pathLst>
            <a:path>
              <a:moveTo>
                <a:pt x="94082" y="0"/>
              </a:moveTo>
              <a:lnTo>
                <a:pt x="94082" y="412170"/>
              </a:lnTo>
              <a:lnTo>
                <a:pt x="0" y="412170"/>
              </a:lnTo>
            </a:path>
          </a:pathLst>
        </a:custGeom>
        <a:noFill/>
        <a:ln w="19050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8532E3-1247-4AEC-8E44-B077D84C66D0}">
      <dsp:nvSpPr>
        <dsp:cNvPr id="0" name=""/>
        <dsp:cNvSpPr/>
      </dsp:nvSpPr>
      <dsp:spPr>
        <a:xfrm>
          <a:off x="5672206" y="4676163"/>
          <a:ext cx="195553" cy="11657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5793"/>
              </a:lnTo>
              <a:lnTo>
                <a:pt x="195553" y="1165793"/>
              </a:lnTo>
            </a:path>
          </a:pathLst>
        </a:custGeom>
        <a:noFill/>
        <a:ln w="19050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32E56C-0314-4B55-9CDB-1F4DA07671BA}">
      <dsp:nvSpPr>
        <dsp:cNvPr id="0" name=""/>
        <dsp:cNvSpPr/>
      </dsp:nvSpPr>
      <dsp:spPr>
        <a:xfrm>
          <a:off x="3607624" y="3275105"/>
          <a:ext cx="2064581" cy="8243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30259"/>
              </a:lnTo>
              <a:lnTo>
                <a:pt x="2064581" y="730259"/>
              </a:lnTo>
              <a:lnTo>
                <a:pt x="2064581" y="824341"/>
              </a:lnTo>
            </a:path>
          </a:pathLst>
        </a:custGeom>
        <a:noFill/>
        <a:ln w="19050" cap="rnd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46CD10-906C-450B-B215-9536A214012C}">
      <dsp:nvSpPr>
        <dsp:cNvPr id="0" name=""/>
        <dsp:cNvSpPr/>
      </dsp:nvSpPr>
      <dsp:spPr>
        <a:xfrm>
          <a:off x="4122403" y="4695504"/>
          <a:ext cx="94082" cy="412170"/>
        </a:xfrm>
        <a:custGeom>
          <a:avLst/>
          <a:gdLst/>
          <a:ahLst/>
          <a:cxnLst/>
          <a:rect l="0" t="0" r="0" b="0"/>
          <a:pathLst>
            <a:path>
              <a:moveTo>
                <a:pt x="94082" y="0"/>
              </a:moveTo>
              <a:lnTo>
                <a:pt x="94082" y="412170"/>
              </a:lnTo>
              <a:lnTo>
                <a:pt x="0" y="412170"/>
              </a:lnTo>
            </a:path>
          </a:pathLst>
        </a:custGeom>
        <a:noFill/>
        <a:ln w="19050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C38E6E-1546-467D-9EA4-25981F33C6FC}">
      <dsp:nvSpPr>
        <dsp:cNvPr id="0" name=""/>
        <dsp:cNvSpPr/>
      </dsp:nvSpPr>
      <dsp:spPr>
        <a:xfrm>
          <a:off x="4216486" y="4695504"/>
          <a:ext cx="184713" cy="11593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9396"/>
              </a:lnTo>
              <a:lnTo>
                <a:pt x="184713" y="1159396"/>
              </a:lnTo>
            </a:path>
          </a:pathLst>
        </a:custGeom>
        <a:noFill/>
        <a:ln w="19050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7302A8-7A8D-4E44-90AD-624D4022C7B9}">
      <dsp:nvSpPr>
        <dsp:cNvPr id="0" name=""/>
        <dsp:cNvSpPr/>
      </dsp:nvSpPr>
      <dsp:spPr>
        <a:xfrm>
          <a:off x="3607624" y="3275105"/>
          <a:ext cx="608861" cy="8243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30259"/>
              </a:lnTo>
              <a:lnTo>
                <a:pt x="608861" y="730259"/>
              </a:lnTo>
              <a:lnTo>
                <a:pt x="608861" y="824341"/>
              </a:lnTo>
            </a:path>
          </a:pathLst>
        </a:custGeom>
        <a:noFill/>
        <a:ln w="19050" cap="rnd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231B22-18A0-4C57-9666-967DC0D42AE0}">
      <dsp:nvSpPr>
        <dsp:cNvPr id="0" name=""/>
        <dsp:cNvSpPr/>
      </dsp:nvSpPr>
      <dsp:spPr>
        <a:xfrm>
          <a:off x="2657225" y="4714800"/>
          <a:ext cx="91440" cy="412170"/>
        </a:xfrm>
        <a:custGeom>
          <a:avLst/>
          <a:gdLst/>
          <a:ahLst/>
          <a:cxnLst/>
          <a:rect l="0" t="0" r="0" b="0"/>
          <a:pathLst>
            <a:path>
              <a:moveTo>
                <a:pt x="107339" y="0"/>
              </a:moveTo>
              <a:lnTo>
                <a:pt x="107339" y="412170"/>
              </a:lnTo>
              <a:lnTo>
                <a:pt x="45720" y="412170"/>
              </a:lnTo>
            </a:path>
          </a:pathLst>
        </a:custGeom>
        <a:noFill/>
        <a:ln w="19050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63E571-9763-4B88-9085-B8F4659E87BE}">
      <dsp:nvSpPr>
        <dsp:cNvPr id="0" name=""/>
        <dsp:cNvSpPr/>
      </dsp:nvSpPr>
      <dsp:spPr>
        <a:xfrm>
          <a:off x="2764564" y="4714800"/>
          <a:ext cx="217137" cy="11339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3978"/>
              </a:lnTo>
              <a:lnTo>
                <a:pt x="217137" y="1133978"/>
              </a:lnTo>
            </a:path>
          </a:pathLst>
        </a:custGeom>
        <a:noFill/>
        <a:ln w="19050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7C65A6-EDA6-4DAD-9D4E-4E13C188AE84}">
      <dsp:nvSpPr>
        <dsp:cNvPr id="0" name=""/>
        <dsp:cNvSpPr/>
      </dsp:nvSpPr>
      <dsp:spPr>
        <a:xfrm>
          <a:off x="2764564" y="3275105"/>
          <a:ext cx="843059" cy="824341"/>
        </a:xfrm>
        <a:custGeom>
          <a:avLst/>
          <a:gdLst/>
          <a:ahLst/>
          <a:cxnLst/>
          <a:rect l="0" t="0" r="0" b="0"/>
          <a:pathLst>
            <a:path>
              <a:moveTo>
                <a:pt x="843059" y="0"/>
              </a:moveTo>
              <a:lnTo>
                <a:pt x="843059" y="730259"/>
              </a:lnTo>
              <a:lnTo>
                <a:pt x="0" y="730259"/>
              </a:lnTo>
              <a:lnTo>
                <a:pt x="0" y="824341"/>
              </a:lnTo>
            </a:path>
          </a:pathLst>
        </a:custGeom>
        <a:noFill/>
        <a:ln w="19050" cap="rnd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2E887F-EE15-43BB-B228-079F57B0DED0}">
      <dsp:nvSpPr>
        <dsp:cNvPr id="0" name=""/>
        <dsp:cNvSpPr/>
      </dsp:nvSpPr>
      <dsp:spPr>
        <a:xfrm>
          <a:off x="1348157" y="4698859"/>
          <a:ext cx="94082" cy="412170"/>
        </a:xfrm>
        <a:custGeom>
          <a:avLst/>
          <a:gdLst/>
          <a:ahLst/>
          <a:cxnLst/>
          <a:rect l="0" t="0" r="0" b="0"/>
          <a:pathLst>
            <a:path>
              <a:moveTo>
                <a:pt x="94082" y="0"/>
              </a:moveTo>
              <a:lnTo>
                <a:pt x="94082" y="412170"/>
              </a:lnTo>
              <a:lnTo>
                <a:pt x="0" y="412170"/>
              </a:lnTo>
            </a:path>
          </a:pathLst>
        </a:custGeom>
        <a:noFill/>
        <a:ln w="19050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9E092B-472E-4B4D-9151-18FEBBB5C111}">
      <dsp:nvSpPr>
        <dsp:cNvPr id="0" name=""/>
        <dsp:cNvSpPr/>
      </dsp:nvSpPr>
      <dsp:spPr>
        <a:xfrm>
          <a:off x="1442240" y="4698859"/>
          <a:ext cx="165312" cy="11469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6928"/>
              </a:lnTo>
              <a:lnTo>
                <a:pt x="165312" y="1146928"/>
              </a:lnTo>
            </a:path>
          </a:pathLst>
        </a:custGeom>
        <a:noFill/>
        <a:ln w="19050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AD05C4-6794-4751-89BE-4E69CE0FD768}">
      <dsp:nvSpPr>
        <dsp:cNvPr id="0" name=""/>
        <dsp:cNvSpPr/>
      </dsp:nvSpPr>
      <dsp:spPr>
        <a:xfrm>
          <a:off x="1442240" y="3275105"/>
          <a:ext cx="2165384" cy="824341"/>
        </a:xfrm>
        <a:custGeom>
          <a:avLst/>
          <a:gdLst/>
          <a:ahLst/>
          <a:cxnLst/>
          <a:rect l="0" t="0" r="0" b="0"/>
          <a:pathLst>
            <a:path>
              <a:moveTo>
                <a:pt x="2165384" y="0"/>
              </a:moveTo>
              <a:lnTo>
                <a:pt x="2165384" y="730259"/>
              </a:lnTo>
              <a:lnTo>
                <a:pt x="0" y="730259"/>
              </a:lnTo>
              <a:lnTo>
                <a:pt x="0" y="824341"/>
              </a:lnTo>
            </a:path>
          </a:pathLst>
        </a:custGeom>
        <a:noFill/>
        <a:ln w="19050" cap="rnd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9587BC-94F0-4453-96BA-1669736F7C03}">
      <dsp:nvSpPr>
        <dsp:cNvPr id="0" name=""/>
        <dsp:cNvSpPr/>
      </dsp:nvSpPr>
      <dsp:spPr>
        <a:xfrm>
          <a:off x="3607624" y="553827"/>
          <a:ext cx="2116463" cy="2119938"/>
        </a:xfrm>
        <a:custGeom>
          <a:avLst/>
          <a:gdLst/>
          <a:ahLst/>
          <a:cxnLst/>
          <a:rect l="0" t="0" r="0" b="0"/>
          <a:pathLst>
            <a:path>
              <a:moveTo>
                <a:pt x="2116463" y="0"/>
              </a:moveTo>
              <a:lnTo>
                <a:pt x="2116463" y="2025855"/>
              </a:lnTo>
              <a:lnTo>
                <a:pt x="0" y="2025855"/>
              </a:lnTo>
              <a:lnTo>
                <a:pt x="0" y="2119938"/>
              </a:lnTo>
            </a:path>
          </a:pathLst>
        </a:custGeom>
        <a:noFill/>
        <a:ln w="19050" cap="rnd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97BC72-323B-4817-86DF-CDD3ACDDE48D}">
      <dsp:nvSpPr>
        <dsp:cNvPr id="0" name=""/>
        <dsp:cNvSpPr/>
      </dsp:nvSpPr>
      <dsp:spPr>
        <a:xfrm>
          <a:off x="4723023" y="2732"/>
          <a:ext cx="2002128" cy="551094"/>
        </a:xfrm>
        <a:prstGeom prst="rect">
          <a:avLst/>
        </a:prstGeom>
        <a:gradFill rotWithShape="0">
          <a:gsLst>
            <a:gs pos="0">
              <a:schemeClr val="accent1">
                <a:alpha val="80000"/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alpha val="80000"/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smtClean="0"/>
            <a:t>VICE DIREÇÃO DE ENSINO</a:t>
          </a:r>
          <a:endParaRPr lang="pt-BR" sz="1400" b="1" kern="1200" dirty="0"/>
        </a:p>
      </dsp:txBody>
      <dsp:txXfrm>
        <a:off x="4723023" y="2732"/>
        <a:ext cx="2002128" cy="551094"/>
      </dsp:txXfrm>
    </dsp:sp>
    <dsp:sp modelId="{78CCBFE4-7CF8-4274-B2EC-911CA002ACD5}">
      <dsp:nvSpPr>
        <dsp:cNvPr id="0" name=""/>
        <dsp:cNvSpPr/>
      </dsp:nvSpPr>
      <dsp:spPr>
        <a:xfrm>
          <a:off x="2840431" y="2673765"/>
          <a:ext cx="1534386" cy="601339"/>
        </a:xfrm>
        <a:prstGeom prst="rect">
          <a:avLst/>
        </a:prstGeom>
        <a:gradFill rotWithShape="0">
          <a:gsLst>
            <a:gs pos="0">
              <a:schemeClr val="accent1">
                <a:alpha val="70000"/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alpha val="70000"/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smtClean="0"/>
            <a:t>Coordenação Geral de Pós-Graduação Stricto Sensu</a:t>
          </a:r>
          <a:endParaRPr lang="pt-BR" sz="1200" kern="1200" dirty="0"/>
        </a:p>
      </dsp:txBody>
      <dsp:txXfrm>
        <a:off x="2840431" y="2673765"/>
        <a:ext cx="1534386" cy="601339"/>
      </dsp:txXfrm>
    </dsp:sp>
    <dsp:sp modelId="{B6138891-A66D-459D-AC74-6B902EFE8CF8}">
      <dsp:nvSpPr>
        <dsp:cNvPr id="0" name=""/>
        <dsp:cNvSpPr/>
      </dsp:nvSpPr>
      <dsp:spPr>
        <a:xfrm>
          <a:off x="891199" y="4099446"/>
          <a:ext cx="1102082" cy="599412"/>
        </a:xfrm>
        <a:prstGeom prst="rect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alpha val="50000"/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smtClean="0"/>
            <a:t>Coordenação do Programa de Saúde Pública</a:t>
          </a:r>
          <a:endParaRPr lang="pt-BR" sz="1000" kern="1200" dirty="0"/>
        </a:p>
      </dsp:txBody>
      <dsp:txXfrm>
        <a:off x="891199" y="4099446"/>
        <a:ext cx="1102082" cy="599412"/>
      </dsp:txXfrm>
    </dsp:sp>
    <dsp:sp modelId="{BB5AD596-E6D2-4527-B196-CA57806E1775}">
      <dsp:nvSpPr>
        <dsp:cNvPr id="0" name=""/>
        <dsp:cNvSpPr/>
      </dsp:nvSpPr>
      <dsp:spPr>
        <a:xfrm>
          <a:off x="1607552" y="5523201"/>
          <a:ext cx="896023" cy="645172"/>
        </a:xfrm>
        <a:prstGeom prst="rect">
          <a:avLst/>
        </a:prstGeom>
        <a:gradFill rotWithShape="0">
          <a:gsLst>
            <a:gs pos="0">
              <a:schemeClr val="accent1">
                <a:alpha val="30000"/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alpha val="30000"/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900" kern="1200" smtClean="0"/>
            <a:t>Comissão de Pós-Graduação em Saúde Pública</a:t>
          </a:r>
          <a:endParaRPr lang="pt-BR" sz="900" kern="1200" dirty="0"/>
        </a:p>
      </dsp:txBody>
      <dsp:txXfrm>
        <a:off x="1607552" y="5523201"/>
        <a:ext cx="896023" cy="645172"/>
      </dsp:txXfrm>
    </dsp:sp>
    <dsp:sp modelId="{8B8BFC29-1AE8-489E-B84F-4EB0A5097B6D}">
      <dsp:nvSpPr>
        <dsp:cNvPr id="0" name=""/>
        <dsp:cNvSpPr/>
      </dsp:nvSpPr>
      <dsp:spPr>
        <a:xfrm>
          <a:off x="249238" y="4887024"/>
          <a:ext cx="1098919" cy="448011"/>
        </a:xfrm>
        <a:prstGeom prst="rect">
          <a:avLst/>
        </a:prstGeom>
        <a:gradFill rotWithShape="0">
          <a:gsLst>
            <a:gs pos="0">
              <a:schemeClr val="accent1">
                <a:alpha val="70000"/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alpha val="70000"/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00" kern="1200" smtClean="0"/>
            <a:t>Plenária de Doutores  Saúde Pública</a:t>
          </a:r>
          <a:endParaRPr lang="pt-BR" sz="800" kern="1200" dirty="0"/>
        </a:p>
      </dsp:txBody>
      <dsp:txXfrm>
        <a:off x="249238" y="4887024"/>
        <a:ext cx="1098919" cy="448011"/>
      </dsp:txXfrm>
    </dsp:sp>
    <dsp:sp modelId="{D9E5EF67-2D04-4BEB-8133-CB1E3C24BACF}">
      <dsp:nvSpPr>
        <dsp:cNvPr id="0" name=""/>
        <dsp:cNvSpPr/>
      </dsp:nvSpPr>
      <dsp:spPr>
        <a:xfrm>
          <a:off x="2148983" y="4099446"/>
          <a:ext cx="1231163" cy="615353"/>
        </a:xfrm>
        <a:prstGeom prst="rect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alpha val="50000"/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smtClean="0"/>
            <a:t>Coordenação do Programa de Bioética, Ética Aplicada à Saúde  Coletiva</a:t>
          </a:r>
          <a:endParaRPr lang="pt-BR" sz="1000" kern="1200" dirty="0"/>
        </a:p>
      </dsp:txBody>
      <dsp:txXfrm>
        <a:off x="2148983" y="4099446"/>
        <a:ext cx="1231163" cy="615353"/>
      </dsp:txXfrm>
    </dsp:sp>
    <dsp:sp modelId="{D18B5F22-62B3-4A06-82DC-EA8D9B8DA108}">
      <dsp:nvSpPr>
        <dsp:cNvPr id="0" name=""/>
        <dsp:cNvSpPr/>
      </dsp:nvSpPr>
      <dsp:spPr>
        <a:xfrm>
          <a:off x="2981702" y="5539141"/>
          <a:ext cx="1076966" cy="619273"/>
        </a:xfrm>
        <a:prstGeom prst="rect">
          <a:avLst/>
        </a:prstGeom>
        <a:gradFill rotWithShape="0">
          <a:gsLst>
            <a:gs pos="0">
              <a:schemeClr val="accent1">
                <a:alpha val="30000"/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alpha val="30000"/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900" kern="1200" smtClean="0"/>
            <a:t>Comissão de Pós-Graduação em Bioética, Ética aplicada e Saúde Coletiva</a:t>
          </a:r>
          <a:endParaRPr lang="pt-BR" sz="900" kern="1200" dirty="0"/>
        </a:p>
      </dsp:txBody>
      <dsp:txXfrm>
        <a:off x="2981702" y="5539141"/>
        <a:ext cx="1076966" cy="619273"/>
      </dsp:txXfrm>
    </dsp:sp>
    <dsp:sp modelId="{FFD8D404-799A-4B50-952E-4AEF5A7B2DA2}">
      <dsp:nvSpPr>
        <dsp:cNvPr id="0" name=""/>
        <dsp:cNvSpPr/>
      </dsp:nvSpPr>
      <dsp:spPr>
        <a:xfrm>
          <a:off x="1604026" y="4902965"/>
          <a:ext cx="1098919" cy="448011"/>
        </a:xfrm>
        <a:prstGeom prst="rect">
          <a:avLst/>
        </a:prstGeom>
        <a:gradFill rotWithShape="0">
          <a:gsLst>
            <a:gs pos="0">
              <a:schemeClr val="accent1">
                <a:alpha val="70000"/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alpha val="70000"/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00" kern="1200" smtClean="0"/>
            <a:t>Plenária de Doutores  Bioética, Ética aplicada e Saúde Coletiva</a:t>
          </a:r>
          <a:endParaRPr lang="pt-BR" sz="800" kern="1200" dirty="0"/>
        </a:p>
      </dsp:txBody>
      <dsp:txXfrm>
        <a:off x="1604026" y="4902965"/>
        <a:ext cx="1098919" cy="448011"/>
      </dsp:txXfrm>
    </dsp:sp>
    <dsp:sp modelId="{D8070A56-6032-4206-9847-F3A4BEB0DA17}">
      <dsp:nvSpPr>
        <dsp:cNvPr id="0" name=""/>
        <dsp:cNvSpPr/>
      </dsp:nvSpPr>
      <dsp:spPr>
        <a:xfrm>
          <a:off x="3600774" y="4099446"/>
          <a:ext cx="1231423" cy="596057"/>
        </a:xfrm>
        <a:prstGeom prst="rect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alpha val="50000"/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smtClean="0"/>
            <a:t>Coordenação do Programa de Saúde Pública e Meio Ambiente</a:t>
          </a:r>
          <a:endParaRPr lang="pt-BR" sz="1000" kern="1200" dirty="0"/>
        </a:p>
      </dsp:txBody>
      <dsp:txXfrm>
        <a:off x="3600774" y="4099446"/>
        <a:ext cx="1231423" cy="596057"/>
      </dsp:txXfrm>
    </dsp:sp>
    <dsp:sp modelId="{BB0037A2-5B1E-405C-A451-B7DFB2A1EEAD}">
      <dsp:nvSpPr>
        <dsp:cNvPr id="0" name=""/>
        <dsp:cNvSpPr/>
      </dsp:nvSpPr>
      <dsp:spPr>
        <a:xfrm>
          <a:off x="4401199" y="5519845"/>
          <a:ext cx="1094277" cy="670109"/>
        </a:xfrm>
        <a:prstGeom prst="rect">
          <a:avLst/>
        </a:prstGeom>
        <a:gradFill rotWithShape="0">
          <a:gsLst>
            <a:gs pos="0">
              <a:schemeClr val="accent1">
                <a:alpha val="30000"/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alpha val="30000"/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900" kern="1200" smtClean="0"/>
            <a:t>Comissão de Pós-Graduação em Saúde Pública e Meio Ambiente</a:t>
          </a:r>
          <a:endParaRPr lang="pt-BR" sz="900" kern="1200" dirty="0"/>
        </a:p>
      </dsp:txBody>
      <dsp:txXfrm>
        <a:off x="4401199" y="5519845"/>
        <a:ext cx="1094277" cy="670109"/>
      </dsp:txXfrm>
    </dsp:sp>
    <dsp:sp modelId="{0FA7D4C0-39BC-4827-A918-AADC2C24B0D6}">
      <dsp:nvSpPr>
        <dsp:cNvPr id="0" name=""/>
        <dsp:cNvSpPr/>
      </dsp:nvSpPr>
      <dsp:spPr>
        <a:xfrm>
          <a:off x="3023484" y="4883669"/>
          <a:ext cx="1098919" cy="448011"/>
        </a:xfrm>
        <a:prstGeom prst="rect">
          <a:avLst/>
        </a:prstGeom>
        <a:gradFill rotWithShape="0">
          <a:gsLst>
            <a:gs pos="0">
              <a:schemeClr val="accent1">
                <a:alpha val="70000"/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alpha val="70000"/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00" kern="1200" smtClean="0"/>
            <a:t>Plenária de Doutores Saúde Pública e Meio Ambiente</a:t>
          </a:r>
          <a:endParaRPr lang="pt-BR" sz="800" kern="1200" dirty="0"/>
        </a:p>
      </dsp:txBody>
      <dsp:txXfrm>
        <a:off x="3023484" y="4883669"/>
        <a:ext cx="1098919" cy="448011"/>
      </dsp:txXfrm>
    </dsp:sp>
    <dsp:sp modelId="{844A9D05-92C1-44AB-B1BD-68F0947556B3}">
      <dsp:nvSpPr>
        <dsp:cNvPr id="0" name=""/>
        <dsp:cNvSpPr/>
      </dsp:nvSpPr>
      <dsp:spPr>
        <a:xfrm>
          <a:off x="5020362" y="4099446"/>
          <a:ext cx="1303687" cy="576716"/>
        </a:xfrm>
        <a:prstGeom prst="rect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alpha val="50000"/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smtClean="0"/>
            <a:t>Coordenação do Programa de Epidemiologia em Saúde Pública</a:t>
          </a:r>
          <a:endParaRPr lang="pt-BR" sz="1000" kern="1200" dirty="0"/>
        </a:p>
      </dsp:txBody>
      <dsp:txXfrm>
        <a:off x="5020362" y="4099446"/>
        <a:ext cx="1303687" cy="576716"/>
      </dsp:txXfrm>
    </dsp:sp>
    <dsp:sp modelId="{E5D04F9A-C842-4F28-A255-2A407C67274F}">
      <dsp:nvSpPr>
        <dsp:cNvPr id="0" name=""/>
        <dsp:cNvSpPr/>
      </dsp:nvSpPr>
      <dsp:spPr>
        <a:xfrm>
          <a:off x="5867759" y="5500505"/>
          <a:ext cx="1029611" cy="682904"/>
        </a:xfrm>
        <a:prstGeom prst="rect">
          <a:avLst/>
        </a:prstGeom>
        <a:gradFill rotWithShape="0">
          <a:gsLst>
            <a:gs pos="0">
              <a:schemeClr val="accent1">
                <a:alpha val="30000"/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alpha val="30000"/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900" kern="1200" smtClean="0"/>
            <a:t>Comissão de Pós-Graduação em Epidemiologia em Saúde Pública</a:t>
          </a:r>
          <a:endParaRPr lang="pt-BR" sz="900" kern="1200" dirty="0"/>
        </a:p>
      </dsp:txBody>
      <dsp:txXfrm>
        <a:off x="5867759" y="5500505"/>
        <a:ext cx="1029611" cy="682904"/>
      </dsp:txXfrm>
    </dsp:sp>
    <dsp:sp modelId="{91637F97-A244-4534-AF25-8C6A3F8C8F2E}">
      <dsp:nvSpPr>
        <dsp:cNvPr id="0" name=""/>
        <dsp:cNvSpPr/>
      </dsp:nvSpPr>
      <dsp:spPr>
        <a:xfrm>
          <a:off x="4479204" y="4864328"/>
          <a:ext cx="1098919" cy="448011"/>
        </a:xfrm>
        <a:prstGeom prst="rect">
          <a:avLst/>
        </a:prstGeom>
        <a:gradFill rotWithShape="0">
          <a:gsLst>
            <a:gs pos="0">
              <a:schemeClr val="accent1">
                <a:alpha val="70000"/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alpha val="70000"/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00" kern="1200" smtClean="0"/>
            <a:t>Plenária de Doutores Epidemiologia em Saúde Pública.</a:t>
          </a:r>
          <a:endParaRPr lang="pt-BR" sz="800" kern="1200" dirty="0"/>
        </a:p>
      </dsp:txBody>
      <dsp:txXfrm>
        <a:off x="4479204" y="4864328"/>
        <a:ext cx="1098919" cy="448011"/>
      </dsp:txXfrm>
    </dsp:sp>
    <dsp:sp modelId="{C8C5E4B9-BCDA-4814-B289-C3DF7F07C07C}">
      <dsp:nvSpPr>
        <dsp:cNvPr id="0" name=""/>
        <dsp:cNvSpPr/>
      </dsp:nvSpPr>
      <dsp:spPr>
        <a:xfrm>
          <a:off x="2189488" y="3463270"/>
          <a:ext cx="1324054" cy="448011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alpha val="90000"/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smtClean="0"/>
            <a:t>Comissão Geral de Pós-Graduação Stricto Sensu</a:t>
          </a:r>
          <a:endParaRPr lang="pt-BR" sz="1000" kern="1200" dirty="0"/>
        </a:p>
      </dsp:txBody>
      <dsp:txXfrm>
        <a:off x="2189488" y="3463270"/>
        <a:ext cx="1324054" cy="448011"/>
      </dsp:txXfrm>
    </dsp:sp>
    <dsp:sp modelId="{8CC6C0A2-A225-4F84-BDF5-50C707095F98}">
      <dsp:nvSpPr>
        <dsp:cNvPr id="0" name=""/>
        <dsp:cNvSpPr/>
      </dsp:nvSpPr>
      <dsp:spPr>
        <a:xfrm>
          <a:off x="6948972" y="2673765"/>
          <a:ext cx="1658772" cy="928916"/>
        </a:xfrm>
        <a:prstGeom prst="rect">
          <a:avLst/>
        </a:prstGeom>
        <a:gradFill rotWithShape="0">
          <a:gsLst>
            <a:gs pos="0">
              <a:schemeClr val="accent1">
                <a:alpha val="70000"/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alpha val="70000"/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533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endParaRPr lang="pt-BR" sz="1200" kern="1200" smtClean="0"/>
        </a:p>
        <a:p>
          <a:pPr marL="0" marR="0" lvl="0" indent="0" algn="ctr" defTabSz="533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pt-BR" sz="1200" kern="1200" smtClean="0"/>
            <a:t>Coordenação Geral de Pós-Graduação Lato Sensu e Programa de Qualificação Profissional em Saúde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200" kern="1200" dirty="0"/>
        </a:p>
      </dsp:txBody>
      <dsp:txXfrm>
        <a:off x="6948972" y="2673765"/>
        <a:ext cx="1658772" cy="928916"/>
      </dsp:txXfrm>
    </dsp:sp>
    <dsp:sp modelId="{7AD03A25-E880-491E-B0B5-BE70F77D3BCF}">
      <dsp:nvSpPr>
        <dsp:cNvPr id="0" name=""/>
        <dsp:cNvSpPr/>
      </dsp:nvSpPr>
      <dsp:spPr>
        <a:xfrm>
          <a:off x="6512215" y="3790847"/>
          <a:ext cx="1172061" cy="726554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alpha val="90000"/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00" kern="1200" smtClean="0"/>
            <a:t>Comissão Geral de Pós-Graduação Lato Sensu e Programa de Qualificação Profissional em Saúde</a:t>
          </a:r>
          <a:endParaRPr lang="pt-BR" sz="800" kern="1200" dirty="0"/>
        </a:p>
      </dsp:txBody>
      <dsp:txXfrm>
        <a:off x="6512215" y="3790847"/>
        <a:ext cx="1172061" cy="726554"/>
      </dsp:txXfrm>
    </dsp:sp>
    <dsp:sp modelId="{04F132BF-4094-4C02-B00C-39800C6DED8E}">
      <dsp:nvSpPr>
        <dsp:cNvPr id="0" name=""/>
        <dsp:cNvSpPr/>
      </dsp:nvSpPr>
      <dsp:spPr>
        <a:xfrm>
          <a:off x="4540871" y="741992"/>
          <a:ext cx="896023" cy="448011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alpha val="90000"/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/>
            <a:t>Colégio de docentes</a:t>
          </a:r>
          <a:endParaRPr lang="pt-BR" sz="1200" kern="1200" dirty="0"/>
        </a:p>
      </dsp:txBody>
      <dsp:txXfrm>
        <a:off x="4540871" y="741992"/>
        <a:ext cx="896023" cy="448011"/>
      </dsp:txXfrm>
    </dsp:sp>
    <dsp:sp modelId="{93C33612-E759-47C5-BE2A-2DDCD5D61BA3}">
      <dsp:nvSpPr>
        <dsp:cNvPr id="0" name=""/>
        <dsp:cNvSpPr/>
      </dsp:nvSpPr>
      <dsp:spPr>
        <a:xfrm>
          <a:off x="5818170" y="741992"/>
          <a:ext cx="987713" cy="471254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alpha val="90000"/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smtClean="0"/>
            <a:t>Colegiado de ensino</a:t>
          </a:r>
          <a:endParaRPr lang="pt-BR" sz="1200" kern="1200" dirty="0"/>
        </a:p>
      </dsp:txBody>
      <dsp:txXfrm>
        <a:off x="5818170" y="741992"/>
        <a:ext cx="987713" cy="471254"/>
      </dsp:txXfrm>
    </dsp:sp>
    <dsp:sp modelId="{94B949A3-EE98-4A31-9B62-0701922F2BE1}">
      <dsp:nvSpPr>
        <dsp:cNvPr id="0" name=""/>
        <dsp:cNvSpPr/>
      </dsp:nvSpPr>
      <dsp:spPr>
        <a:xfrm>
          <a:off x="4590484" y="2736303"/>
          <a:ext cx="1089134" cy="700762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alpha val="90000"/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 smtClean="0"/>
            <a:t>Coordenação de Desenvolvimento Educacional e EAD </a:t>
          </a:r>
          <a:endParaRPr lang="pt-BR" sz="1000" kern="1200" dirty="0"/>
        </a:p>
      </dsp:txBody>
      <dsp:txXfrm>
        <a:off x="4590484" y="2736303"/>
        <a:ext cx="1089134" cy="700762"/>
      </dsp:txXfrm>
    </dsp:sp>
    <dsp:sp modelId="{FBA4F249-CB0F-41A5-BD95-E89B2E6EBABA}">
      <dsp:nvSpPr>
        <dsp:cNvPr id="0" name=""/>
        <dsp:cNvSpPr/>
      </dsp:nvSpPr>
      <dsp:spPr>
        <a:xfrm>
          <a:off x="6360265" y="1401412"/>
          <a:ext cx="896023" cy="448011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alpha val="90000"/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smtClean="0"/>
            <a:t>Serviço de gestão acadêmica</a:t>
          </a:r>
          <a:endParaRPr lang="pt-BR" sz="1000" kern="1200" dirty="0"/>
        </a:p>
      </dsp:txBody>
      <dsp:txXfrm>
        <a:off x="6360265" y="1401412"/>
        <a:ext cx="896023" cy="448011"/>
      </dsp:txXfrm>
    </dsp:sp>
    <dsp:sp modelId="{3CEA39A6-FAC4-4078-92A9-F143E6D47FAF}">
      <dsp:nvSpPr>
        <dsp:cNvPr id="0" name=""/>
        <dsp:cNvSpPr/>
      </dsp:nvSpPr>
      <dsp:spPr>
        <a:xfrm>
          <a:off x="4752529" y="1872209"/>
          <a:ext cx="896023" cy="448011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alpha val="90000"/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 smtClean="0"/>
            <a:t>Setor de Apoio aos Cursos</a:t>
          </a:r>
          <a:endParaRPr lang="pt-BR" sz="1000" kern="1200" dirty="0"/>
        </a:p>
      </dsp:txBody>
      <dsp:txXfrm>
        <a:off x="4752529" y="1872209"/>
        <a:ext cx="896023" cy="4480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991E6A-EDC3-4ED7-B670-E550B6EC7E61}">
      <dsp:nvSpPr>
        <dsp:cNvPr id="0" name=""/>
        <dsp:cNvSpPr/>
      </dsp:nvSpPr>
      <dsp:spPr>
        <a:xfrm>
          <a:off x="1279" y="0"/>
          <a:ext cx="1991320" cy="31841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700" kern="1200" dirty="0" smtClean="0"/>
            <a:t>CGLSQP</a:t>
          </a: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700" kern="1200" dirty="0" smtClean="0"/>
            <a:t>CLSQP</a:t>
          </a:r>
          <a:endParaRPr lang="pt-BR" sz="2700" kern="1200" dirty="0"/>
        </a:p>
      </dsp:txBody>
      <dsp:txXfrm>
        <a:off x="1279" y="1273651"/>
        <a:ext cx="1991320" cy="1273651"/>
      </dsp:txXfrm>
    </dsp:sp>
    <dsp:sp modelId="{F5A1D1D1-8219-4CDA-B4C6-EE057A1075E5}">
      <dsp:nvSpPr>
        <dsp:cNvPr id="0" name=""/>
        <dsp:cNvSpPr/>
      </dsp:nvSpPr>
      <dsp:spPr>
        <a:xfrm>
          <a:off x="466782" y="191047"/>
          <a:ext cx="1060314" cy="106031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C9FB96-6BBB-44B6-BAE5-F8F847DFCEA9}">
      <dsp:nvSpPr>
        <dsp:cNvPr id="0" name=""/>
        <dsp:cNvSpPr/>
      </dsp:nvSpPr>
      <dsp:spPr>
        <a:xfrm>
          <a:off x="2052339" y="0"/>
          <a:ext cx="1991320" cy="31841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700" kern="1200" dirty="0" smtClean="0"/>
            <a:t>CSS</a:t>
          </a: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700" kern="1200" dirty="0" smtClean="0"/>
            <a:t>CGPG</a:t>
          </a:r>
          <a:endParaRPr lang="pt-BR" sz="2700" kern="1200" dirty="0"/>
        </a:p>
      </dsp:txBody>
      <dsp:txXfrm>
        <a:off x="2052339" y="1273651"/>
        <a:ext cx="1991320" cy="1273651"/>
      </dsp:txXfrm>
    </dsp:sp>
    <dsp:sp modelId="{A56745BD-B8BA-4280-A829-DC342CB9924E}">
      <dsp:nvSpPr>
        <dsp:cNvPr id="0" name=""/>
        <dsp:cNvSpPr/>
      </dsp:nvSpPr>
      <dsp:spPr>
        <a:xfrm>
          <a:off x="2517842" y="191047"/>
          <a:ext cx="1060314" cy="106031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0E7818-0C4A-4D77-ABF7-7571C8FBDCB6}">
      <dsp:nvSpPr>
        <dsp:cNvPr id="0" name=""/>
        <dsp:cNvSpPr/>
      </dsp:nvSpPr>
      <dsp:spPr>
        <a:xfrm>
          <a:off x="4103399" y="0"/>
          <a:ext cx="1991320" cy="31841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700" kern="1200" dirty="0" smtClean="0"/>
            <a:t>CDEAD</a:t>
          </a: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700" kern="1200" dirty="0" smtClean="0"/>
            <a:t>Coletivo</a:t>
          </a:r>
          <a:endParaRPr lang="pt-BR" sz="2700" kern="1200" dirty="0"/>
        </a:p>
      </dsp:txBody>
      <dsp:txXfrm>
        <a:off x="4103399" y="1273651"/>
        <a:ext cx="1991320" cy="1273651"/>
      </dsp:txXfrm>
    </dsp:sp>
    <dsp:sp modelId="{C15AB1CB-9D22-4CE7-9205-CEFD1383AE4A}">
      <dsp:nvSpPr>
        <dsp:cNvPr id="0" name=""/>
        <dsp:cNvSpPr/>
      </dsp:nvSpPr>
      <dsp:spPr>
        <a:xfrm>
          <a:off x="4568902" y="191047"/>
          <a:ext cx="1060314" cy="106031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C7939D-1DA0-46CD-931A-093E6B3DC74B}">
      <dsp:nvSpPr>
        <dsp:cNvPr id="0" name=""/>
        <dsp:cNvSpPr/>
      </dsp:nvSpPr>
      <dsp:spPr>
        <a:xfrm>
          <a:off x="243839" y="2547302"/>
          <a:ext cx="5608320" cy="477619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9BC08D-DE3B-40F6-812F-A27F2AA49C00}">
      <dsp:nvSpPr>
        <dsp:cNvPr id="0" name=""/>
        <dsp:cNvSpPr/>
      </dsp:nvSpPr>
      <dsp:spPr>
        <a:xfrm>
          <a:off x="0" y="0"/>
          <a:ext cx="8208912" cy="1020291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000" kern="1200" dirty="0" smtClean="0">
              <a:latin typeface="+mj-lt"/>
            </a:rPr>
            <a:t>Ações realizadas em conjunto com o SGS: 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500" kern="1200" dirty="0" smtClean="0">
              <a:latin typeface="+mj-lt"/>
            </a:rPr>
            <a:t>GT Água, GT Energia, Gerenciamento de produtos químicos e PLS</a:t>
          </a:r>
          <a:endParaRPr lang="pt-BR" sz="2500" kern="1200" dirty="0">
            <a:latin typeface="+mj-lt"/>
          </a:endParaRPr>
        </a:p>
      </dsp:txBody>
      <dsp:txXfrm>
        <a:off x="0" y="0"/>
        <a:ext cx="8208912" cy="1020291"/>
      </dsp:txXfrm>
    </dsp:sp>
    <dsp:sp modelId="{F05F373B-2918-483E-AEC7-378183537BE0}">
      <dsp:nvSpPr>
        <dsp:cNvPr id="0" name=""/>
        <dsp:cNvSpPr/>
      </dsp:nvSpPr>
      <dsp:spPr>
        <a:xfrm>
          <a:off x="4008" y="1020291"/>
          <a:ext cx="1366815" cy="214261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i="0" kern="1200" dirty="0" smtClean="0">
              <a:latin typeface="+mj-lt"/>
            </a:rPr>
            <a:t>GT Água: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i="0" kern="1200" dirty="0" smtClean="0">
              <a:latin typeface="+mj-lt"/>
            </a:rPr>
            <a:t>Instalação de 64 purificadores de água potável.</a:t>
          </a:r>
          <a:endParaRPr lang="pt-BR" sz="1600" i="0" kern="1200" dirty="0">
            <a:latin typeface="+mj-lt"/>
          </a:endParaRPr>
        </a:p>
      </dsp:txBody>
      <dsp:txXfrm>
        <a:off x="4008" y="1020291"/>
        <a:ext cx="1366815" cy="2142611"/>
      </dsp:txXfrm>
    </dsp:sp>
    <dsp:sp modelId="{E9FCBF81-C564-49CF-8A4C-B194B4DD6BF7}">
      <dsp:nvSpPr>
        <dsp:cNvPr id="0" name=""/>
        <dsp:cNvSpPr/>
      </dsp:nvSpPr>
      <dsp:spPr>
        <a:xfrm>
          <a:off x="1370824" y="1020291"/>
          <a:ext cx="1366815" cy="214261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i="0" kern="1200" dirty="0" smtClean="0">
              <a:latin typeface="+mj-lt"/>
            </a:rPr>
            <a:t>GT Água: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i="0" kern="1200" dirty="0" smtClean="0">
              <a:latin typeface="+mj-lt"/>
            </a:rPr>
            <a:t>Instalação de equipamentos poupadores de água no prédio da ENSP.</a:t>
          </a:r>
        </a:p>
      </dsp:txBody>
      <dsp:txXfrm>
        <a:off x="1370824" y="1020291"/>
        <a:ext cx="1366815" cy="2142611"/>
      </dsp:txXfrm>
    </dsp:sp>
    <dsp:sp modelId="{21F4E1CE-1409-4D7C-A3D0-2824141D57C2}">
      <dsp:nvSpPr>
        <dsp:cNvPr id="0" name=""/>
        <dsp:cNvSpPr/>
      </dsp:nvSpPr>
      <dsp:spPr>
        <a:xfrm>
          <a:off x="2737640" y="1020291"/>
          <a:ext cx="1366815" cy="214261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i="0" kern="1200" dirty="0" smtClean="0">
              <a:latin typeface="+mj-lt"/>
            </a:rPr>
            <a:t>GT Água: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i="0" kern="1200" dirty="0" smtClean="0">
              <a:latin typeface="+mj-lt"/>
            </a:rPr>
            <a:t>Monitoramento e controle da qualidade da água nos reservatórios (caixas d’água e cisternas)</a:t>
          </a:r>
          <a:endParaRPr lang="pt-BR" sz="1600" i="0" kern="1200" dirty="0">
            <a:latin typeface="+mj-lt"/>
          </a:endParaRPr>
        </a:p>
      </dsp:txBody>
      <dsp:txXfrm>
        <a:off x="2737640" y="1020291"/>
        <a:ext cx="1366815" cy="2142611"/>
      </dsp:txXfrm>
    </dsp:sp>
    <dsp:sp modelId="{1B4DE7C4-5632-4377-B6CA-63AF84946E5E}">
      <dsp:nvSpPr>
        <dsp:cNvPr id="0" name=""/>
        <dsp:cNvSpPr/>
      </dsp:nvSpPr>
      <dsp:spPr>
        <a:xfrm>
          <a:off x="4104456" y="1020291"/>
          <a:ext cx="1366815" cy="214261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i="0" kern="1200" dirty="0" smtClean="0">
              <a:latin typeface="+mj-lt"/>
            </a:rPr>
            <a:t>GT Energia: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i="0" kern="1200" dirty="0" smtClean="0">
              <a:latin typeface="+mj-lt"/>
            </a:rPr>
            <a:t>Instalação de lâmpadas LED no prédio da ENSP</a:t>
          </a:r>
          <a:endParaRPr lang="pt-BR" sz="1600" i="0" kern="1200" dirty="0">
            <a:latin typeface="+mj-lt"/>
          </a:endParaRPr>
        </a:p>
      </dsp:txBody>
      <dsp:txXfrm>
        <a:off x="4104456" y="1020291"/>
        <a:ext cx="1366815" cy="2142611"/>
      </dsp:txXfrm>
    </dsp:sp>
    <dsp:sp modelId="{E2638604-B218-49CD-B3E5-742D749D1D0E}">
      <dsp:nvSpPr>
        <dsp:cNvPr id="0" name=""/>
        <dsp:cNvSpPr/>
      </dsp:nvSpPr>
      <dsp:spPr>
        <a:xfrm>
          <a:off x="5471271" y="1020291"/>
          <a:ext cx="1366815" cy="214261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i="0" kern="1200" dirty="0" smtClean="0">
              <a:latin typeface="+mj-lt"/>
            </a:rPr>
            <a:t>Gerenciamento de produtos químicos: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i="0" kern="1200" dirty="0" smtClean="0">
              <a:latin typeface="+mj-lt"/>
            </a:rPr>
            <a:t>Aquisição de armários de produtos químicos para atender a Acreditação</a:t>
          </a:r>
          <a:endParaRPr lang="pt-BR" sz="1600" i="0" kern="1200" dirty="0">
            <a:latin typeface="+mj-lt"/>
          </a:endParaRPr>
        </a:p>
      </dsp:txBody>
      <dsp:txXfrm>
        <a:off x="5471271" y="1020291"/>
        <a:ext cx="1366815" cy="2142611"/>
      </dsp:txXfrm>
    </dsp:sp>
    <dsp:sp modelId="{AAD2DAB4-0D53-4E30-A569-6C08C9B92231}">
      <dsp:nvSpPr>
        <dsp:cNvPr id="0" name=""/>
        <dsp:cNvSpPr/>
      </dsp:nvSpPr>
      <dsp:spPr>
        <a:xfrm>
          <a:off x="6838087" y="1020291"/>
          <a:ext cx="1366815" cy="214261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i="0" kern="1200" dirty="0" smtClean="0">
              <a:latin typeface="+mj-lt"/>
            </a:rPr>
            <a:t>PLS: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i="0" kern="1200" dirty="0" smtClean="0">
              <a:latin typeface="+mj-lt"/>
            </a:rPr>
            <a:t>Aquisição de produtos sustentáveis</a:t>
          </a:r>
          <a:endParaRPr lang="pt-BR" sz="1600" i="0" kern="1200" dirty="0">
            <a:latin typeface="+mj-lt"/>
          </a:endParaRPr>
        </a:p>
      </dsp:txBody>
      <dsp:txXfrm>
        <a:off x="6838087" y="1020291"/>
        <a:ext cx="1366815" cy="2142611"/>
      </dsp:txXfrm>
    </dsp:sp>
    <dsp:sp modelId="{5EFA4AC3-1CE6-49C0-99B4-4D2BACA93429}">
      <dsp:nvSpPr>
        <dsp:cNvPr id="0" name=""/>
        <dsp:cNvSpPr/>
      </dsp:nvSpPr>
      <dsp:spPr>
        <a:xfrm>
          <a:off x="0" y="3162903"/>
          <a:ext cx="8208912" cy="238067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E3E30D-B1AB-4EB3-9374-9B56EC301924}">
      <dsp:nvSpPr>
        <dsp:cNvPr id="0" name=""/>
        <dsp:cNvSpPr/>
      </dsp:nvSpPr>
      <dsp:spPr>
        <a:xfrm>
          <a:off x="0" y="2382925"/>
          <a:ext cx="5586197" cy="782129"/>
        </a:xfrm>
        <a:prstGeom prst="rect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err="1" smtClean="0"/>
            <a:t>Eficientização</a:t>
          </a:r>
          <a:r>
            <a:rPr lang="pt-BR" sz="2400" kern="1200" dirty="0" smtClean="0"/>
            <a:t> do consumo de água e energia</a:t>
          </a:r>
          <a:endParaRPr lang="pt-BR" sz="2400" kern="1200" dirty="0"/>
        </a:p>
      </dsp:txBody>
      <dsp:txXfrm>
        <a:off x="0" y="2382925"/>
        <a:ext cx="5586197" cy="782129"/>
      </dsp:txXfrm>
    </dsp:sp>
    <dsp:sp modelId="{233E8A6A-08E4-4DF1-9D7F-FEDC84853EFC}">
      <dsp:nvSpPr>
        <dsp:cNvPr id="0" name=""/>
        <dsp:cNvSpPr/>
      </dsp:nvSpPr>
      <dsp:spPr>
        <a:xfrm rot="10800000">
          <a:off x="0" y="1191742"/>
          <a:ext cx="5586197" cy="1202914"/>
        </a:xfrm>
        <a:prstGeom prst="upArrowCallout">
          <a:avLst/>
        </a:prstGeom>
        <a:solidFill>
          <a:schemeClr val="accent6">
            <a:shade val="50000"/>
            <a:hueOff val="-95191"/>
            <a:satOff val="-8669"/>
            <a:lumOff val="2961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smtClean="0"/>
            <a:t>Redução do volume de água recalcada diariamente</a:t>
          </a:r>
          <a:endParaRPr lang="pt-BR" sz="1500" kern="1200" dirty="0"/>
        </a:p>
      </dsp:txBody>
      <dsp:txXfrm rot="-10800000">
        <a:off x="0" y="1191742"/>
        <a:ext cx="5586197" cy="422223"/>
      </dsp:txXfrm>
    </dsp:sp>
    <dsp:sp modelId="{D226271E-7950-4390-8037-631593CFB27F}">
      <dsp:nvSpPr>
        <dsp:cNvPr id="0" name=""/>
        <dsp:cNvSpPr/>
      </dsp:nvSpPr>
      <dsp:spPr>
        <a:xfrm>
          <a:off x="0" y="1613965"/>
          <a:ext cx="2793098" cy="359671"/>
        </a:xfrm>
        <a:prstGeom prst="rect">
          <a:avLst/>
        </a:prstGeom>
        <a:solidFill>
          <a:schemeClr val="accent6">
            <a:alpha val="90000"/>
            <a:tint val="55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smtClean="0"/>
            <a:t>Menor utilização das bombas de recalque</a:t>
          </a:r>
          <a:endParaRPr lang="pt-BR" sz="1500" kern="1200" dirty="0"/>
        </a:p>
      </dsp:txBody>
      <dsp:txXfrm>
        <a:off x="0" y="1613965"/>
        <a:ext cx="2793098" cy="359671"/>
      </dsp:txXfrm>
    </dsp:sp>
    <dsp:sp modelId="{6D728C41-3E31-4789-97C6-372265966498}">
      <dsp:nvSpPr>
        <dsp:cNvPr id="0" name=""/>
        <dsp:cNvSpPr/>
      </dsp:nvSpPr>
      <dsp:spPr>
        <a:xfrm>
          <a:off x="2793098" y="1613965"/>
          <a:ext cx="2793098" cy="359671"/>
        </a:xfrm>
        <a:prstGeom prst="rect">
          <a:avLst/>
        </a:prstGeom>
        <a:solidFill>
          <a:schemeClr val="accent6">
            <a:alpha val="90000"/>
            <a:tint val="55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smtClean="0"/>
            <a:t>Maior durabilidade do sistema de bombas de recalque</a:t>
          </a:r>
          <a:endParaRPr lang="pt-BR" sz="1500" kern="1200" dirty="0"/>
        </a:p>
      </dsp:txBody>
      <dsp:txXfrm>
        <a:off x="2793098" y="1613965"/>
        <a:ext cx="2793098" cy="359671"/>
      </dsp:txXfrm>
    </dsp:sp>
    <dsp:sp modelId="{ACFD7F84-F13D-4B25-B750-8619B3E29E68}">
      <dsp:nvSpPr>
        <dsp:cNvPr id="0" name=""/>
        <dsp:cNvSpPr/>
      </dsp:nvSpPr>
      <dsp:spPr>
        <a:xfrm rot="10800000">
          <a:off x="0" y="559"/>
          <a:ext cx="5586197" cy="1202914"/>
        </a:xfrm>
        <a:prstGeom prst="upArrowCallout">
          <a:avLst/>
        </a:prstGeom>
        <a:solidFill>
          <a:schemeClr val="accent6">
            <a:shade val="50000"/>
            <a:hueOff val="-95191"/>
            <a:satOff val="-8669"/>
            <a:lumOff val="2961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/>
            <a:t>Instalação de 70 torneiras eficientes com sensor de proximidade.</a:t>
          </a:r>
          <a:endParaRPr lang="pt-BR" sz="1600" b="1" kern="1200" dirty="0"/>
        </a:p>
      </dsp:txBody>
      <dsp:txXfrm rot="-10800000">
        <a:off x="0" y="559"/>
        <a:ext cx="5586197" cy="422223"/>
      </dsp:txXfrm>
    </dsp:sp>
    <dsp:sp modelId="{6BA456C6-5569-4C5C-8565-AAEA2CC59F3D}">
      <dsp:nvSpPr>
        <dsp:cNvPr id="0" name=""/>
        <dsp:cNvSpPr/>
      </dsp:nvSpPr>
      <dsp:spPr>
        <a:xfrm>
          <a:off x="0" y="422782"/>
          <a:ext cx="2793098" cy="359671"/>
        </a:xfrm>
        <a:prstGeom prst="rect">
          <a:avLst/>
        </a:prstGeom>
        <a:solidFill>
          <a:schemeClr val="accent6">
            <a:alpha val="90000"/>
            <a:tint val="55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smtClean="0"/>
            <a:t>Redução do consumo de água potável na lavagem de mãos e higienizações</a:t>
          </a:r>
          <a:endParaRPr lang="pt-BR" sz="1500" kern="1200" dirty="0"/>
        </a:p>
      </dsp:txBody>
      <dsp:txXfrm>
        <a:off x="0" y="422782"/>
        <a:ext cx="2793098" cy="359671"/>
      </dsp:txXfrm>
    </dsp:sp>
    <dsp:sp modelId="{7FDB822C-FCA7-4591-8C7B-91CBE1A980A0}">
      <dsp:nvSpPr>
        <dsp:cNvPr id="0" name=""/>
        <dsp:cNvSpPr/>
      </dsp:nvSpPr>
      <dsp:spPr>
        <a:xfrm>
          <a:off x="2793098" y="422782"/>
          <a:ext cx="2793098" cy="359671"/>
        </a:xfrm>
        <a:prstGeom prst="rect">
          <a:avLst/>
        </a:prstGeom>
        <a:solidFill>
          <a:schemeClr val="accent6">
            <a:alpha val="90000"/>
            <a:tint val="55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smtClean="0"/>
            <a:t>Redução de valor pago de água potável</a:t>
          </a:r>
          <a:endParaRPr lang="pt-BR" sz="1500" kern="1200" dirty="0"/>
        </a:p>
      </dsp:txBody>
      <dsp:txXfrm>
        <a:off x="2793098" y="422782"/>
        <a:ext cx="2793098" cy="35967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E3E30D-B1AB-4EB3-9374-9B56EC301924}">
      <dsp:nvSpPr>
        <dsp:cNvPr id="0" name=""/>
        <dsp:cNvSpPr/>
      </dsp:nvSpPr>
      <dsp:spPr>
        <a:xfrm>
          <a:off x="0" y="2382925"/>
          <a:ext cx="5586197" cy="78212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err="1" smtClean="0"/>
            <a:t>Eficientização</a:t>
          </a:r>
          <a:r>
            <a:rPr lang="pt-BR" sz="2400" kern="1200" dirty="0" smtClean="0"/>
            <a:t> do consumo energético</a:t>
          </a:r>
          <a:endParaRPr lang="pt-BR" sz="2400" kern="1200" dirty="0"/>
        </a:p>
      </dsp:txBody>
      <dsp:txXfrm>
        <a:off x="0" y="2382925"/>
        <a:ext cx="5586197" cy="782129"/>
      </dsp:txXfrm>
    </dsp:sp>
    <dsp:sp modelId="{233E8A6A-08E4-4DF1-9D7F-FEDC84853EFC}">
      <dsp:nvSpPr>
        <dsp:cNvPr id="0" name=""/>
        <dsp:cNvSpPr/>
      </dsp:nvSpPr>
      <dsp:spPr>
        <a:xfrm rot="10800000">
          <a:off x="0" y="1191742"/>
          <a:ext cx="5586197" cy="1202914"/>
        </a:xfrm>
        <a:prstGeom prst="upArrowCallou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smtClean="0"/>
            <a:t>Melhorias no sistema de iluminação</a:t>
          </a:r>
          <a:endParaRPr lang="pt-BR" sz="1500" kern="1200" dirty="0"/>
        </a:p>
      </dsp:txBody>
      <dsp:txXfrm rot="-10800000">
        <a:off x="0" y="1191742"/>
        <a:ext cx="5586197" cy="422223"/>
      </dsp:txXfrm>
    </dsp:sp>
    <dsp:sp modelId="{D226271E-7950-4390-8037-631593CFB27F}">
      <dsp:nvSpPr>
        <dsp:cNvPr id="0" name=""/>
        <dsp:cNvSpPr/>
      </dsp:nvSpPr>
      <dsp:spPr>
        <a:xfrm>
          <a:off x="2727" y="1613965"/>
          <a:ext cx="1860247" cy="359671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smtClean="0"/>
            <a:t>Redução das trocas de lâmpadas</a:t>
          </a:r>
          <a:endParaRPr lang="pt-BR" sz="1500" kern="1200" dirty="0"/>
        </a:p>
      </dsp:txBody>
      <dsp:txXfrm>
        <a:off x="2727" y="1613965"/>
        <a:ext cx="1860247" cy="359671"/>
      </dsp:txXfrm>
    </dsp:sp>
    <dsp:sp modelId="{0F075098-27D3-4CFD-B0D5-082CE55D6AA6}">
      <dsp:nvSpPr>
        <dsp:cNvPr id="0" name=""/>
        <dsp:cNvSpPr/>
      </dsp:nvSpPr>
      <dsp:spPr>
        <a:xfrm>
          <a:off x="1862974" y="1613965"/>
          <a:ext cx="1860247" cy="359671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smtClean="0"/>
            <a:t>Redução na geração de resíduos</a:t>
          </a:r>
          <a:endParaRPr lang="pt-BR" sz="1500" kern="1200" dirty="0"/>
        </a:p>
      </dsp:txBody>
      <dsp:txXfrm>
        <a:off x="1862974" y="1613965"/>
        <a:ext cx="1860247" cy="359671"/>
      </dsp:txXfrm>
    </dsp:sp>
    <dsp:sp modelId="{6D728C41-3E31-4789-97C6-372265966498}">
      <dsp:nvSpPr>
        <dsp:cNvPr id="0" name=""/>
        <dsp:cNvSpPr/>
      </dsp:nvSpPr>
      <dsp:spPr>
        <a:xfrm>
          <a:off x="3723222" y="1613965"/>
          <a:ext cx="1860247" cy="359671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smtClean="0"/>
            <a:t>Otimização de H/H de eletricista</a:t>
          </a:r>
          <a:endParaRPr lang="pt-BR" sz="1500" kern="1200" dirty="0"/>
        </a:p>
      </dsp:txBody>
      <dsp:txXfrm>
        <a:off x="3723222" y="1613965"/>
        <a:ext cx="1860247" cy="359671"/>
      </dsp:txXfrm>
    </dsp:sp>
    <dsp:sp modelId="{ACFD7F84-F13D-4B25-B750-8619B3E29E68}">
      <dsp:nvSpPr>
        <dsp:cNvPr id="0" name=""/>
        <dsp:cNvSpPr/>
      </dsp:nvSpPr>
      <dsp:spPr>
        <a:xfrm rot="10800000">
          <a:off x="0" y="559"/>
          <a:ext cx="5586197" cy="1202914"/>
        </a:xfrm>
        <a:prstGeom prst="upArrowCallou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/>
            <a:t>Substituição de lâmpadas fluorescentes por lâmpadas LED</a:t>
          </a:r>
          <a:endParaRPr lang="pt-BR" sz="1600" b="1" kern="1200" dirty="0"/>
        </a:p>
      </dsp:txBody>
      <dsp:txXfrm rot="-10800000">
        <a:off x="0" y="559"/>
        <a:ext cx="5586197" cy="422223"/>
      </dsp:txXfrm>
    </dsp:sp>
    <dsp:sp modelId="{6BA456C6-5569-4C5C-8565-AAEA2CC59F3D}">
      <dsp:nvSpPr>
        <dsp:cNvPr id="0" name=""/>
        <dsp:cNvSpPr/>
      </dsp:nvSpPr>
      <dsp:spPr>
        <a:xfrm>
          <a:off x="0" y="422782"/>
          <a:ext cx="2793098" cy="359671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smtClean="0"/>
            <a:t>Economia de consumo de energia</a:t>
          </a:r>
          <a:endParaRPr lang="pt-BR" sz="1500" kern="1200" dirty="0"/>
        </a:p>
      </dsp:txBody>
      <dsp:txXfrm>
        <a:off x="0" y="422782"/>
        <a:ext cx="2793098" cy="359671"/>
      </dsp:txXfrm>
    </dsp:sp>
    <dsp:sp modelId="{7FDB822C-FCA7-4591-8C7B-91CBE1A980A0}">
      <dsp:nvSpPr>
        <dsp:cNvPr id="0" name=""/>
        <dsp:cNvSpPr/>
      </dsp:nvSpPr>
      <dsp:spPr>
        <a:xfrm>
          <a:off x="2793098" y="422782"/>
          <a:ext cx="2793098" cy="359671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smtClean="0"/>
            <a:t>Economia dos gastos com energia</a:t>
          </a:r>
          <a:endParaRPr lang="pt-BR" sz="1500" kern="1200" dirty="0"/>
        </a:p>
      </dsp:txBody>
      <dsp:txXfrm>
        <a:off x="2793098" y="422782"/>
        <a:ext cx="2793098" cy="35967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B7AD22-4528-40CA-BAE0-B26B6B571FAC}">
      <dsp:nvSpPr>
        <dsp:cNvPr id="0" name=""/>
        <dsp:cNvSpPr/>
      </dsp:nvSpPr>
      <dsp:spPr>
        <a:xfrm>
          <a:off x="8457" y="1244064"/>
          <a:ext cx="2286634" cy="1706924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4430C4-3DF4-4530-92CD-A1FD97030DF4}">
      <dsp:nvSpPr>
        <dsp:cNvPr id="0" name=""/>
        <dsp:cNvSpPr/>
      </dsp:nvSpPr>
      <dsp:spPr>
        <a:xfrm>
          <a:off x="8457" y="2950989"/>
          <a:ext cx="2286634" cy="7339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0" rIns="21590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kern="1200" dirty="0" smtClean="0"/>
            <a:t>Troca e automação da porta de acesso</a:t>
          </a:r>
          <a:endParaRPr lang="pt-BR" sz="1700" kern="1200" dirty="0"/>
        </a:p>
      </dsp:txBody>
      <dsp:txXfrm>
        <a:off x="8457" y="2950989"/>
        <a:ext cx="1610305" cy="733977"/>
      </dsp:txXfrm>
    </dsp:sp>
    <dsp:sp modelId="{055158A2-571A-48FE-915C-8793E46B7F0F}">
      <dsp:nvSpPr>
        <dsp:cNvPr id="0" name=""/>
        <dsp:cNvSpPr/>
      </dsp:nvSpPr>
      <dsp:spPr>
        <a:xfrm>
          <a:off x="1781756" y="3166210"/>
          <a:ext cx="603706" cy="603050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C0D9C7-2F28-4BEF-9B1A-91627307996A}">
      <dsp:nvSpPr>
        <dsp:cNvPr id="0" name=""/>
        <dsp:cNvSpPr/>
      </dsp:nvSpPr>
      <dsp:spPr>
        <a:xfrm>
          <a:off x="2583737" y="1237190"/>
          <a:ext cx="2286634" cy="1706924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C41F2F-9B3F-4E0C-A188-0E79AC362ADC}">
      <dsp:nvSpPr>
        <dsp:cNvPr id="0" name=""/>
        <dsp:cNvSpPr/>
      </dsp:nvSpPr>
      <dsp:spPr>
        <a:xfrm>
          <a:off x="2583737" y="2944114"/>
          <a:ext cx="2286634" cy="7339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0" rIns="21590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kern="1200" dirty="0" smtClean="0"/>
            <a:t>Troca do balcão do porteiro</a:t>
          </a:r>
          <a:endParaRPr lang="pt-BR" sz="1700" kern="1200" dirty="0"/>
        </a:p>
      </dsp:txBody>
      <dsp:txXfrm>
        <a:off x="2583737" y="2944114"/>
        <a:ext cx="1610305" cy="733977"/>
      </dsp:txXfrm>
    </dsp:sp>
    <dsp:sp modelId="{F8B4D06C-7893-4BB7-9299-D0BA57BFB020}">
      <dsp:nvSpPr>
        <dsp:cNvPr id="0" name=""/>
        <dsp:cNvSpPr/>
      </dsp:nvSpPr>
      <dsp:spPr>
        <a:xfrm>
          <a:off x="4338040" y="3145586"/>
          <a:ext cx="641698" cy="63054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04F4B4-8190-4D9D-AF24-C2DFBD32BC75}">
      <dsp:nvSpPr>
        <dsp:cNvPr id="0" name=""/>
        <dsp:cNvSpPr/>
      </dsp:nvSpPr>
      <dsp:spPr>
        <a:xfrm>
          <a:off x="5178013" y="1246643"/>
          <a:ext cx="2286634" cy="1706924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7123EC-210E-4DB5-AE41-C04F1FA2B266}">
      <dsp:nvSpPr>
        <dsp:cNvPr id="0" name=""/>
        <dsp:cNvSpPr/>
      </dsp:nvSpPr>
      <dsp:spPr>
        <a:xfrm>
          <a:off x="5178013" y="2953568"/>
          <a:ext cx="2286634" cy="7339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0" rIns="21590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kern="1200" dirty="0" smtClean="0"/>
            <a:t>Criação de balcão de recepção</a:t>
          </a:r>
          <a:endParaRPr lang="pt-BR" sz="1700" kern="1200" dirty="0"/>
        </a:p>
      </dsp:txBody>
      <dsp:txXfrm>
        <a:off x="5178013" y="2953568"/>
        <a:ext cx="1610305" cy="733977"/>
      </dsp:txXfrm>
    </dsp:sp>
    <dsp:sp modelId="{17F9D11B-719A-496A-B28E-CEFE8E011E1B}">
      <dsp:nvSpPr>
        <dsp:cNvPr id="0" name=""/>
        <dsp:cNvSpPr/>
      </dsp:nvSpPr>
      <dsp:spPr>
        <a:xfrm>
          <a:off x="6961464" y="3173947"/>
          <a:ext cx="583402" cy="592734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Relationship Id="rId2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0.49595</cdr:x>
      <cdr:y>0.52225</cdr:y>
    </cdr:from>
    <cdr:to>
      <cdr:x>0.7219</cdr:x>
      <cdr:y>0.7014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4109347" y="2518841"/>
          <a:ext cx="1872208" cy="8640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t-BR" sz="1600" b="1" dirty="0" smtClean="0">
              <a:solidFill>
                <a:schemeClr val="bg1"/>
              </a:solidFill>
            </a:rPr>
            <a:t>SS – 7 profissionais</a:t>
          </a:r>
        </a:p>
        <a:p xmlns:a="http://schemas.openxmlformats.org/drawingml/2006/main">
          <a:r>
            <a:rPr lang="pt-BR" sz="1600" b="1" dirty="0" smtClean="0">
              <a:solidFill>
                <a:schemeClr val="bg1"/>
              </a:solidFill>
            </a:rPr>
            <a:t>LS presencial – 5</a:t>
          </a:r>
        </a:p>
        <a:p xmlns:a="http://schemas.openxmlformats.org/drawingml/2006/main">
          <a:r>
            <a:rPr lang="pt-BR" sz="1600" b="1" dirty="0" smtClean="0">
              <a:solidFill>
                <a:schemeClr val="bg1"/>
              </a:solidFill>
            </a:rPr>
            <a:t>LS EAD - 8</a:t>
          </a:r>
          <a:endParaRPr lang="pt-BR" sz="16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0.37428</cdr:x>
      <cdr:y>0.62675</cdr:y>
    </cdr:from>
    <cdr:to>
      <cdr:x>0.49595</cdr:x>
      <cdr:y>0.73126</cdr:y>
    </cdr:to>
    <cdr:sp macro="" textlink="">
      <cdr:nvSpPr>
        <cdr:cNvPr id="3" name="CaixaDeTexto 2"/>
        <cdr:cNvSpPr txBox="1"/>
      </cdr:nvSpPr>
      <cdr:spPr>
        <a:xfrm xmlns:a="http://schemas.openxmlformats.org/drawingml/2006/main">
          <a:off x="3101235" y="3022897"/>
          <a:ext cx="1008112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t-BR" sz="1600" b="1" dirty="0" smtClean="0">
              <a:solidFill>
                <a:schemeClr val="bg1"/>
              </a:solidFill>
            </a:rPr>
            <a:t>5 </a:t>
          </a:r>
          <a:r>
            <a:rPr lang="pt-BR" sz="1600" b="1" dirty="0" err="1" smtClean="0">
              <a:solidFill>
                <a:schemeClr val="bg1"/>
              </a:solidFill>
            </a:rPr>
            <a:t>prof</a:t>
          </a:r>
          <a:endParaRPr lang="pt-BR" sz="16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0.23523</cdr:x>
      <cdr:y>0.52225</cdr:y>
    </cdr:from>
    <cdr:to>
      <cdr:x>0.33952</cdr:x>
      <cdr:y>0.62675</cdr:y>
    </cdr:to>
    <cdr:sp macro="" textlink="">
      <cdr:nvSpPr>
        <cdr:cNvPr id="4" name="CaixaDeTexto 3"/>
        <cdr:cNvSpPr txBox="1"/>
      </cdr:nvSpPr>
      <cdr:spPr>
        <a:xfrm xmlns:a="http://schemas.openxmlformats.org/drawingml/2006/main">
          <a:off x="1949107" y="2518841"/>
          <a:ext cx="864102" cy="5040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t-BR" sz="1600" b="1" dirty="0" smtClean="0">
              <a:solidFill>
                <a:schemeClr val="tx1"/>
              </a:solidFill>
            </a:rPr>
            <a:t>16 </a:t>
          </a:r>
          <a:r>
            <a:rPr lang="pt-BR" sz="1600" b="1" dirty="0" err="1" smtClean="0">
              <a:solidFill>
                <a:schemeClr val="tx1"/>
              </a:solidFill>
            </a:rPr>
            <a:t>prof</a:t>
          </a:r>
          <a:endParaRPr lang="pt-BR" sz="1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0.03535</cdr:x>
      <cdr:y>0</cdr:y>
    </cdr:from>
    <cdr:to>
      <cdr:x>0.21726</cdr:x>
      <cdr:y>0.22395</cdr:y>
    </cdr:to>
    <cdr:sp macro="" textlink="">
      <cdr:nvSpPr>
        <cdr:cNvPr id="5" name="CaixaDeTexto 4"/>
        <cdr:cNvSpPr txBox="1"/>
      </cdr:nvSpPr>
      <cdr:spPr>
        <a:xfrm xmlns:a="http://schemas.openxmlformats.org/drawingml/2006/main">
          <a:off x="292923" y="-1846263"/>
          <a:ext cx="1507277" cy="10801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r"/>
          <a:r>
            <a:rPr lang="pt-BR" sz="1400" b="1" dirty="0" smtClean="0"/>
            <a:t>PSP – 3</a:t>
          </a:r>
        </a:p>
        <a:p xmlns:a="http://schemas.openxmlformats.org/drawingml/2006/main">
          <a:pPr algn="r"/>
          <a:r>
            <a:rPr lang="pt-BR" sz="1400" b="1" dirty="0" smtClean="0"/>
            <a:t>PSPMA – 1</a:t>
          </a:r>
        </a:p>
        <a:p xmlns:a="http://schemas.openxmlformats.org/drawingml/2006/main">
          <a:pPr algn="r"/>
          <a:r>
            <a:rPr lang="pt-BR" sz="1400" b="1" dirty="0" smtClean="0"/>
            <a:t>PEPI – 2</a:t>
          </a:r>
        </a:p>
        <a:p xmlns:a="http://schemas.openxmlformats.org/drawingml/2006/main">
          <a:pPr algn="r"/>
          <a:r>
            <a:rPr lang="pt-BR" sz="1400" b="1" dirty="0" smtClean="0"/>
            <a:t>PPGBIOS - 1</a:t>
          </a:r>
          <a:endParaRPr lang="pt-BR" sz="14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0.243</cdr:x>
      <cdr:y>0.69863</cdr:y>
    </cdr:from>
    <cdr:to>
      <cdr:x>0.42702</cdr:x>
      <cdr:y>1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1207447" y="300297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pt-BR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C1552D-6F26-4EBC-AC35-C3C5CEECDB38}" type="datetimeFigureOut">
              <a:rPr lang="pt-BR" smtClean="0"/>
              <a:pPr/>
              <a:t>30/03/17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F34CC1-EFAD-477B-8167-DAE2A0776FB6}" type="slidenum">
              <a:rPr lang="pt-BR" smtClean="0"/>
              <a:pPr/>
              <a:t>‹n.º›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45565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34CC1-EFAD-477B-8167-DAE2A0776FB6}" type="slidenum">
              <a:rPr lang="pt-BR" smtClean="0"/>
              <a:pPr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30631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34CC1-EFAD-477B-8167-DAE2A0776FB6}" type="slidenum">
              <a:rPr lang="pt-BR" smtClean="0"/>
              <a:pPr/>
              <a:t>95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451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34CC1-EFAD-477B-8167-DAE2A0776FB6}" type="slidenum">
              <a:rPr lang="pt-BR" smtClean="0"/>
              <a:pPr/>
              <a:t>97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5054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34CC1-EFAD-477B-8167-DAE2A0776FB6}" type="slidenum">
              <a:rPr lang="pt-BR" smtClean="0"/>
              <a:pPr/>
              <a:t>98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1409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34CC1-EFAD-477B-8167-DAE2A0776FB6}" type="slidenum">
              <a:rPr lang="pt-BR" smtClean="0"/>
              <a:pPr/>
              <a:t>99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886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94F48-D7D6-40A7-8DAB-50317810C451}" type="slidenum">
              <a:rPr lang="pt-BR" smtClean="0"/>
              <a:t>141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891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FDD8E-8978-408E-AE6C-EBF0BC7FBA08}" type="datetimeFigureOut">
              <a:rPr lang="pt-BR" smtClean="0"/>
              <a:pPr/>
              <a:t>30/03/17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1A299-E371-4409-8742-D7470E963B7E}" type="slidenum">
              <a:rPr lang="pt-BR" smtClean="0"/>
              <a:pPr/>
              <a:t>‹n.º›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75653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FDD8E-8978-408E-AE6C-EBF0BC7FBA08}" type="datetimeFigureOut">
              <a:rPr lang="pt-BR" smtClean="0"/>
              <a:pPr/>
              <a:t>30/03/17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1A299-E371-4409-8742-D7470E963B7E}" type="slidenum">
              <a:rPr lang="pt-BR" smtClean="0"/>
              <a:pPr/>
              <a:t>‹n.º›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67597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FDD8E-8978-408E-AE6C-EBF0BC7FBA08}" type="datetimeFigureOut">
              <a:rPr lang="pt-BR" smtClean="0"/>
              <a:pPr/>
              <a:t>30/03/17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1A299-E371-4409-8742-D7470E963B7E}" type="slidenum">
              <a:rPr lang="pt-BR" smtClean="0"/>
              <a:pPr/>
              <a:t>‹n.º›</a:t>
            </a:fld>
            <a:endParaRPr lang="pt-BR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47246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FDD8E-8978-408E-AE6C-EBF0BC7FBA08}" type="datetimeFigureOut">
              <a:rPr lang="pt-BR" smtClean="0"/>
              <a:pPr/>
              <a:t>30/03/17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1A299-E371-4409-8742-D7470E963B7E}" type="slidenum">
              <a:rPr lang="pt-BR" smtClean="0"/>
              <a:pPr/>
              <a:t>‹n.º›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136304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FDD8E-8978-408E-AE6C-EBF0BC7FBA08}" type="datetimeFigureOut">
              <a:rPr lang="pt-BR" smtClean="0"/>
              <a:pPr/>
              <a:t>30/03/17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1A299-E371-4409-8742-D7470E963B7E}" type="slidenum">
              <a:rPr lang="pt-BR" smtClean="0"/>
              <a:pPr/>
              <a:t>‹n.º›</a:t>
            </a:fld>
            <a:endParaRPr lang="pt-BR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87894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FDD8E-8978-408E-AE6C-EBF0BC7FBA08}" type="datetimeFigureOut">
              <a:rPr lang="pt-BR" smtClean="0"/>
              <a:pPr/>
              <a:t>30/03/17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1A299-E371-4409-8742-D7470E963B7E}" type="slidenum">
              <a:rPr lang="pt-BR" smtClean="0"/>
              <a:pPr/>
              <a:t>‹n.º›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96767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FDD8E-8978-408E-AE6C-EBF0BC7FBA08}" type="datetimeFigureOut">
              <a:rPr lang="pt-BR" smtClean="0"/>
              <a:pPr/>
              <a:t>30/03/17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1A299-E371-4409-8742-D7470E963B7E}" type="slidenum">
              <a:rPr lang="pt-BR" smtClean="0"/>
              <a:pPr/>
              <a:t>‹n.º›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42539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FDD8E-8978-408E-AE6C-EBF0BC7FBA08}" type="datetimeFigureOut">
              <a:rPr lang="pt-BR" smtClean="0"/>
              <a:pPr/>
              <a:t>30/03/17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1A299-E371-4409-8742-D7470E963B7E}" type="slidenum">
              <a:rPr lang="pt-BR" smtClean="0"/>
              <a:pPr/>
              <a:t>‹n.º›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07136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8210550" y="282575"/>
            <a:ext cx="64135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223838" y="228600"/>
            <a:ext cx="2603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altLang="pt-BR" sz="3600" b="1" smtClean="0">
                <a:solidFill>
                  <a:srgbClr val="B870B8"/>
                </a:solidFill>
                <a:latin typeface="Rockwell" pitchFamily="18" charset="0"/>
              </a:rPr>
              <a:t>+</a:t>
            </a:r>
          </a:p>
        </p:txBody>
      </p:sp>
      <p:sp>
        <p:nvSpPr>
          <p:cNvPr id="6" name="Rectangle 9"/>
          <p:cNvSpPr/>
          <p:nvPr/>
        </p:nvSpPr>
        <p:spPr>
          <a:xfrm>
            <a:off x="8067675" y="282575"/>
            <a:ext cx="92075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25BA7-D4E7-4C99-9855-14FE0E57BC58}" type="datetimeFigureOut">
              <a:rPr lang="en-US"/>
              <a:pPr>
                <a:defRPr/>
              </a:pPr>
              <a:t>3/30/17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F9344-750A-4F8A-A538-55C97082C9C9}" type="slidenum">
              <a:rPr lang="en-US"/>
              <a:pPr>
                <a:defRPr/>
              </a:pPr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58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9EDBC2C-6B4A-4C9E-9C3A-05AB158476B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30/03/17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18C939-E7E0-4331-8C83-7F69EB16A7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‹n.º›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4041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9F9B9-C06F-44FD-92D9-DABC1BB5E2C0}" type="datetimeFigureOut">
              <a:rPr lang="pt-BR" smtClean="0"/>
              <a:t>30/03/17</a:t>
            </a:fld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72EE35-E8E8-4A88-B1C1-C59E1D92D5E7}" type="slidenum">
              <a:rPr lang="pt-BR" smtClean="0"/>
              <a:t>‹n.º›</a:t>
            </a:fld>
            <a:endParaRPr lang="pt-B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2830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FDD8E-8978-408E-AE6C-EBF0BC7FBA08}" type="datetimeFigureOut">
              <a:rPr lang="pt-BR" smtClean="0"/>
              <a:pPr/>
              <a:t>30/03/17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1A299-E371-4409-8742-D7470E963B7E}" type="slidenum">
              <a:rPr lang="pt-BR" smtClean="0"/>
              <a:pPr/>
              <a:t>‹n.º›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30750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FDD8E-8978-408E-AE6C-EBF0BC7FBA08}" type="datetimeFigureOut">
              <a:rPr lang="pt-BR" smtClean="0"/>
              <a:pPr/>
              <a:t>30/03/17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1A299-E371-4409-8742-D7470E963B7E}" type="slidenum">
              <a:rPr lang="pt-BR" smtClean="0"/>
              <a:pPr/>
              <a:t>‹n.º›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97094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FDD8E-8978-408E-AE6C-EBF0BC7FBA08}" type="datetimeFigureOut">
              <a:rPr lang="pt-BR" smtClean="0"/>
              <a:pPr/>
              <a:t>30/03/17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1A299-E371-4409-8742-D7470E963B7E}" type="slidenum">
              <a:rPr lang="pt-BR" smtClean="0"/>
              <a:pPr/>
              <a:t>‹n.º›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36147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FDD8E-8978-408E-AE6C-EBF0BC7FBA08}" type="datetimeFigureOut">
              <a:rPr lang="pt-BR" smtClean="0"/>
              <a:pPr/>
              <a:t>30/03/17</a:t>
            </a:fld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1A299-E371-4409-8742-D7470E963B7E}" type="slidenum">
              <a:rPr lang="pt-BR" smtClean="0"/>
              <a:pPr/>
              <a:t>‹n.º›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02830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FDD8E-8978-408E-AE6C-EBF0BC7FBA08}" type="datetimeFigureOut">
              <a:rPr lang="pt-BR" smtClean="0"/>
              <a:pPr/>
              <a:t>30/03/17</a:t>
            </a:fld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1A299-E371-4409-8742-D7470E963B7E}" type="slidenum">
              <a:rPr lang="pt-BR" smtClean="0"/>
              <a:pPr/>
              <a:t>‹n.º›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31043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FDD8E-8978-408E-AE6C-EBF0BC7FBA08}" type="datetimeFigureOut">
              <a:rPr lang="pt-BR" smtClean="0"/>
              <a:pPr/>
              <a:t>30/03/17</a:t>
            </a:fld>
            <a:endParaRPr lang="pt-B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1A299-E371-4409-8742-D7470E963B7E}" type="slidenum">
              <a:rPr lang="pt-BR" smtClean="0"/>
              <a:pPr/>
              <a:t>‹n.º›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75413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FDD8E-8978-408E-AE6C-EBF0BC7FBA08}" type="datetimeFigureOut">
              <a:rPr lang="pt-BR" smtClean="0"/>
              <a:pPr/>
              <a:t>30/03/17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1A299-E371-4409-8742-D7470E963B7E}" type="slidenum">
              <a:rPr lang="pt-BR" smtClean="0"/>
              <a:pPr/>
              <a:t>‹n.º›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93628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dirty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FDD8E-8978-408E-AE6C-EBF0BC7FBA08}" type="datetimeFigureOut">
              <a:rPr lang="pt-BR" smtClean="0"/>
              <a:pPr/>
              <a:t>30/03/17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1A299-E371-4409-8742-D7470E963B7E}" type="slidenum">
              <a:rPr lang="pt-BR" smtClean="0"/>
              <a:pPr/>
              <a:t>‹n.º›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57961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FDD8E-8978-408E-AE6C-EBF0BC7FBA08}" type="datetimeFigureOut">
              <a:rPr lang="pt-BR" smtClean="0"/>
              <a:pPr/>
              <a:t>30/03/17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A41A299-E371-4409-8742-D7470E963B7E}" type="slidenum">
              <a:rPr lang="pt-BR" smtClean="0"/>
              <a:pPr/>
              <a:t>‹n.º›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52497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  <p:sldLayoutId id="2147483852" r:id="rId14"/>
    <p:sldLayoutId id="2147483853" r:id="rId15"/>
    <p:sldLayoutId id="2147483854" r:id="rId16"/>
    <p:sldLayoutId id="214748385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DBC2C-6B4A-4C9E-9C3A-05AB158476B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30/03/17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8C939-E7E0-4331-8C83-7F69EB16A7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‹n.º›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084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8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package" Target="../embeddings/Planilha_do_Microsoft_Excel1.xlsx"/><Relationship Id="rId5" Type="http://schemas.openxmlformats.org/officeDocument/2006/relationships/image" Target="../media/image2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1.png"/><Relationship Id="rId3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1.png"/><Relationship Id="rId3" Type="http://schemas.openxmlformats.org/officeDocument/2006/relationships/image" Target="../media/image33.emf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1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1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35.jpeg"/><Relationship Id="rId5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6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43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4" Type="http://schemas.openxmlformats.org/officeDocument/2006/relationships/diagramLayout" Target="../diagrams/layout5.xml"/><Relationship Id="rId5" Type="http://schemas.openxmlformats.org/officeDocument/2006/relationships/diagramQuickStyle" Target="../diagrams/quickStyle5.xml"/><Relationship Id="rId6" Type="http://schemas.openxmlformats.org/officeDocument/2006/relationships/diagramColors" Target="../diagrams/colors5.xml"/><Relationship Id="rId7" Type="http://schemas.microsoft.com/office/2007/relationships/diagramDrawing" Target="../diagrams/drawing5.xml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4" Type="http://schemas.openxmlformats.org/officeDocument/2006/relationships/diagramLayout" Target="../diagrams/layout6.xml"/><Relationship Id="rId5" Type="http://schemas.openxmlformats.org/officeDocument/2006/relationships/diagramQuickStyle" Target="../diagrams/quickStyle6.xml"/><Relationship Id="rId6" Type="http://schemas.openxmlformats.org/officeDocument/2006/relationships/diagramColors" Target="../diagrams/colors6.xml"/><Relationship Id="rId7" Type="http://schemas.microsoft.com/office/2007/relationships/diagramDrawing" Target="../diagrams/drawing6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4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4" Type="http://schemas.openxmlformats.org/officeDocument/2006/relationships/diagramLayout" Target="../diagrams/layout7.xml"/><Relationship Id="rId5" Type="http://schemas.openxmlformats.org/officeDocument/2006/relationships/diagramQuickStyle" Target="../diagrams/quickStyle7.xml"/><Relationship Id="rId6" Type="http://schemas.openxmlformats.org/officeDocument/2006/relationships/diagramColors" Target="../diagrams/colors7.xml"/><Relationship Id="rId7" Type="http://schemas.microsoft.com/office/2007/relationships/diagramDrawing" Target="../diagrams/drawing7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53.pn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54.pn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55.png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5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357158" y="0"/>
            <a:ext cx="8643998" cy="1071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72479"/>
            <a:ext cx="1079500" cy="1070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ector reto 5"/>
          <p:cNvCxnSpPr/>
          <p:nvPr/>
        </p:nvCxnSpPr>
        <p:spPr>
          <a:xfrm>
            <a:off x="357158" y="1141396"/>
            <a:ext cx="8643998" cy="1588"/>
          </a:xfrm>
          <a:prstGeom prst="line">
            <a:avLst/>
          </a:prstGeom>
          <a:ln w="63500">
            <a:noFill/>
          </a:ln>
          <a:effectLst>
            <a:outerShdw blurRad="50800" dist="50800" dir="5400000" algn="ctr" rotWithShape="0">
              <a:srgbClr val="92D05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357158" y="6142056"/>
            <a:ext cx="8643998" cy="1588"/>
          </a:xfrm>
          <a:prstGeom prst="line">
            <a:avLst/>
          </a:prstGeom>
          <a:ln w="63500">
            <a:solidFill>
              <a:srgbClr val="83C937"/>
            </a:solidFill>
          </a:ln>
          <a:effectLst>
            <a:outerShdw blurRad="50800" dist="50800" dir="5400000" algn="ctr" rotWithShape="0">
              <a:srgbClr val="92D05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1285852" y="215278"/>
            <a:ext cx="47863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500" dirty="0" smtClean="0"/>
              <a:t>Fundação Oswaldo Cruz</a:t>
            </a:r>
          </a:p>
          <a:p>
            <a:pPr algn="just"/>
            <a:r>
              <a:rPr lang="pt-BR" sz="1500" dirty="0" smtClean="0"/>
              <a:t>Escola Nacional de Saúde Pública Sergio Arouca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357158" y="6232588"/>
            <a:ext cx="864399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500" b="1" dirty="0" smtClean="0"/>
              <a:t>Rua Leopoldo Bulhões, 1480 – 3º Andar, Sala 315. Manguinhos. Rio de Janeiro/RJ</a:t>
            </a:r>
          </a:p>
          <a:p>
            <a:r>
              <a:rPr lang="pt-BR" sz="1500" b="1" dirty="0" smtClean="0"/>
              <a:t>CEP.:  21.041-210	Telefone: (21)2598-2942	</a:t>
            </a:r>
            <a:r>
              <a:rPr lang="pt-BR" sz="1500" b="1" dirty="0" err="1" smtClean="0"/>
              <a:t>e-mail:vdal@ensp.fiocruz.br</a:t>
            </a:r>
            <a:endParaRPr lang="pt-BR" sz="1500" b="1" dirty="0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460375" y="2669138"/>
            <a:ext cx="8255029" cy="175432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92D05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BALANÇO E PERSPECTIVAS DA DIREÇÃO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2013-2017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BR" b="1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BR" b="1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BR" b="1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b="1" dirty="0" smtClean="0">
                <a:latin typeface="Calibri" pitchFamily="34" charset="0"/>
                <a:cs typeface="Times New Roman" pitchFamily="18" charset="0"/>
              </a:rPr>
              <a:t>      </a:t>
            </a:r>
            <a:endParaRPr kumimoji="0" lang="pt-B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rush Script MT" pitchFamily="66" charset="0"/>
              <a:cs typeface="Arial" pitchFamily="34" charset="0"/>
            </a:endParaRPr>
          </a:p>
        </p:txBody>
      </p:sp>
      <p:sp>
        <p:nvSpPr>
          <p:cNvPr id="24578" name="AutoShape 2" descr="data:image/png;base64,iVBORw0KGgoAAAANSUhEUgAAALwAAAELCAMAAABULxzgAAAAeFBMVEX///8AAABGRkbl5eW+vr5WVlbIyMhdXV2Xl5f5+fm0tLTv7+99fX1iYmL29vYWFhYcHBwrKytubm6kpKR3d3eLi4uFhYWdnZ1QUFDW1tZoaGjr6+sYGBiurq7Q0NC7u7s4ODje3t4uLi4lJSVISEgMDAw8PDyQkJAAYumlAAAKbElEQVR4nO2d55qqMBCGjR1RdO1lUdFV7/8Oj2TSi5QFspwn3y8lhZcwSSYhkE7Hpt42tIY1qPMrKJGqi46Vk5QQQqsSqboIVU5SXAlCuxLJbn8C/ozQpniqYI5QVD1MUV1QGesNEUJJ9TBFtUJoXzzV6Q1/qB6mqDYIXYunetcUNKwapbi2CN2Lpxq+4ePqYYpqgMpUvck71bgGmoJ6t3moeGf5rillGqmq9XhjnAqnetcUtK6BpqBQqXZj9E71UwNNMaVtHroUTZVazR8w+ifGKGo3COS4j50ARUHz7RF4x33sFCiexVKFBL5XD1RejYFiUDDZDKcq4VZUKmIARWts8heshthNQavpRNDarBxX2DD1DtCiUEN/+UFUg35dYNmKrwzjeM6Z5jJHou6OfMuVRIG6eUw4GCFVLryE8KphZPeYp7uW6D0caNz0DwYKNMtIFJoSIXQrM3fyCxnZERp9TnXjNnZcHp/sX7MNvlCE++VyxqE+GvCUxtrBACAcswONUBPtyUnvE7DX3oZifGj76N06ciuJaP0tPiIoLeKOiWOhE62/9lQDiPCSDq7h4LImUoO+4YzyCHqfYQGJGZMka6zF6cP51JbxCx992FK9IFhtWSJTQdQoMNSrepjYtK3LvFpuDFSXon5padkgR2pFEBXaamaSVVcqlfVsYE4WFzMx364OLYuGnjUAo2F2FQr325zqbLUO6Kwacu7BIdvqAdGnhgMu2dQFd3FIQ9OuOxt88PgAf7DaFFxyQ+PZ2NathJ9K/mQLDButsGC9X7aAmyXZAodOtOOxLbtaRExbN9KtrSZjHS2QC5sV1iPoSjU/NqOvvCBjNwBXjPKOIn8t4smqFjCydUOgAJkwiY9ndSoqF52tkzHJJdkHFsSdl+d4yEC4wTnXvcnqyf23O/TGCarVpxaqFg1N8OBgzT8k21vhG51BuFvhPw3oYIZSftgPxjZVowadigblQUfL6WmF19txojAkczby5QH8OgpFxyxCj8fD0gCNB6PRQGrRlu8je7N3EXTfOakzqXb4OIjM9ssmyjaGVKmEg6T6mHy1nVZxZvbIxG1a8ANDdL/bbT6V8Y5/ZcALZ2BzE7q/w2bp2GhiTY8Ymmg6KcpvVJ9B1gTfo3MT6D5+ydqycyA4MD6yA99q5PGMhbEmsK8fqhL+tEQ16DpU4S9mjAz4rTkVhecTWNXq9BGe39JfwXf/LvwhCuXQKIwOjcOPglDDCJNMeNN4qSfB0+nXL1SJFiZ442x2WAE8bWrizuGyG/9Oq2GUUPiwCfiITHraBmQF9SLsUmtTGzwznGoeVsGcAOuSaocndbaS2UsyumO+Q/3wMGqxunhFBPB8Hqx++HXV8HyQ4eFFeXiLPLyHLyEP7+FLyMN7+BLy8B6+hDy8hy8hD+/hS8jDtxz+lh++xkmnYRa8uI7gsqJaZMDPYxoz3lcN/2AU08ySPxKNDnQVK5MdXlOF8Ko+wTMNOzPliIf38Dng1VdETPCJGb7K+XlFxncUdPgxTzB9a21atxqupwatK1m4FZiynhq/MhGlIVv2HG8UspVlf+J19TyipgJPi8/kn8PXuYqItO10XU3vu33w3K5m7YPnNj7y8A3Jw7uSh3clD+9KHt6VPLwreXhX8vCu5OFdycO7kod3JQ/vSh7elTy8K3l4V1LhWzjF3Y+isNPZXbvdefvgU4XC244evn55eFf6T+CjTtRtKzx+m3DWSvg7eZc/8xsgf0oA/xPJ/1sFzxdttNq38fBNycO7kod3JQ/vSh7elTy8K3l4V/LwruThXem/gm/hFDcMwIfj3e7aPvif0WgfCp+VaxV8qlbPVXr4ZiXCt9rmD62FT1826rUUHt5MpF9BbBc8myZuYSfFYVvoHvwnjpmHb0oe3pU8vCt5eFfy8K7k4V3Jw7uSh3el/xC+6D7njvQjj79hd7qmtpP8rWDjoRuhJRN+jW4c/BuRTY/wRgdk455FVpo/I7oHTJ/vlNGS6pqKbnTCZol/XBMVUKLCN7R/ajVay/Da/m5/WpEM35LPgFEN2gy/9/COROHhmVR86rVIIfg3J+2Tjy3S2cM7Usvh1S+FtkjnzrTbVl0b2hLey8vLy8vLy8vLy8vLy8vLy8vLy6sGhae3Pi0SwRGiDxGq1MSgIQ2IZYr+kuzodFsbH8OF8QA2GkLPl/hcfajkfz4pALG8IWCcHrLSEb63AtPs9z4Nwb/Ezb1WUpy5tplXNJUz4fhH7QxPvjwJ/5fvJT6UXo95ry/gs8HjncDmMvzpqsbqyrdlqGXD9k5afgCA88hZZcEPCsIbN4IT78vFEP76AI+6jcGfSMh+dUiSw458eu7Bz0n3BNvvLof+itIOBfj77SvV7U7PsioBD5/XlM0m7ASSNPgnjsafphxuUi70LAMaP4AH1HMBnleBBAK/s+EVrICsWKEVBuBNTZsIH/MbQrWXsoG6uhHCJ/jIhMOLj5Egv0M2vKJYPk0+eBzpJofj23+H37Ct31EKX/Nbo8HDnq5xUfizUoa54KEyKiuiICew6rEhlx4/psPjO7UqCA9FdOcBueDxA1ttG0hsOGv886oaTaoFy0CHH5eBh8Za6OBywQtlLAisOv0FRaLuVhmFbwVm+HUJszlqGHngE3NmESuIoWD+Junwd34kLzyYprR+NWDFZ4fHJt/VYyxoSazkepQNHwtXmxMeOvCldAzg96KOKjxewis3JVgzeu/x6tKXHkGC5/W9B0usJkXgoZd8yvkaetirCo/ZthamMf3xYUEyDn9C0fw8YQNmtiQyHzz0y4ovngceF5TalnRIe5fCH/PAy/pmXlsueFigoi6XMMDf8sKvfwG/ZyB54MHONCcc4KdbQS8VHtfztYUpZWa3ID88R8kBD52kvvQ20G+RmCmGx43JQI+Be6kLvTpDjZbgp2S3790GnDpqwNnwCf5vaO7ytPPYEfjSY+Ck6UsQsWBtVnhhJ2IYk+VwibGIx2oo4Dzw0Eyd1AgJyzMxRtigxwPcTgwvdo14QfBSPY8FHlZSmtaa53IPHkJBcWFjufJM1PqERywHIzwuerJu/4tFozpJ8OBtG19QyAW/NZoFTgnVdGSIEHLD1uBxd0l6nJF24UNWKh3qwpt7wFzwialkx4Kt9A0RNryWafCJcLG4ZKTmADfBpP7Dl2Asrke+wUhXNzvIlTYxDy3CQbgeDR77+mQYCBcu2A3csonw2+bz5YOHohfPQCY6aEUD91hoUWCo8uh8gCdnBYJv1vOTL79A4JXbXml4+nrJlPzvkVc3eK9KXqNZQuEnpFsSZw9E+JPIRPJe4b8Ree0MOnQ4zXG1k0Vrb054tvr1utxslnT+SXBQgzk59hjMBvQ3dSk0eLCGk5J08XzSeREy1tMmukC0t88Lb5iykz2G8K6FM3dIg4c6QqtIomdNzvs0w1NHwQ7/kOGVqUrE/HFW9url8elIHR57COzGJQs55Y32dxb47JIXSwDK9iVm8NLTnAdC+FgIP2rwkBXveXZCSu4td26f4YvpsE6HEovu1LIQOYx/vh5o/lwWX6hMsn5O871z9g+sCa0yjVysgg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24580" name="AutoShape 4" descr="data:image/png;base64,iVBORw0KGgoAAAANSUhEUgAAALwAAAELCAMAAABULxzgAAAAeFBMVEX///8AAABGRkbl5eW+vr5WVlbIyMhdXV2Xl5f5+fm0tLTv7+99fX1iYmL29vYWFhYcHBwrKytubm6kpKR3d3eLi4uFhYWdnZ1QUFDW1tZoaGjr6+sYGBiurq7Q0NC7u7s4ODje3t4uLi4lJSVISEgMDAw8PDyQkJAAYumlAAAKbElEQVR4nO2d55qqMBCGjR1RdO1lUdFV7/8Oj2TSi5QFspwn3y8lhZcwSSYhkE7Hpt42tIY1qPMrKJGqi46Vk5QQQqsSqboIVU5SXAlCuxLJbn8C/ozQpniqYI5QVD1MUV1QGesNEUJJ9TBFtUJoXzzV6Q1/qB6mqDYIXYunetcUNKwapbi2CN2Lpxq+4ePqYYpqgMpUvck71bgGmoJ6t3moeGf5rillGqmq9XhjnAqnetcUtK6BpqBQqXZj9E71UwNNMaVtHroUTZVazR8w+ifGKGo3COS4j50ARUHz7RF4x33sFCiexVKFBL5XD1RejYFiUDDZDKcq4VZUKmIARWts8heshthNQavpRNDarBxX2DD1DtCiUEN/+UFUg35dYNmKrwzjeM6Z5jJHou6OfMuVRIG6eUw4GCFVLryE8KphZPeYp7uW6D0caNz0DwYKNMtIFJoSIXQrM3fyCxnZERp9TnXjNnZcHp/sX7MNvlCE++VyxqE+GvCUxtrBACAcswONUBPtyUnvE7DX3oZifGj76N06ciuJaP0tPiIoLeKOiWOhE62/9lQDiPCSDq7h4LImUoO+4YzyCHqfYQGJGZMka6zF6cP51JbxCx992FK9IFhtWSJTQdQoMNSrepjYtK3LvFpuDFSXon5padkgR2pFEBXaamaSVVcqlfVsYE4WFzMx364OLYuGnjUAo2F2FQr325zqbLUO6Kwacu7BIdvqAdGnhgMu2dQFd3FIQ9OuOxt88PgAf7DaFFxyQ+PZ2NathJ9K/mQLDButsGC9X7aAmyXZAodOtOOxLbtaRExbN9KtrSZjHS2QC5sV1iPoSjU/NqOvvCBjNwBXjPKOIn8t4smqFjCydUOgAJkwiY9ndSoqF52tkzHJJdkHFsSdl+d4yEC4wTnXvcnqyf23O/TGCarVpxaqFg1N8OBgzT8k21vhG51BuFvhPw3oYIZSftgPxjZVowadigblQUfL6WmF19txojAkczby5QH8OgpFxyxCj8fD0gCNB6PRQGrRlu8je7N3EXTfOakzqXb4OIjM9ssmyjaGVKmEg6T6mHy1nVZxZvbIxG1a8ANDdL/bbT6V8Y5/ZcALZ2BzE7q/w2bp2GhiTY8Ymmg6KcpvVJ9B1gTfo3MT6D5+ydqycyA4MD6yA99q5PGMhbEmsK8fqhL+tEQ16DpU4S9mjAz4rTkVhecTWNXq9BGe39JfwXf/LvwhCuXQKIwOjcOPglDDCJNMeNN4qSfB0+nXL1SJFiZ442x2WAE8bWrizuGyG/9Oq2GUUPiwCfiITHraBmQF9SLsUmtTGzwznGoeVsGcAOuSaocndbaS2UsyumO+Q/3wMGqxunhFBPB8Hqx++HXV8HyQ4eFFeXiLPLyHLyEP7+FLyMN7+BLy8B6+hDy8hy8hD+/hS8jDtxz+lh++xkmnYRa8uI7gsqJaZMDPYxoz3lcN/2AU08ySPxKNDnQVK5MdXlOF8Ko+wTMNOzPliIf38Dng1VdETPCJGb7K+XlFxncUdPgxTzB9a21atxqupwatK1m4FZiynhq/MhGlIVv2HG8UspVlf+J19TyipgJPi8/kn8PXuYqItO10XU3vu33w3K5m7YPnNj7y8A3Jw7uSh3clD+9KHt6VPLwreXhX8vCu5OFdycO7kod3JQ/vSh7elTy8K3l4V1LhWzjF3Y+isNPZXbvdefvgU4XC244evn55eFf6T+CjTtRtKzx+m3DWSvg7eZc/8xsgf0oA/xPJ/1sFzxdttNq38fBNycO7kod3JQ/vSh7elTy8K3l4V/LwruThXem/gm/hFDcMwIfj3e7aPvif0WgfCp+VaxV8qlbPVXr4ZiXCt9rmD62FT1826rUUHt5MpF9BbBc8myZuYSfFYVvoHvwnjpmHb0oe3pU8vCt5eFfy8K7k4V3Jw7uSh3el/xC+6D7njvQjj79hd7qmtpP8rWDjoRuhJRN+jW4c/BuRTY/wRgdk455FVpo/I7oHTJ/vlNGS6pqKbnTCZol/XBMVUKLCN7R/ajVay/Da/m5/WpEM35LPgFEN2gy/9/COROHhmVR86rVIIfg3J+2Tjy3S2cM7Usvh1S+FtkjnzrTbVl0b2hLey8vLy8vLy8vLy8vLy8vLy8vLy6sGhae3Pi0SwRGiDxGq1MSgIQ2IZYr+kuzodFsbH8OF8QA2GkLPl/hcfajkfz4pALG8IWCcHrLSEb63AtPs9z4Nwb/Ezb1WUpy5tplXNJUz4fhH7QxPvjwJ/5fvJT6UXo95ry/gs8HjncDmMvzpqsbqyrdlqGXD9k5afgCA88hZZcEPCsIbN4IT78vFEP76AI+6jcGfSMh+dUiSw458eu7Bz0n3BNvvLof+itIOBfj77SvV7U7PsioBD5/XlM0m7ASSNPgnjsafphxuUi70LAMaP4AH1HMBnleBBAK/s+EVrICsWKEVBuBNTZsIH/MbQrWXsoG6uhHCJ/jIhMOLj5Egv0M2vKJYPk0+eBzpJofj23+H37Ct31EKX/Nbo8HDnq5xUfizUoa54KEyKiuiICew6rEhlx4/psPjO7UqCA9FdOcBueDxA1ttG0hsOGv886oaTaoFy0CHH5eBh8Za6OBywQtlLAisOv0FRaLuVhmFbwVm+HUJszlqGHngE3NmESuIoWD+Junwd34kLzyYprR+NWDFZ4fHJt/VYyxoSazkepQNHwtXmxMeOvCldAzg96KOKjxewis3JVgzeu/x6tKXHkGC5/W9B0usJkXgoZd8yvkaetirCo/ZthamMf3xYUEyDn9C0fw8YQNmtiQyHzz0y4ovngceF5TalnRIe5fCH/PAy/pmXlsueFigoi6XMMDf8sKvfwG/ZyB54MHONCcc4KdbQS8VHtfztYUpZWa3ID88R8kBD52kvvQ20G+RmCmGx43JQI+Be6kLvTpDjZbgp2S3790GnDpqwNnwCf5vaO7ytPPYEfjSY+Ck6UsQsWBtVnhhJ2IYk+VwibGIx2oo4Dzw0Eyd1AgJyzMxRtigxwPcTgwvdo14QfBSPY8FHlZSmtaa53IPHkJBcWFjufJM1PqERywHIzwuerJu/4tFozpJ8OBtG19QyAW/NZoFTgnVdGSIEHLD1uBxd0l6nJF24UNWKh3qwpt7wFzwialkx4Kt9A0RNryWafCJcLG4ZKTmADfBpP7Dl2Asrke+wUhXNzvIlTYxDy3CQbgeDR77+mQYCBcu2A3csonw2+bz5YOHohfPQCY6aEUD91hoUWCo8uh8gCdnBYJv1vOTL79A4JXbXml4+nrJlPzvkVc3eK9KXqNZQuEnpFsSZw9E+JPIRPJe4b8Ree0MOnQ4zXG1k0Vrb054tvr1utxslnT+SXBQgzk59hjMBvQ3dSk0eLCGk5J08XzSeREy1tMmukC0t88Lb5iykz2G8K6FM3dIg4c6QqtIomdNzvs0w1NHwQ7/kOGVqUrE/HFW9url8elIHR57COzGJQs55Y32dxb47JIXSwDK9iVm8NLTnAdC+FgIP2rwkBXveXZCSu4td26f4YvpsE6HEovu1LIQOYx/vh5o/lwWX6hMsn5O871z9g+sCa0yjVysgg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86776" y="80248"/>
            <a:ext cx="647692" cy="91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ângulo 1"/>
          <p:cNvSpPr/>
          <p:nvPr/>
        </p:nvSpPr>
        <p:spPr>
          <a:xfrm>
            <a:off x="3249053" y="3774574"/>
            <a:ext cx="2823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PRESTAÇÃO DE </a:t>
            </a:r>
            <a:r>
              <a:rPr lang="pt-BR" b="1" dirty="0" smtClean="0"/>
              <a:t>CONTAS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930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71600" y="0"/>
            <a:ext cx="5826719" cy="1096899"/>
          </a:xfrm>
        </p:spPr>
        <p:txBody>
          <a:bodyPr>
            <a:normAutofit fontScale="92500"/>
          </a:bodyPr>
          <a:lstStyle/>
          <a:p>
            <a:r>
              <a:rPr lang="pt-BR" sz="4000" b="1" dirty="0" smtClean="0">
                <a:solidFill>
                  <a:schemeClr val="tx1"/>
                </a:solidFill>
              </a:rPr>
              <a:t>Primeiro reconhecimento</a:t>
            </a:r>
            <a:endParaRPr lang="pt-BR" sz="4000" b="1" dirty="0">
              <a:solidFill>
                <a:schemeClr val="tx1"/>
              </a:solidFill>
            </a:endParaRPr>
          </a:p>
        </p:txBody>
      </p:sp>
      <p:sp>
        <p:nvSpPr>
          <p:cNvPr id="13" name="Espaço Reservado para Conteúdo 2"/>
          <p:cNvSpPr txBox="1">
            <a:spLocks/>
          </p:cNvSpPr>
          <p:nvPr/>
        </p:nvSpPr>
        <p:spPr>
          <a:xfrm>
            <a:off x="323528" y="1988840"/>
            <a:ext cx="8640960" cy="6048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alibri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Calibri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pt-BR" sz="3200" dirty="0" smtClean="0">
                <a:solidFill>
                  <a:schemeClr val="tx1"/>
                </a:solidFill>
              </a:rPr>
              <a:t>Fragmentação das atividades de ensino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pt-BR" sz="3200" dirty="0" smtClean="0">
              <a:solidFill>
                <a:schemeClr val="tx1"/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pt-BR" sz="3200" dirty="0" smtClean="0">
                <a:solidFill>
                  <a:schemeClr val="tx1"/>
                </a:solidFill>
              </a:rPr>
              <a:t>Isolamento e dificuldade de reconhecimento das diferentes iniciativas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pt-BR" sz="3200" dirty="0" smtClean="0">
              <a:solidFill>
                <a:schemeClr val="tx1"/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pt-BR" sz="3200" dirty="0" smtClean="0">
                <a:solidFill>
                  <a:schemeClr val="tx1"/>
                </a:solidFill>
              </a:rPr>
              <a:t>Lógicas de governança muito diferenciadas</a:t>
            </a:r>
          </a:p>
          <a:p>
            <a:pPr lvl="1" algn="l"/>
            <a:endParaRPr lang="pt-BR" sz="3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87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357158" y="0"/>
            <a:ext cx="8643998" cy="1071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2479"/>
            <a:ext cx="1079500" cy="1070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ector reto 5"/>
          <p:cNvCxnSpPr/>
          <p:nvPr/>
        </p:nvCxnSpPr>
        <p:spPr>
          <a:xfrm>
            <a:off x="357158" y="1142984"/>
            <a:ext cx="8643998" cy="1588"/>
          </a:xfrm>
          <a:prstGeom prst="line">
            <a:avLst/>
          </a:prstGeom>
          <a:ln w="63500">
            <a:solidFill>
              <a:srgbClr val="83C937"/>
            </a:solidFill>
          </a:ln>
          <a:effectLst>
            <a:outerShdw blurRad="50800" dist="50800" dir="5400000" algn="ctr" rotWithShape="0">
              <a:srgbClr val="92D05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500002" y="6643710"/>
            <a:ext cx="8643998" cy="1588"/>
          </a:xfrm>
          <a:prstGeom prst="line">
            <a:avLst/>
          </a:prstGeom>
          <a:ln w="63500">
            <a:solidFill>
              <a:srgbClr val="83C937"/>
            </a:solidFill>
          </a:ln>
          <a:effectLst>
            <a:outerShdw blurRad="50800" dist="50800" dir="5400000" algn="ctr" rotWithShape="0">
              <a:srgbClr val="92D05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 12"/>
          <p:cNvSpPr/>
          <p:nvPr/>
        </p:nvSpPr>
        <p:spPr>
          <a:xfrm>
            <a:off x="226026" y="1531576"/>
            <a:ext cx="852243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u="sng" dirty="0"/>
              <a:t> Política para certificação e </a:t>
            </a:r>
            <a:r>
              <a:rPr lang="pt-BR" b="1" u="sng" dirty="0" err="1"/>
              <a:t>recertificação</a:t>
            </a:r>
            <a:r>
              <a:rPr lang="pt-BR" b="1" u="sng" dirty="0"/>
              <a:t> dos Ambulatórios  </a:t>
            </a:r>
          </a:p>
          <a:p>
            <a:endParaRPr lang="pt-BR" b="1" u="sng" dirty="0"/>
          </a:p>
          <a:p>
            <a:r>
              <a:rPr lang="pt-BR" dirty="0"/>
              <a:t>Viabilização, com a Vice-Presidência de Ambiente, Atenção e Promoção da Saúde (VPAAPS/Fiocruz), de consultoria específica para o Centro de Referência Professor Hélio Fraga (CRPHF) com vistas à preparação do processo de acreditação; </a:t>
            </a:r>
          </a:p>
          <a:p>
            <a:endParaRPr lang="pt-BR" dirty="0"/>
          </a:p>
          <a:p>
            <a:r>
              <a:rPr lang="pt-BR" dirty="0"/>
              <a:t>Visita Predial</a:t>
            </a:r>
          </a:p>
          <a:p>
            <a:endParaRPr lang="pt-BR" dirty="0"/>
          </a:p>
          <a:p>
            <a:r>
              <a:rPr lang="pt-BR" dirty="0"/>
              <a:t>Projeto em andamento com início em 2016 voltado para o grupo da acreditação com a participação dos 3 centros (CSEGSF, Hélio Fraga e CESTEH) busca a revisão dos indicadores de segurança do paciente.</a:t>
            </a:r>
          </a:p>
          <a:p>
            <a:pPr algn="just">
              <a:buFontTx/>
              <a:buChar char="-"/>
            </a:pPr>
            <a:endParaRPr lang="pt-BR" dirty="0"/>
          </a:p>
          <a:p>
            <a:pPr algn="just"/>
            <a:endParaRPr lang="pt-BR" dirty="0"/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15338" y="80248"/>
            <a:ext cx="647692" cy="91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CaixaDeTexto 11"/>
          <p:cNvSpPr txBox="1"/>
          <p:nvPr/>
        </p:nvSpPr>
        <p:spPr>
          <a:xfrm>
            <a:off x="1285852" y="215278"/>
            <a:ext cx="47863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500" dirty="0"/>
              <a:t>Fundação Oswaldo Cruz</a:t>
            </a:r>
          </a:p>
          <a:p>
            <a:pPr algn="just"/>
            <a:r>
              <a:rPr lang="pt-BR" sz="1500" dirty="0"/>
              <a:t>Escola Nacional de Saúde Pública Sergio Arouca</a:t>
            </a:r>
          </a:p>
        </p:txBody>
      </p:sp>
    </p:spTree>
    <p:extLst>
      <p:ext uri="{BB962C8B-B14F-4D97-AF65-F5344CB8AC3E}">
        <p14:creationId xmlns:p14="http://schemas.microsoft.com/office/powerpoint/2010/main" val="275890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357158" y="0"/>
            <a:ext cx="8643998" cy="1071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2479"/>
            <a:ext cx="1079500" cy="1070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ector reto 5"/>
          <p:cNvCxnSpPr/>
          <p:nvPr/>
        </p:nvCxnSpPr>
        <p:spPr>
          <a:xfrm>
            <a:off x="357158" y="1142984"/>
            <a:ext cx="8643998" cy="1588"/>
          </a:xfrm>
          <a:prstGeom prst="line">
            <a:avLst/>
          </a:prstGeom>
          <a:ln w="63500">
            <a:solidFill>
              <a:srgbClr val="83C937"/>
            </a:solidFill>
          </a:ln>
          <a:effectLst>
            <a:outerShdw blurRad="50800" dist="50800" dir="5400000" algn="ctr" rotWithShape="0">
              <a:srgbClr val="92D05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500002" y="6643710"/>
            <a:ext cx="8643998" cy="1588"/>
          </a:xfrm>
          <a:prstGeom prst="line">
            <a:avLst/>
          </a:prstGeom>
          <a:ln w="63500">
            <a:solidFill>
              <a:srgbClr val="83C937"/>
            </a:solidFill>
          </a:ln>
          <a:effectLst>
            <a:outerShdw blurRad="50800" dist="50800" dir="5400000" algn="ctr" rotWithShape="0">
              <a:srgbClr val="92D05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 12"/>
          <p:cNvSpPr/>
          <p:nvPr/>
        </p:nvSpPr>
        <p:spPr>
          <a:xfrm>
            <a:off x="226026" y="1531576"/>
            <a:ext cx="852243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u="sng" dirty="0"/>
              <a:t> Política para certificação e </a:t>
            </a:r>
            <a:r>
              <a:rPr lang="pt-BR" b="1" u="sng" dirty="0" err="1"/>
              <a:t>recertificação</a:t>
            </a:r>
            <a:r>
              <a:rPr lang="pt-BR" b="1" u="sng" dirty="0"/>
              <a:t> dos Ambulatórios  </a:t>
            </a:r>
          </a:p>
          <a:p>
            <a:pPr algn="just"/>
            <a:endParaRPr lang="pt-BR" dirty="0"/>
          </a:p>
          <a:p>
            <a:pPr algn="just">
              <a:buFontTx/>
              <a:buChar char="-"/>
            </a:pPr>
            <a:endParaRPr lang="pt-BR" dirty="0"/>
          </a:p>
          <a:p>
            <a:pPr algn="just">
              <a:buFontTx/>
              <a:buChar char="-"/>
            </a:pPr>
            <a:r>
              <a:rPr lang="pt-BR" dirty="0" err="1"/>
              <a:t>Recertificação</a:t>
            </a:r>
            <a:r>
              <a:rPr lang="pt-BR" dirty="0"/>
              <a:t> do </a:t>
            </a:r>
            <a:r>
              <a:rPr lang="pt-BR" dirty="0" err="1"/>
              <a:t>Cesteh</a:t>
            </a:r>
            <a:r>
              <a:rPr lang="pt-BR" dirty="0"/>
              <a:t> em 2015. Primeira outorga foi em 2011</a:t>
            </a:r>
          </a:p>
          <a:p>
            <a:pPr algn="just">
              <a:buFontTx/>
              <a:buChar char="-"/>
            </a:pPr>
            <a:endParaRPr lang="pt-BR" dirty="0"/>
          </a:p>
          <a:p>
            <a:pPr algn="just">
              <a:buFontTx/>
              <a:buChar char="-"/>
            </a:pPr>
            <a:r>
              <a:rPr lang="pt-BR" dirty="0"/>
              <a:t>CSEGSF – </a:t>
            </a:r>
            <a:r>
              <a:rPr lang="pt-BR" dirty="0" smtClean="0"/>
              <a:t>aprimoramento</a:t>
            </a:r>
            <a:r>
              <a:rPr lang="pt-BR" dirty="0" smtClean="0"/>
              <a:t> </a:t>
            </a:r>
            <a:r>
              <a:rPr lang="pt-BR" dirty="0"/>
              <a:t>do processo de </a:t>
            </a:r>
            <a:r>
              <a:rPr lang="pt-BR" dirty="0" smtClean="0"/>
              <a:t>acreditação na política de qualidade da ENSP</a:t>
            </a:r>
            <a:endParaRPr lang="pt-BR" dirty="0"/>
          </a:p>
          <a:p>
            <a:pPr algn="just">
              <a:buFontTx/>
              <a:buChar char="-"/>
            </a:pPr>
            <a:endParaRPr lang="pt-BR" dirty="0"/>
          </a:p>
          <a:p>
            <a:pPr algn="just">
              <a:buFontTx/>
              <a:buChar char="-"/>
            </a:pPr>
            <a:r>
              <a:rPr lang="pt-BR" dirty="0"/>
              <a:t>CRPHF – duas visitas do CBA em 2016 , perspectiva de visita de certificação em 2017</a:t>
            </a:r>
          </a:p>
          <a:p>
            <a:pPr algn="just">
              <a:buFontTx/>
              <a:buChar char="-"/>
            </a:pPr>
            <a:endParaRPr lang="pt-BR" dirty="0"/>
          </a:p>
          <a:p>
            <a:pPr algn="just">
              <a:buFontTx/>
              <a:buChar char="-"/>
            </a:pPr>
            <a:r>
              <a:rPr lang="pt-BR" dirty="0"/>
              <a:t>Formação de novos auditores</a:t>
            </a:r>
          </a:p>
          <a:p>
            <a:pPr algn="just">
              <a:buFontTx/>
              <a:buChar char="-"/>
            </a:pPr>
            <a:endParaRPr lang="pt-BR" dirty="0"/>
          </a:p>
          <a:p>
            <a:pPr algn="just"/>
            <a:endParaRPr lang="pt-BR" dirty="0"/>
          </a:p>
          <a:p>
            <a:pPr algn="just">
              <a:buFontTx/>
              <a:buChar char="-"/>
            </a:pPr>
            <a:endParaRPr lang="pt-BR" dirty="0"/>
          </a:p>
          <a:p>
            <a:pPr algn="just">
              <a:buFontTx/>
              <a:buChar char="-"/>
            </a:pPr>
            <a:endParaRPr lang="pt-BR" dirty="0"/>
          </a:p>
          <a:p>
            <a:pPr algn="just"/>
            <a:endParaRPr lang="pt-BR" dirty="0"/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15338" y="80248"/>
            <a:ext cx="647692" cy="91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CaixaDeTexto 11"/>
          <p:cNvSpPr txBox="1"/>
          <p:nvPr/>
        </p:nvSpPr>
        <p:spPr>
          <a:xfrm>
            <a:off x="1285852" y="215278"/>
            <a:ext cx="47863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500" dirty="0"/>
              <a:t>Fundação Oswaldo Cruz</a:t>
            </a:r>
          </a:p>
          <a:p>
            <a:pPr algn="just"/>
            <a:r>
              <a:rPr lang="pt-BR" sz="1500" dirty="0"/>
              <a:t>Escola Nacional de Saúde Pública Sergio Arouca</a:t>
            </a:r>
          </a:p>
        </p:txBody>
      </p:sp>
    </p:spTree>
    <p:extLst>
      <p:ext uri="{BB962C8B-B14F-4D97-AF65-F5344CB8AC3E}">
        <p14:creationId xmlns:p14="http://schemas.microsoft.com/office/powerpoint/2010/main" val="33487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357158" y="0"/>
            <a:ext cx="8643998" cy="1071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2479"/>
            <a:ext cx="1079500" cy="1070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ector reto 5"/>
          <p:cNvCxnSpPr/>
          <p:nvPr/>
        </p:nvCxnSpPr>
        <p:spPr>
          <a:xfrm>
            <a:off x="357158" y="1142984"/>
            <a:ext cx="8643998" cy="1588"/>
          </a:xfrm>
          <a:prstGeom prst="line">
            <a:avLst/>
          </a:prstGeom>
          <a:ln w="63500">
            <a:solidFill>
              <a:srgbClr val="83C937"/>
            </a:solidFill>
          </a:ln>
          <a:effectLst>
            <a:outerShdw blurRad="50800" dist="50800" dir="5400000" algn="ctr" rotWithShape="0">
              <a:srgbClr val="92D05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500002" y="6643710"/>
            <a:ext cx="8643998" cy="1588"/>
          </a:xfrm>
          <a:prstGeom prst="line">
            <a:avLst/>
          </a:prstGeom>
          <a:ln w="63500">
            <a:solidFill>
              <a:srgbClr val="83C937"/>
            </a:solidFill>
          </a:ln>
          <a:effectLst>
            <a:outerShdw blurRad="50800" dist="50800" dir="5400000" algn="ctr" rotWithShape="0">
              <a:srgbClr val="92D05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 12"/>
          <p:cNvSpPr/>
          <p:nvPr/>
        </p:nvSpPr>
        <p:spPr>
          <a:xfrm>
            <a:off x="478718" y="3772439"/>
            <a:ext cx="85224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u="sng" dirty="0"/>
              <a:t> </a:t>
            </a:r>
            <a:endParaRPr lang="pt-BR" dirty="0"/>
          </a:p>
          <a:p>
            <a:pPr algn="just"/>
            <a:endParaRPr lang="pt-BR" dirty="0"/>
          </a:p>
          <a:p>
            <a:pPr algn="just">
              <a:buFontTx/>
              <a:buChar char="-"/>
            </a:pPr>
            <a:endParaRPr lang="pt-BR" dirty="0"/>
          </a:p>
          <a:p>
            <a:pPr algn="just">
              <a:buFontTx/>
              <a:buChar char="-"/>
            </a:pPr>
            <a:endParaRPr lang="pt-BR" dirty="0"/>
          </a:p>
          <a:p>
            <a:pPr algn="just"/>
            <a:endParaRPr lang="pt-BR" dirty="0"/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15338" y="80248"/>
            <a:ext cx="647692" cy="91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CaixaDeTexto 11"/>
          <p:cNvSpPr txBox="1"/>
          <p:nvPr/>
        </p:nvSpPr>
        <p:spPr>
          <a:xfrm>
            <a:off x="1285852" y="215278"/>
            <a:ext cx="47863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500" dirty="0"/>
              <a:t>Fundação Oswaldo Cruz</a:t>
            </a:r>
          </a:p>
          <a:p>
            <a:pPr algn="just"/>
            <a:r>
              <a:rPr lang="pt-BR" sz="1500" dirty="0"/>
              <a:t>Escola Nacional de Saúde Pública Sergio Arouca</a:t>
            </a:r>
          </a:p>
        </p:txBody>
      </p:sp>
      <p:sp>
        <p:nvSpPr>
          <p:cNvPr id="2" name="Retângulo 1"/>
          <p:cNvSpPr/>
          <p:nvPr/>
        </p:nvSpPr>
        <p:spPr>
          <a:xfrm>
            <a:off x="755576" y="1556792"/>
            <a:ext cx="7704855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Comissão de Estruturação da Rede de Plataformas Tecnológicas da ENSP –outubro 2015 (CERPT/ENSP)</a:t>
            </a:r>
          </a:p>
          <a:p>
            <a:pPr algn="ctr"/>
            <a:endParaRPr lang="pt-BR" b="1" dirty="0"/>
          </a:p>
          <a:p>
            <a:r>
              <a:rPr lang="pt-BR" dirty="0"/>
              <a:t>Definir critérios e propor requisitos para estruturação, finalidade, utilização, quantidade e tipos das plataformas tecnológicas na ENSP; propor diretrizes para aquisição de equipamentos para o parque tecnológico; e pactuar normas e procedimentos para instituição e funcionamento de um Comitê Gestor da Rede de Plataformas na ENSP. </a:t>
            </a:r>
          </a:p>
          <a:p>
            <a:endParaRPr lang="pt-BR" dirty="0"/>
          </a:p>
          <a:p>
            <a:r>
              <a:rPr lang="pt-BR" dirty="0"/>
              <a:t>Resultado : promoção do acesso às análises (simples e/ou complexas), uso compartilhado de equipamentos ou conjuntos de equipamentos na Escola e a racionalização do uso dos equipamentos na instituição, visando à boa continuidade de serviços/pesquisas prestados, além da otimização dos custos de manutenção e insumos. </a:t>
            </a:r>
          </a:p>
          <a:p>
            <a:r>
              <a:rPr lang="pt-BR" dirty="0"/>
              <a:t>Orçamento na LOA da VDAL em 2017</a:t>
            </a:r>
          </a:p>
          <a:p>
            <a:endParaRPr lang="pt-BR" dirty="0"/>
          </a:p>
          <a:p>
            <a:pPr algn="ctr"/>
            <a:r>
              <a:rPr lang="pt-BR" b="1" dirty="0">
                <a:solidFill>
                  <a:srgbClr val="FF0000"/>
                </a:solidFill>
              </a:rPr>
              <a:t>Comissão de Usuários da Rede de Plataformas Analíticas da ENSP Coordenação </a:t>
            </a:r>
            <a:r>
              <a:rPr lang="pt-BR" b="1" dirty="0" err="1">
                <a:solidFill>
                  <a:srgbClr val="FF0000"/>
                </a:solidFill>
              </a:rPr>
              <a:t>Helio</a:t>
            </a:r>
            <a:r>
              <a:rPr lang="pt-BR" b="1" dirty="0">
                <a:solidFill>
                  <a:srgbClr val="FF0000"/>
                </a:solidFill>
              </a:rPr>
              <a:t> Fraga– 07/</a:t>
            </a:r>
            <a:r>
              <a:rPr lang="pt-BR" b="1" dirty="0" err="1">
                <a:solidFill>
                  <a:srgbClr val="FF0000"/>
                </a:solidFill>
              </a:rPr>
              <a:t>Fev</a:t>
            </a:r>
            <a:r>
              <a:rPr lang="pt-BR" b="1" dirty="0">
                <a:solidFill>
                  <a:srgbClr val="FF0000"/>
                </a:solidFill>
              </a:rPr>
              <a:t> 2017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1211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357158" y="0"/>
            <a:ext cx="8643998" cy="1071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2479"/>
            <a:ext cx="1079500" cy="1070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ector reto 5"/>
          <p:cNvCxnSpPr/>
          <p:nvPr/>
        </p:nvCxnSpPr>
        <p:spPr>
          <a:xfrm>
            <a:off x="357158" y="1142984"/>
            <a:ext cx="8643998" cy="1588"/>
          </a:xfrm>
          <a:prstGeom prst="line">
            <a:avLst/>
          </a:prstGeom>
          <a:ln w="63500">
            <a:solidFill>
              <a:srgbClr val="83C937"/>
            </a:solidFill>
          </a:ln>
          <a:effectLst>
            <a:outerShdw blurRad="50800" dist="50800" dir="5400000" algn="ctr" rotWithShape="0">
              <a:srgbClr val="92D05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500002" y="6643710"/>
            <a:ext cx="8643998" cy="1588"/>
          </a:xfrm>
          <a:prstGeom prst="line">
            <a:avLst/>
          </a:prstGeom>
          <a:ln w="63500">
            <a:solidFill>
              <a:srgbClr val="83C937"/>
            </a:solidFill>
          </a:ln>
          <a:effectLst>
            <a:outerShdw blurRad="50800" dist="50800" dir="5400000" algn="ctr" rotWithShape="0">
              <a:srgbClr val="92D05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 12"/>
          <p:cNvSpPr/>
          <p:nvPr/>
        </p:nvSpPr>
        <p:spPr>
          <a:xfrm>
            <a:off x="478718" y="3772439"/>
            <a:ext cx="85224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u="sng" dirty="0"/>
              <a:t> </a:t>
            </a:r>
            <a:endParaRPr lang="pt-BR" dirty="0"/>
          </a:p>
          <a:p>
            <a:pPr algn="just"/>
            <a:endParaRPr lang="pt-BR" dirty="0"/>
          </a:p>
          <a:p>
            <a:pPr algn="just">
              <a:buFontTx/>
              <a:buChar char="-"/>
            </a:pPr>
            <a:endParaRPr lang="pt-BR" dirty="0"/>
          </a:p>
          <a:p>
            <a:pPr algn="just">
              <a:buFontTx/>
              <a:buChar char="-"/>
            </a:pPr>
            <a:endParaRPr lang="pt-BR" dirty="0"/>
          </a:p>
          <a:p>
            <a:pPr algn="just"/>
            <a:endParaRPr lang="pt-BR" dirty="0"/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15338" y="80248"/>
            <a:ext cx="647692" cy="91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CaixaDeTexto 11"/>
          <p:cNvSpPr txBox="1"/>
          <p:nvPr/>
        </p:nvSpPr>
        <p:spPr>
          <a:xfrm>
            <a:off x="1285852" y="215278"/>
            <a:ext cx="47863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500" dirty="0"/>
              <a:t>Fundação Oswaldo Cruz</a:t>
            </a:r>
          </a:p>
          <a:p>
            <a:pPr algn="just"/>
            <a:r>
              <a:rPr lang="pt-BR" sz="1500" dirty="0"/>
              <a:t>Escola Nacional de Saúde Pública Sergio Arouca</a:t>
            </a:r>
          </a:p>
        </p:txBody>
      </p:sp>
      <p:sp>
        <p:nvSpPr>
          <p:cNvPr id="3" name="Retângulo 2"/>
          <p:cNvSpPr/>
          <p:nvPr/>
        </p:nvSpPr>
        <p:spPr>
          <a:xfrm>
            <a:off x="755576" y="1772816"/>
            <a:ext cx="712879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/>
              <a:t>Sensibilizar a comunidade da ENSP acerca dos modelos (</a:t>
            </a:r>
            <a:r>
              <a:rPr lang="pt-BR" dirty="0">
                <a:solidFill>
                  <a:srgbClr val="FF0000"/>
                </a:solidFill>
              </a:rPr>
              <a:t>BIOBANCO/BIORREPOSITÓRIO), </a:t>
            </a:r>
            <a:r>
              <a:rPr lang="pt-BR" dirty="0"/>
              <a:t>sob a égide conceitual e normativa. Ausência de política ENSP de coleta e armazenagem de amostras de origem humana, para fins de Pesquisa;</a:t>
            </a:r>
          </a:p>
          <a:p>
            <a:pPr algn="just"/>
            <a:endParaRPr lang="pt-BR" b="1" dirty="0"/>
          </a:p>
          <a:p>
            <a:pPr algn="just"/>
            <a:r>
              <a:rPr lang="pt-BR" b="1" dirty="0"/>
              <a:t>Seminário: </a:t>
            </a:r>
          </a:p>
          <a:p>
            <a:pPr algn="just"/>
            <a:r>
              <a:rPr lang="pt-BR" dirty="0"/>
              <a:t>Apresentar o olhar da segurança e/ou qualidade do armazenamento da Amostra sob o olhar da ética em pesquisa (CEP). Demonstrar as experiências exitosas de instituição externa (INCA) e unidades da Fiocruz (IOC e </a:t>
            </a:r>
            <a:r>
              <a:rPr lang="pt-BR" dirty="0" err="1"/>
              <a:t>Biomanguinhos</a:t>
            </a:r>
            <a:r>
              <a:rPr lang="pt-BR" dirty="0"/>
              <a:t>). </a:t>
            </a:r>
          </a:p>
          <a:p>
            <a:pPr algn="just"/>
            <a:r>
              <a:rPr lang="pt-BR" dirty="0"/>
              <a:t>Ao final deste processo, debater qual a Diretriz ENSP para este procedimento.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0223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357158" y="0"/>
            <a:ext cx="8643998" cy="1071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2479"/>
            <a:ext cx="1079500" cy="1070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ector reto 5"/>
          <p:cNvCxnSpPr/>
          <p:nvPr/>
        </p:nvCxnSpPr>
        <p:spPr>
          <a:xfrm>
            <a:off x="357158" y="1142984"/>
            <a:ext cx="8643998" cy="1588"/>
          </a:xfrm>
          <a:prstGeom prst="line">
            <a:avLst/>
          </a:prstGeom>
          <a:ln w="63500">
            <a:solidFill>
              <a:srgbClr val="83C937"/>
            </a:solidFill>
          </a:ln>
          <a:effectLst>
            <a:outerShdw blurRad="50800" dist="50800" dir="5400000" algn="ctr" rotWithShape="0">
              <a:srgbClr val="92D05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357158" y="6142056"/>
            <a:ext cx="8643998" cy="1588"/>
          </a:xfrm>
          <a:prstGeom prst="line">
            <a:avLst/>
          </a:prstGeom>
          <a:ln w="63500">
            <a:solidFill>
              <a:srgbClr val="83C937"/>
            </a:solidFill>
          </a:ln>
          <a:effectLst>
            <a:outerShdw blurRad="50800" dist="50800" dir="5400000" algn="ctr" rotWithShape="0">
              <a:srgbClr val="92D05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500002" y="6304002"/>
            <a:ext cx="8643998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sz="1500" b="1" dirty="0"/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15338" y="80248"/>
            <a:ext cx="647692" cy="91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CaixaDeTexto 11"/>
          <p:cNvSpPr txBox="1"/>
          <p:nvPr/>
        </p:nvSpPr>
        <p:spPr>
          <a:xfrm>
            <a:off x="1285852" y="215278"/>
            <a:ext cx="47863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500" dirty="0"/>
              <a:t>Fundação Oswaldo Cruz</a:t>
            </a:r>
          </a:p>
          <a:p>
            <a:pPr algn="just"/>
            <a:r>
              <a:rPr lang="pt-BR" sz="1500" dirty="0"/>
              <a:t>Escola Nacional de Saúde Pública Sergio Arouca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261068" y="1820530"/>
            <a:ext cx="8572560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>
              <a:solidFill>
                <a:srgbClr val="FF0000"/>
              </a:solidFill>
            </a:endParaRPr>
          </a:p>
          <a:p>
            <a:pPr algn="ctr"/>
            <a:r>
              <a:rPr lang="pt-BR" b="1" dirty="0">
                <a:latin typeface="+mj-lt"/>
                <a:ea typeface="Calibri" pitchFamily="34" charset="0"/>
                <a:cs typeface="Times New Roman" pitchFamily="18" charset="0"/>
              </a:rPr>
              <a:t>ACERVOS BIOLÓGICOS/ENSP :</a:t>
            </a:r>
          </a:p>
          <a:p>
            <a:r>
              <a:rPr lang="pt-BR" b="1" dirty="0">
                <a:latin typeface="+mj-lt"/>
                <a:ea typeface="Calibri" pitchFamily="34" charset="0"/>
                <a:cs typeface="Times New Roman" pitchFamily="18" charset="0"/>
              </a:rPr>
              <a:t> </a:t>
            </a:r>
          </a:p>
          <a:p>
            <a:r>
              <a:rPr lang="pt-BR" sz="1600" b="1" dirty="0">
                <a:latin typeface="+mj-lt"/>
                <a:ea typeface="Calibri" pitchFamily="34" charset="0"/>
                <a:cs typeface="Times New Roman" pitchFamily="18" charset="0"/>
              </a:rPr>
              <a:t>11 ACERVOS</a:t>
            </a:r>
          </a:p>
          <a:p>
            <a:endParaRPr lang="pt-BR" sz="1600" b="1" dirty="0">
              <a:latin typeface="+mj-lt"/>
              <a:ea typeface="Calibri" pitchFamily="34" charset="0"/>
              <a:cs typeface="Times New Roman" pitchFamily="18" charset="0"/>
            </a:endParaRPr>
          </a:p>
          <a:p>
            <a:r>
              <a:rPr lang="pt-BR" sz="1600" b="1" dirty="0">
                <a:latin typeface="+mj-lt"/>
                <a:ea typeface="Calibri" pitchFamily="34" charset="0"/>
                <a:cs typeface="Times New Roman" pitchFamily="18" charset="0"/>
              </a:rPr>
              <a:t>Divulgação e melhoria das condições dos acervos</a:t>
            </a:r>
          </a:p>
          <a:p>
            <a:r>
              <a:rPr lang="pt-BR" sz="1600" b="1" dirty="0">
                <a:latin typeface="+mj-lt"/>
                <a:ea typeface="Calibri" pitchFamily="34" charset="0"/>
                <a:cs typeface="Times New Roman" pitchFamily="18" charset="0"/>
              </a:rPr>
              <a:t>Credenciamento institucional- Institucionalização – </a:t>
            </a:r>
            <a:r>
              <a:rPr lang="pt-BR" sz="1600" b="1" dirty="0" err="1">
                <a:latin typeface="+mj-lt"/>
                <a:ea typeface="Calibri" pitchFamily="34" charset="0"/>
                <a:cs typeface="Times New Roman" pitchFamily="18" charset="0"/>
              </a:rPr>
              <a:t>Densp</a:t>
            </a:r>
            <a:r>
              <a:rPr lang="pt-BR" sz="1600" b="1" dirty="0">
                <a:latin typeface="+mj-lt"/>
                <a:ea typeface="Calibri" pitchFamily="34" charset="0"/>
                <a:cs typeface="Times New Roman" pitchFamily="18" charset="0"/>
              </a:rPr>
              <a:t> e CRPHF</a:t>
            </a:r>
          </a:p>
          <a:p>
            <a:r>
              <a:rPr lang="pt-BR" sz="1600" b="1" dirty="0">
                <a:latin typeface="+mj-lt"/>
                <a:ea typeface="Calibri" pitchFamily="34" charset="0"/>
                <a:cs typeface="Times New Roman" pitchFamily="18" charset="0"/>
              </a:rPr>
              <a:t>Integração e organização politica interna de coleções</a:t>
            </a:r>
          </a:p>
          <a:p>
            <a:endParaRPr lang="pt-BR" sz="16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endParaRPr lang="pt-BR" sz="16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65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357158" y="0"/>
            <a:ext cx="8643998" cy="1071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2479"/>
            <a:ext cx="1079500" cy="1070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ector reto 5"/>
          <p:cNvCxnSpPr/>
          <p:nvPr/>
        </p:nvCxnSpPr>
        <p:spPr>
          <a:xfrm>
            <a:off x="357158" y="1142984"/>
            <a:ext cx="8643998" cy="1588"/>
          </a:xfrm>
          <a:prstGeom prst="line">
            <a:avLst/>
          </a:prstGeom>
          <a:ln w="63500">
            <a:solidFill>
              <a:srgbClr val="83C937"/>
            </a:solidFill>
          </a:ln>
          <a:effectLst>
            <a:outerShdw blurRad="50800" dist="50800" dir="5400000" algn="ctr" rotWithShape="0">
              <a:srgbClr val="92D05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369375" y="6808311"/>
            <a:ext cx="8643998" cy="1588"/>
          </a:xfrm>
          <a:prstGeom prst="line">
            <a:avLst/>
          </a:prstGeom>
          <a:ln w="63500">
            <a:solidFill>
              <a:srgbClr val="83C937"/>
            </a:solidFill>
          </a:ln>
          <a:effectLst>
            <a:outerShdw blurRad="50800" dist="50800" dir="5400000" algn="ctr" rotWithShape="0">
              <a:srgbClr val="92D05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 12"/>
          <p:cNvSpPr/>
          <p:nvPr/>
        </p:nvSpPr>
        <p:spPr>
          <a:xfrm>
            <a:off x="216180" y="1700808"/>
            <a:ext cx="8784976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v"/>
            </a:pPr>
            <a:r>
              <a:rPr lang="pt-BR" b="1" dirty="0">
                <a:solidFill>
                  <a:schemeClr val="accent2">
                    <a:lumMod val="75000"/>
                  </a:schemeClr>
                </a:solidFill>
              </a:rPr>
              <a:t> AGENDAS INCONCLUSAS: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v"/>
            </a:pP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v"/>
            </a:pPr>
            <a:r>
              <a:rPr lang="pt-BR" b="1" dirty="0">
                <a:solidFill>
                  <a:schemeClr val="accent2">
                    <a:lumMod val="75000"/>
                  </a:schemeClr>
                </a:solidFill>
              </a:rPr>
              <a:t>incorporação da </a:t>
            </a:r>
            <a:r>
              <a:rPr lang="pt-BR" b="1" dirty="0" err="1">
                <a:solidFill>
                  <a:schemeClr val="accent2">
                    <a:lumMod val="75000"/>
                  </a:schemeClr>
                </a:solidFill>
              </a:rPr>
              <a:t>Ensp</a:t>
            </a:r>
            <a:r>
              <a:rPr lang="pt-BR" b="1" dirty="0">
                <a:solidFill>
                  <a:schemeClr val="accent2">
                    <a:lumMod val="75000"/>
                  </a:schemeClr>
                </a:solidFill>
              </a:rPr>
              <a:t> no fluxo da Central de Amostras do Campus Manguinhos situado no INCQS, com vistas a ordenar e melhorar os processos de trabalho interno e se integrar a dinâmica de organização dos serviços da Fundação;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v"/>
            </a:pPr>
            <a:endParaRPr lang="pt-BR" dirty="0"/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v"/>
            </a:pPr>
            <a:r>
              <a:rPr lang="pt-BR" b="1" dirty="0">
                <a:solidFill>
                  <a:schemeClr val="accent2">
                    <a:lumMod val="75000"/>
                  </a:schemeClr>
                </a:solidFill>
              </a:rPr>
              <a:t>habilitação interna de Serviços de Referência (SR) da Fiocruz -  ampliando o conceito de referência para além de atuação em agravos específicos e reforçando o papel da referência </a:t>
            </a:r>
            <a:r>
              <a:rPr lang="pt-BR" b="1" u="sng" dirty="0">
                <a:solidFill>
                  <a:schemeClr val="accent2">
                    <a:lumMod val="75000"/>
                  </a:schemeClr>
                </a:solidFill>
              </a:rPr>
              <a:t>na vigilância em saúde</a:t>
            </a:r>
            <a:r>
              <a:rPr lang="pt-BR" b="1" dirty="0">
                <a:solidFill>
                  <a:schemeClr val="accent2">
                    <a:lumMod val="75000"/>
                  </a:schemeClr>
                </a:solidFill>
              </a:rPr>
              <a:t>; 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pt-BR" dirty="0"/>
              <a:t> 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v"/>
            </a:pPr>
            <a:endParaRPr lang="pt-BR" dirty="0"/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15338" y="80248"/>
            <a:ext cx="647692" cy="91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CaixaDeTexto 11"/>
          <p:cNvSpPr txBox="1"/>
          <p:nvPr/>
        </p:nvSpPr>
        <p:spPr>
          <a:xfrm>
            <a:off x="1285852" y="215278"/>
            <a:ext cx="47863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500" dirty="0"/>
              <a:t>Fundação Oswaldo Cruz</a:t>
            </a:r>
          </a:p>
          <a:p>
            <a:pPr algn="just"/>
            <a:r>
              <a:rPr lang="pt-BR" sz="1500" dirty="0"/>
              <a:t>Escola Nacional de Saúde Pública Sergio Arouca</a:t>
            </a:r>
          </a:p>
        </p:txBody>
      </p:sp>
    </p:spTree>
    <p:extLst>
      <p:ext uri="{BB962C8B-B14F-4D97-AF65-F5344CB8AC3E}">
        <p14:creationId xmlns:p14="http://schemas.microsoft.com/office/powerpoint/2010/main" val="14526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357158" y="0"/>
            <a:ext cx="8643998" cy="1071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2479"/>
            <a:ext cx="1079500" cy="1070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ector reto 5"/>
          <p:cNvCxnSpPr/>
          <p:nvPr/>
        </p:nvCxnSpPr>
        <p:spPr>
          <a:xfrm>
            <a:off x="357158" y="1142984"/>
            <a:ext cx="8643998" cy="1588"/>
          </a:xfrm>
          <a:prstGeom prst="line">
            <a:avLst/>
          </a:prstGeom>
          <a:ln w="63500">
            <a:solidFill>
              <a:srgbClr val="83C937"/>
            </a:solidFill>
          </a:ln>
          <a:effectLst>
            <a:outerShdw blurRad="50800" dist="50800" dir="5400000" algn="ctr" rotWithShape="0">
              <a:srgbClr val="92D05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357158" y="6142056"/>
            <a:ext cx="8643998" cy="1588"/>
          </a:xfrm>
          <a:prstGeom prst="line">
            <a:avLst/>
          </a:prstGeom>
          <a:ln w="63500">
            <a:solidFill>
              <a:srgbClr val="83C937"/>
            </a:solidFill>
          </a:ln>
          <a:effectLst>
            <a:outerShdw blurRad="50800" dist="50800" dir="5400000" algn="ctr" rotWithShape="0">
              <a:srgbClr val="92D05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357158" y="6232588"/>
            <a:ext cx="8643998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050" b="1" dirty="0"/>
              <a:t>FONTE: PORTARIAS FIOCRUZ </a:t>
            </a: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15338" y="80248"/>
            <a:ext cx="647692" cy="91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CaixaDeTexto 11"/>
          <p:cNvSpPr txBox="1"/>
          <p:nvPr/>
        </p:nvSpPr>
        <p:spPr>
          <a:xfrm>
            <a:off x="1285852" y="215278"/>
            <a:ext cx="47863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500" dirty="0"/>
              <a:t>Fundação Oswaldo Cruz</a:t>
            </a:r>
          </a:p>
          <a:p>
            <a:pPr algn="just"/>
            <a:r>
              <a:rPr lang="pt-BR" sz="1500" dirty="0"/>
              <a:t>Escola Nacional de Saúde Pública Sergio Arouca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8250957"/>
              </p:ext>
            </p:extLst>
          </p:nvPr>
        </p:nvGraphicFramePr>
        <p:xfrm>
          <a:off x="827584" y="1772814"/>
          <a:ext cx="6840760" cy="35283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86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008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360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9969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4589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7885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4702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3378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882099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>
                          <a:effectLst/>
                        </a:rPr>
                        <a:t>INDICADOR</a:t>
                      </a:r>
                      <a:r>
                        <a:rPr lang="pt-BR" sz="1100" u="none" strike="noStrike" baseline="0" dirty="0">
                          <a:effectLst/>
                        </a:rPr>
                        <a:t> DE DESEMPENHO INSTITUCIONAL  - </a:t>
                      </a:r>
                      <a:r>
                        <a:rPr lang="pt-BR" sz="1100" u="none" strike="noStrike" dirty="0">
                          <a:effectLst/>
                        </a:rPr>
                        <a:t>DIAGNÓSTICO NO PRAZO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8209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>
                          <a:effectLst/>
                        </a:rPr>
                        <a:t>2013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>
                          <a:effectLst/>
                        </a:rPr>
                        <a:t>2014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>
                          <a:effectLst/>
                        </a:rPr>
                        <a:t>2015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>
                          <a:effectLst/>
                        </a:rPr>
                        <a:t>2016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82099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META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RESULTADO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META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RESULTADO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META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RESULTADO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META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RESULTADO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8209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>
                          <a:effectLst/>
                        </a:rPr>
                        <a:t>≥ 60%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>
                          <a:effectLst/>
                        </a:rPr>
                        <a:t>78,60%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>
                          <a:effectLst/>
                        </a:rPr>
                        <a:t>≥76% 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>
                          <a:effectLst/>
                        </a:rPr>
                        <a:t>79,18%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>
                          <a:effectLst/>
                        </a:rPr>
                        <a:t>≥76%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>
                          <a:effectLst/>
                        </a:rPr>
                        <a:t>87,69%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>
                          <a:effectLst/>
                        </a:rPr>
                        <a:t>≥76%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>
                          <a:effectLst/>
                        </a:rPr>
                        <a:t>95,85%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65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63688" y="980728"/>
            <a:ext cx="6347713" cy="1320800"/>
          </a:xfrm>
        </p:spPr>
        <p:txBody>
          <a:bodyPr>
            <a:normAutofit/>
          </a:bodyPr>
          <a:lstStyle/>
          <a:p>
            <a:r>
              <a:rPr lang="pt-BR" sz="6600" smtClean="0"/>
              <a:t>VDDIG</a:t>
            </a:r>
            <a:endParaRPr lang="pt-BR" sz="660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674375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" y="857250"/>
            <a:ext cx="9143999" cy="68039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300" b="1" dirty="0">
                <a:solidFill>
                  <a:prstClr val="white"/>
                </a:solidFill>
              </a:rPr>
              <a:t>Prestação de Contas 2013-2016</a:t>
            </a:r>
            <a:endParaRPr lang="pt-BR" sz="3300" b="1" dirty="0">
              <a:solidFill>
                <a:prstClr val="white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35" y="813926"/>
            <a:ext cx="787731" cy="826292"/>
          </a:xfrm>
          <a:prstGeom prst="rect">
            <a:avLst/>
          </a:prstGeom>
          <a:noFill/>
        </p:spPr>
      </p:pic>
      <p:sp>
        <p:nvSpPr>
          <p:cNvPr id="2" name="Retângulo 1"/>
          <p:cNvSpPr/>
          <p:nvPr/>
        </p:nvSpPr>
        <p:spPr>
          <a:xfrm>
            <a:off x="292836" y="1683543"/>
            <a:ext cx="8401339" cy="3743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pt-BR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Coordenação de Gestão e seus Serviços tem suas competências descritas no Regimento Interno no artigo 39, parágrafos 8 à 14 e  compreende: </a:t>
            </a:r>
          </a:p>
          <a:p>
            <a:pPr marL="257175" indent="-257175" algn="just">
              <a:lnSpc>
                <a:spcPct val="107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pt-BR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Serviço de Gestão de Compras –SECOM</a:t>
            </a:r>
          </a:p>
          <a:p>
            <a:pPr marL="257175" indent="-257175" algn="just">
              <a:lnSpc>
                <a:spcPct val="107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pt-BR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Serviço de  Gestão de Materiais – SEGEM </a:t>
            </a:r>
          </a:p>
          <a:p>
            <a:pPr marL="257175" indent="-257175" algn="just">
              <a:lnSpc>
                <a:spcPct val="107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pt-BR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Serviço de Orçamento e Finanças –SEOF </a:t>
            </a:r>
          </a:p>
          <a:p>
            <a:pPr marL="257175" indent="-257175" algn="just">
              <a:lnSpc>
                <a:spcPct val="107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pt-BR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Serviço de Gestão de Contratos – GESCON</a:t>
            </a:r>
          </a:p>
          <a:p>
            <a:pPr marL="257175" indent="-257175" algn="just">
              <a:lnSpc>
                <a:spcPct val="107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pt-BR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Serviço de Gestão Patrimonial – SEPATRI</a:t>
            </a:r>
          </a:p>
          <a:p>
            <a:pPr marL="257175" indent="-257175" algn="just">
              <a:lnSpc>
                <a:spcPct val="107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pt-BR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Serviço de Infraestrutura   - INFRA </a:t>
            </a:r>
          </a:p>
          <a:p>
            <a:pPr marL="257175" indent="-257175" algn="just">
              <a:lnSpc>
                <a:spcPct val="107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pt-BR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Setor de Protocolo e Expedição   </a:t>
            </a:r>
          </a:p>
        </p:txBody>
      </p:sp>
    </p:spTree>
    <p:extLst>
      <p:ext uri="{BB962C8B-B14F-4D97-AF65-F5344CB8AC3E}">
        <p14:creationId xmlns:p14="http://schemas.microsoft.com/office/powerpoint/2010/main" val="102389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" y="857250"/>
            <a:ext cx="9143999" cy="68039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300" b="1" dirty="0">
                <a:solidFill>
                  <a:prstClr val="white"/>
                </a:solidFill>
              </a:rPr>
              <a:t>Seplan - Prestação de Contas 2013-2016</a:t>
            </a:r>
            <a:endParaRPr lang="pt-BR" sz="3300" b="1" dirty="0">
              <a:solidFill>
                <a:prstClr val="white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794" y="872119"/>
            <a:ext cx="787731" cy="826292"/>
          </a:xfrm>
          <a:prstGeom prst="rect">
            <a:avLst/>
          </a:prstGeom>
          <a:noFill/>
        </p:spPr>
      </p:pic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609599" y="2160590"/>
            <a:ext cx="5546577" cy="3880773"/>
          </a:xfrm>
          <a:prstGeom prst="rightArrow">
            <a:avLst/>
          </a:prstGeom>
        </p:spPr>
        <p:txBody>
          <a:bodyPr>
            <a:normAutofit/>
          </a:bodyPr>
          <a:lstStyle/>
          <a:p>
            <a:pPr marL="214313" indent="-214313"/>
            <a:endParaRPr lang="pt-BR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8" name="Divisa 7"/>
          <p:cNvSpPr/>
          <p:nvPr/>
        </p:nvSpPr>
        <p:spPr>
          <a:xfrm>
            <a:off x="504964" y="2287106"/>
            <a:ext cx="363474" cy="36347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schemeClr val="tx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080567" y="2207362"/>
            <a:ext cx="6587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Maior interação com os outros serviços da VDDIG (Gescon, SEOF, SGTI, SGT, SGQ,</a:t>
            </a:r>
          </a:p>
          <a:p>
            <a:r>
              <a:rPr lang="pt-BR" dirty="0"/>
              <a:t> Protocolo, </a:t>
            </a:r>
            <a:r>
              <a:rPr lang="pt-BR" dirty="0" err="1"/>
              <a:t>etc</a:t>
            </a:r>
            <a:r>
              <a:rPr lang="pt-BR" dirty="0"/>
              <a:t>), Vices e  profissionais de gestão (feedback);</a:t>
            </a:r>
            <a:endParaRPr lang="pt-BR" dirty="0"/>
          </a:p>
        </p:txBody>
      </p:sp>
      <p:sp>
        <p:nvSpPr>
          <p:cNvPr id="10" name="Divisa 9"/>
          <p:cNvSpPr/>
          <p:nvPr/>
        </p:nvSpPr>
        <p:spPr>
          <a:xfrm>
            <a:off x="504964" y="3378888"/>
            <a:ext cx="363474" cy="36347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schemeClr val="tx1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1162180" y="3405637"/>
            <a:ext cx="4581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Muitos processos necessitam de melhoria; </a:t>
            </a:r>
            <a:endParaRPr lang="pt-BR" dirty="0"/>
          </a:p>
        </p:txBody>
      </p:sp>
      <p:sp>
        <p:nvSpPr>
          <p:cNvPr id="13" name="Divisa 12"/>
          <p:cNvSpPr/>
          <p:nvPr/>
        </p:nvSpPr>
        <p:spPr>
          <a:xfrm>
            <a:off x="565905" y="4666720"/>
            <a:ext cx="363474" cy="36347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schemeClr val="tx1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1080567" y="4609069"/>
            <a:ext cx="7163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Os pontos positivos são resultado do esforço da equipe do Seplan, dos colegas da </a:t>
            </a:r>
          </a:p>
          <a:p>
            <a:r>
              <a:rPr lang="pt-BR" dirty="0"/>
              <a:t>VDDIG, e dos Profissionais de gestão dos </a:t>
            </a:r>
            <a:r>
              <a:rPr lang="pt-BR" dirty="0" err="1"/>
              <a:t>Deptos</a:t>
            </a:r>
            <a:r>
              <a:rPr lang="pt-BR" dirty="0"/>
              <a:t>/Centros/Vices;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1163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920403973"/>
              </p:ext>
            </p:extLst>
          </p:nvPr>
        </p:nvGraphicFramePr>
        <p:xfrm>
          <a:off x="467544" y="908720"/>
          <a:ext cx="8352928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tângulo de cantos arredondados 2"/>
          <p:cNvSpPr/>
          <p:nvPr/>
        </p:nvSpPr>
        <p:spPr>
          <a:xfrm>
            <a:off x="395536" y="260648"/>
            <a:ext cx="8568952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/>
              <a:t>ANTECEDENTES – Reorientação Programática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269777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" y="857250"/>
            <a:ext cx="9143999" cy="68039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300" b="1" dirty="0">
                <a:solidFill>
                  <a:prstClr val="white"/>
                </a:solidFill>
              </a:rPr>
              <a:t>Plano Anual</a:t>
            </a:r>
            <a:endParaRPr lang="pt-BR" sz="3300" b="1" dirty="0">
              <a:solidFill>
                <a:prstClr val="white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35" y="813926"/>
            <a:ext cx="787731" cy="826292"/>
          </a:xfrm>
          <a:prstGeom prst="rect">
            <a:avLst/>
          </a:prstGeom>
          <a:noFill/>
        </p:spPr>
      </p:pic>
      <p:pic>
        <p:nvPicPr>
          <p:cNvPr id="7" name="Espaço Reservado para Conteúdo 6"/>
          <p:cNvPicPr>
            <a:picLocks noGrp="1"/>
          </p:cNvPicPr>
          <p:nvPr>
            <p:ph idx="1"/>
          </p:nvPr>
        </p:nvPicPr>
        <p:blipFill rotWithShape="1">
          <a:blip r:embed="rId3"/>
          <a:srcRect l="25730" t="11041" r="38463" b="6226"/>
          <a:stretch/>
        </p:blipFill>
        <p:spPr bwMode="auto">
          <a:xfrm>
            <a:off x="776509" y="1773349"/>
            <a:ext cx="2799449" cy="3997998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/>
          <a:srcRect l="25540" t="21528" r="8973" b="9719"/>
          <a:stretch/>
        </p:blipFill>
        <p:spPr>
          <a:xfrm>
            <a:off x="4376058" y="2405254"/>
            <a:ext cx="4216193" cy="25545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Seta para a direita 10"/>
          <p:cNvSpPr/>
          <p:nvPr/>
        </p:nvSpPr>
        <p:spPr>
          <a:xfrm>
            <a:off x="7919358" y="5345745"/>
            <a:ext cx="1061357" cy="481693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b="1" dirty="0"/>
              <a:t>AVANÇAR</a:t>
            </a:r>
            <a:endParaRPr lang="pt-BR" sz="1350" b="1" dirty="0"/>
          </a:p>
        </p:txBody>
      </p:sp>
    </p:spTree>
    <p:extLst>
      <p:ext uri="{BB962C8B-B14F-4D97-AF65-F5344CB8AC3E}">
        <p14:creationId xmlns:p14="http://schemas.microsoft.com/office/powerpoint/2010/main" val="150035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" y="857251"/>
            <a:ext cx="9143999" cy="52214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300" b="1" dirty="0">
                <a:solidFill>
                  <a:prstClr val="white"/>
                </a:solidFill>
              </a:rPr>
              <a:t>Prestação de Contas 2013-2016</a:t>
            </a:r>
            <a:endParaRPr lang="pt-BR" sz="3300" b="1" dirty="0">
              <a:solidFill>
                <a:prstClr val="white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35" y="813926"/>
            <a:ext cx="603381" cy="632918"/>
          </a:xfrm>
          <a:prstGeom prst="rect">
            <a:avLst/>
          </a:prstGeom>
          <a:noFill/>
        </p:spPr>
      </p:pic>
      <p:graphicFrame>
        <p:nvGraphicFramePr>
          <p:cNvPr id="7" name="Objeto 6"/>
          <p:cNvGraphicFramePr>
            <a:graphicFrameLocks noChangeAspect="1"/>
          </p:cNvGraphicFramePr>
          <p:nvPr>
            <p:extLst/>
          </p:nvPr>
        </p:nvGraphicFramePr>
        <p:xfrm>
          <a:off x="372261" y="1379394"/>
          <a:ext cx="6078682" cy="46213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Planilha" r:id="rId4" imgW="9229898" imgH="6705752" progId="Excel.Sheet.12">
                  <p:embed/>
                </p:oleObj>
              </mc:Choice>
              <mc:Fallback>
                <p:oleObj name="Planilha" r:id="rId4" imgW="9229898" imgH="670575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2261" y="1379394"/>
                        <a:ext cx="6078682" cy="46213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6854661" y="5382259"/>
            <a:ext cx="218303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350" b="1" dirty="0"/>
              <a:t>Contratos a pagar 2016: </a:t>
            </a:r>
          </a:p>
          <a:p>
            <a:pPr algn="ctr"/>
            <a:r>
              <a:rPr lang="pt-BR" sz="1350" dirty="0">
                <a:solidFill>
                  <a:srgbClr val="FF0000"/>
                </a:solidFill>
              </a:rPr>
              <a:t>R$ 4.924.979,82</a:t>
            </a:r>
            <a:endParaRPr lang="pt-BR" sz="13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-1173"/>
            <a:ext cx="6347713" cy="1320800"/>
          </a:xfrm>
        </p:spPr>
        <p:txBody>
          <a:bodyPr>
            <a:normAutofit/>
          </a:bodyPr>
          <a:lstStyle/>
          <a:p>
            <a:pPr algn="ctr"/>
            <a:r>
              <a:rPr lang="pt-BR" sz="5400" smtClean="0"/>
              <a:t>VDDIG</a:t>
            </a:r>
            <a:endParaRPr lang="pt-BR" sz="5400"/>
          </a:p>
        </p:txBody>
      </p:sp>
      <p:sp>
        <p:nvSpPr>
          <p:cNvPr id="5" name="Retângulo 4"/>
          <p:cNvSpPr/>
          <p:nvPr/>
        </p:nvSpPr>
        <p:spPr>
          <a:xfrm>
            <a:off x="122136" y="980728"/>
            <a:ext cx="81222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latin typeface="SwitzerlandCondensedPSMT" charset="0"/>
              </a:rPr>
              <a:t>Os contratos de </a:t>
            </a:r>
            <a:r>
              <a:rPr lang="pt-BR" sz="2400" dirty="0" err="1">
                <a:latin typeface="SwitzerlandCondensedPSMT" charset="0"/>
              </a:rPr>
              <a:t>terceirização</a:t>
            </a:r>
            <a:r>
              <a:rPr lang="pt-BR" sz="2400" dirty="0">
                <a:latin typeface="SwitzerlandCondensedPSMT" charset="0"/>
              </a:rPr>
              <a:t> </a:t>
            </a:r>
            <a:r>
              <a:rPr lang="pt-BR" sz="2400" dirty="0" smtClean="0">
                <a:latin typeface="SwitzerlandCondensedPSMT" charset="0"/>
              </a:rPr>
              <a:t> - em torno de 65%</a:t>
            </a:r>
          </a:p>
          <a:p>
            <a:endParaRPr lang="pt-BR" sz="2400" dirty="0" smtClean="0">
              <a:latin typeface="SwitzerlandCondensedPSMT" charset="0"/>
            </a:endParaRPr>
          </a:p>
          <a:p>
            <a:r>
              <a:rPr lang="pt-BR" sz="2400" dirty="0" smtClean="0">
                <a:latin typeface="SwitzerlandCondensedPSMT" charset="0"/>
              </a:rPr>
              <a:t>A </a:t>
            </a:r>
            <a:r>
              <a:rPr lang="pt-BR" sz="2400" dirty="0" err="1">
                <a:latin typeface="SwitzerlandCondensedPSMT" charset="0"/>
              </a:rPr>
              <a:t>terceirização</a:t>
            </a:r>
            <a:r>
              <a:rPr lang="pt-BR" sz="2400" dirty="0">
                <a:latin typeface="SwitzerlandCondensedPSMT" charset="0"/>
              </a:rPr>
              <a:t> dos </a:t>
            </a:r>
            <a:r>
              <a:rPr lang="pt-BR" sz="2400" dirty="0" err="1">
                <a:latin typeface="SwitzerlandCondensedPSMT" charset="0"/>
              </a:rPr>
              <a:t>serviços</a:t>
            </a:r>
            <a:r>
              <a:rPr lang="pt-BR" sz="2400" dirty="0">
                <a:latin typeface="SwitzerlandCondensedPSMT" charset="0"/>
              </a:rPr>
              <a:t> de TI foi </a:t>
            </a:r>
            <a:r>
              <a:rPr lang="pt-BR" sz="2400" dirty="0" err="1">
                <a:latin typeface="SwitzerlandCondensedPSMT" charset="0"/>
              </a:rPr>
              <a:t>substituída</a:t>
            </a:r>
            <a:r>
              <a:rPr lang="pt-BR" sz="2400" dirty="0">
                <a:latin typeface="SwitzerlandCondensedPSMT" charset="0"/>
              </a:rPr>
              <a:t> por contratos de </a:t>
            </a:r>
            <a:r>
              <a:rPr lang="pt-BR" sz="2400" dirty="0" err="1">
                <a:latin typeface="SwitzerlandCondensedPSMT" charset="0"/>
              </a:rPr>
              <a:t>prestação</a:t>
            </a:r>
            <a:r>
              <a:rPr lang="pt-BR" sz="2400" dirty="0">
                <a:latin typeface="SwitzerlandCondensedPSMT" charset="0"/>
              </a:rPr>
              <a:t> de </a:t>
            </a:r>
            <a:r>
              <a:rPr lang="pt-BR" sz="2400" dirty="0" err="1">
                <a:latin typeface="SwitzerlandCondensedPSMT" charset="0"/>
              </a:rPr>
              <a:t>serviços</a:t>
            </a:r>
            <a:r>
              <a:rPr lang="pt-BR" sz="2400" dirty="0">
                <a:latin typeface="SwitzerlandCondensedPSMT" charset="0"/>
              </a:rPr>
              <a:t> a partir do segundo semestre de 2015, em atendimento à </a:t>
            </a:r>
            <a:r>
              <a:rPr lang="pt-BR" sz="2400" dirty="0" err="1">
                <a:latin typeface="SwitzerlandCondensedPSMT" charset="0"/>
              </a:rPr>
              <a:t>determinação</a:t>
            </a:r>
            <a:r>
              <a:rPr lang="pt-BR" sz="2400" dirty="0">
                <a:latin typeface="SwitzerlandCondensedPSMT" charset="0"/>
              </a:rPr>
              <a:t> da </a:t>
            </a:r>
            <a:r>
              <a:rPr lang="pt-BR" sz="2400" dirty="0" err="1">
                <a:latin typeface="SwitzerlandCondensedPSMT" charset="0"/>
              </a:rPr>
              <a:t>Instrução</a:t>
            </a:r>
            <a:r>
              <a:rPr lang="pt-BR" sz="2400" dirty="0">
                <a:latin typeface="SwitzerlandCondensedPSMT" charset="0"/>
              </a:rPr>
              <a:t> Normativa 4/2010. </a:t>
            </a:r>
            <a:endParaRPr lang="pt-BR" sz="2400" dirty="0" smtClean="0">
              <a:latin typeface="SwitzerlandCondensedPSMT" charset="0"/>
            </a:endParaRPr>
          </a:p>
          <a:p>
            <a:endParaRPr lang="pt-BR" sz="2400" dirty="0">
              <a:latin typeface="SwitzerlandCondensedPSMT" charset="0"/>
            </a:endParaRPr>
          </a:p>
          <a:p>
            <a:r>
              <a:rPr lang="pt-BR" sz="2400" dirty="0" smtClean="0">
                <a:latin typeface="SwitzerlandCondensedPSMT" charset="0"/>
              </a:rPr>
              <a:t>Embora </a:t>
            </a:r>
            <a:r>
              <a:rPr lang="pt-BR" sz="2400" dirty="0">
                <a:latin typeface="SwitzerlandCondensedPSMT" charset="0"/>
              </a:rPr>
              <a:t>o </a:t>
            </a:r>
            <a:r>
              <a:rPr lang="pt-BR" sz="2400" dirty="0" err="1">
                <a:latin typeface="SwitzerlandCondensedPSMT" charset="0"/>
              </a:rPr>
              <a:t>cenário</a:t>
            </a:r>
            <a:r>
              <a:rPr lang="pt-BR" sz="2400" dirty="0">
                <a:latin typeface="SwitzerlandCondensedPSMT" charset="0"/>
              </a:rPr>
              <a:t> </a:t>
            </a:r>
            <a:r>
              <a:rPr lang="pt-BR" sz="2400" dirty="0" err="1">
                <a:latin typeface="SwitzerlandCondensedPSMT" charset="0"/>
              </a:rPr>
              <a:t>econômico</a:t>
            </a:r>
            <a:r>
              <a:rPr lang="pt-BR" sz="2400" dirty="0">
                <a:latin typeface="SwitzerlandCondensedPSMT" charset="0"/>
              </a:rPr>
              <a:t> do </a:t>
            </a:r>
            <a:r>
              <a:rPr lang="pt-BR" sz="2400" dirty="0" err="1">
                <a:latin typeface="SwitzerlandCondensedPSMT" charset="0"/>
              </a:rPr>
              <a:t>país</a:t>
            </a:r>
            <a:r>
              <a:rPr lang="pt-BR" sz="2400" dirty="0">
                <a:latin typeface="SwitzerlandCondensedPSMT" charset="0"/>
              </a:rPr>
              <a:t> tenha imposto à Escola a </a:t>
            </a:r>
            <a:r>
              <a:rPr lang="pt-BR" sz="2400" dirty="0" err="1">
                <a:latin typeface="SwitzerlandCondensedPSMT" charset="0"/>
              </a:rPr>
              <a:t>restrição</a:t>
            </a:r>
            <a:r>
              <a:rPr lang="pt-BR" sz="2400" dirty="0">
                <a:latin typeface="SwitzerlandCondensedPSMT" charset="0"/>
              </a:rPr>
              <a:t> do </a:t>
            </a:r>
            <a:r>
              <a:rPr lang="pt-BR" sz="2400" dirty="0" err="1">
                <a:latin typeface="SwitzerlandCondensedPSMT" charset="0"/>
              </a:rPr>
              <a:t>orçamento</a:t>
            </a:r>
            <a:r>
              <a:rPr lang="pt-BR" sz="2400" dirty="0">
                <a:latin typeface="SwitzerlandCondensedPSMT" charset="0"/>
              </a:rPr>
              <a:t> em 2015, a ENSP conseguiu otimizar as despesas de forma a garantir a </a:t>
            </a:r>
            <a:r>
              <a:rPr lang="pt-BR" sz="2400" dirty="0" err="1">
                <a:latin typeface="SwitzerlandCondensedPSMT" charset="0"/>
              </a:rPr>
              <a:t>manutenção</a:t>
            </a:r>
            <a:r>
              <a:rPr lang="pt-BR" sz="2400" dirty="0">
                <a:latin typeface="SwitzerlandCondensedPSMT" charset="0"/>
              </a:rPr>
              <a:t> de suas principais atividades. 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5407371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-1173"/>
            <a:ext cx="6347713" cy="1320800"/>
          </a:xfrm>
        </p:spPr>
        <p:txBody>
          <a:bodyPr>
            <a:normAutofit/>
          </a:bodyPr>
          <a:lstStyle/>
          <a:p>
            <a:pPr algn="ctr"/>
            <a:r>
              <a:rPr lang="pt-BR" sz="5400" smtClean="0"/>
              <a:t>VDDIG</a:t>
            </a:r>
            <a:endParaRPr lang="pt-BR" sz="540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02" y="1916832"/>
            <a:ext cx="7117748" cy="240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0801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-1173"/>
            <a:ext cx="6347713" cy="1320800"/>
          </a:xfrm>
        </p:spPr>
        <p:txBody>
          <a:bodyPr>
            <a:normAutofit/>
          </a:bodyPr>
          <a:lstStyle/>
          <a:p>
            <a:pPr algn="ctr"/>
            <a:r>
              <a:rPr lang="pt-BR" sz="5400" smtClean="0"/>
              <a:t>VDDIG</a:t>
            </a:r>
            <a:endParaRPr lang="pt-BR" sz="540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89" y="1319627"/>
            <a:ext cx="7325511" cy="346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0431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-1173"/>
            <a:ext cx="6347713" cy="1320800"/>
          </a:xfrm>
        </p:spPr>
        <p:txBody>
          <a:bodyPr>
            <a:normAutofit/>
          </a:bodyPr>
          <a:lstStyle/>
          <a:p>
            <a:pPr algn="ctr"/>
            <a:r>
              <a:rPr lang="pt-BR" sz="5400" smtClean="0"/>
              <a:t>VDDIG</a:t>
            </a:r>
            <a:endParaRPr lang="pt-BR" sz="540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61" y="1556792"/>
            <a:ext cx="7345639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3704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-1173"/>
            <a:ext cx="6347713" cy="1320800"/>
          </a:xfrm>
        </p:spPr>
        <p:txBody>
          <a:bodyPr>
            <a:normAutofit/>
          </a:bodyPr>
          <a:lstStyle/>
          <a:p>
            <a:pPr algn="ctr"/>
            <a:r>
              <a:rPr lang="pt-BR" sz="5400" smtClean="0"/>
              <a:t>VDDIG</a:t>
            </a:r>
            <a:endParaRPr lang="pt-BR" sz="540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871349"/>
            <a:ext cx="6900738" cy="401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487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-1173"/>
            <a:ext cx="6347713" cy="1320800"/>
          </a:xfrm>
        </p:spPr>
        <p:txBody>
          <a:bodyPr>
            <a:normAutofit/>
          </a:bodyPr>
          <a:lstStyle/>
          <a:p>
            <a:pPr algn="ctr"/>
            <a:r>
              <a:rPr lang="pt-BR" sz="5400" smtClean="0"/>
              <a:t>VDDIG</a:t>
            </a:r>
            <a:endParaRPr lang="pt-BR" sz="540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1124744"/>
            <a:ext cx="7219927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6553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-1173"/>
            <a:ext cx="6347713" cy="1320800"/>
          </a:xfrm>
        </p:spPr>
        <p:txBody>
          <a:bodyPr>
            <a:normAutofit/>
          </a:bodyPr>
          <a:lstStyle/>
          <a:p>
            <a:pPr algn="ctr"/>
            <a:r>
              <a:rPr lang="pt-BR" sz="5400" smtClean="0"/>
              <a:t>VDDIG</a:t>
            </a:r>
            <a:endParaRPr lang="pt-BR" sz="540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34" y="908720"/>
            <a:ext cx="7331226" cy="557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93615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" y="857250"/>
            <a:ext cx="9143999" cy="68039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300" b="1" dirty="0">
                <a:solidFill>
                  <a:prstClr val="white"/>
                </a:solidFill>
              </a:rPr>
              <a:t>Prestação de Contas 2013-2016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35" y="813926"/>
            <a:ext cx="787731" cy="826292"/>
          </a:xfrm>
          <a:prstGeom prst="rect">
            <a:avLst/>
          </a:prstGeom>
          <a:noFill/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352" y="1640217"/>
            <a:ext cx="7223023" cy="385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36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36465" y="72238"/>
            <a:ext cx="5826719" cy="1096899"/>
          </a:xfrm>
        </p:spPr>
        <p:txBody>
          <a:bodyPr>
            <a:normAutofit lnSpcReduction="10000"/>
          </a:bodyPr>
          <a:lstStyle/>
          <a:p>
            <a:r>
              <a:rPr lang="pt-BR" sz="3600" b="1" dirty="0" smtClean="0">
                <a:solidFill>
                  <a:schemeClr val="tx1"/>
                </a:solidFill>
              </a:rPr>
              <a:t>Desafios que se apresentavam</a:t>
            </a:r>
            <a:endParaRPr lang="pt-BR" sz="3600" b="1" dirty="0">
              <a:solidFill>
                <a:schemeClr val="tx1"/>
              </a:solidFill>
            </a:endParaRPr>
          </a:p>
        </p:txBody>
      </p:sp>
      <p:sp>
        <p:nvSpPr>
          <p:cNvPr id="13" name="Espaço Reservado para Conteúdo 2"/>
          <p:cNvSpPr txBox="1">
            <a:spLocks/>
          </p:cNvSpPr>
          <p:nvPr/>
        </p:nvSpPr>
        <p:spPr>
          <a:xfrm>
            <a:off x="611560" y="1484784"/>
            <a:ext cx="7467600" cy="518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alibri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Calibri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pt-BR" sz="2800" b="1" dirty="0" smtClean="0">
                <a:solidFill>
                  <a:schemeClr val="tx1"/>
                </a:solidFill>
              </a:rPr>
              <a:t>NO LATO SENSU</a:t>
            </a:r>
          </a:p>
          <a:p>
            <a:pPr lvl="0" algn="l"/>
            <a:endParaRPr lang="pt-BR" sz="2800" b="1" dirty="0" smtClean="0">
              <a:solidFill>
                <a:schemeClr val="tx1"/>
              </a:solidFill>
            </a:endParaRPr>
          </a:p>
          <a:p>
            <a:pPr marL="457200" lvl="0" indent="-457200" algn="l">
              <a:buFont typeface="Wingdings" panose="05000000000000000000" pitchFamily="2" charset="2"/>
              <a:buChar char="Ø"/>
            </a:pPr>
            <a:r>
              <a:rPr lang="pt-BR" sz="2800" dirty="0" smtClean="0">
                <a:solidFill>
                  <a:schemeClr val="tx1"/>
                </a:solidFill>
              </a:rPr>
              <a:t>Distorções </a:t>
            </a:r>
            <a:r>
              <a:rPr lang="pt-BR" sz="2800" dirty="0">
                <a:solidFill>
                  <a:schemeClr val="tx1"/>
                </a:solidFill>
              </a:rPr>
              <a:t>no modelo de </a:t>
            </a:r>
            <a:r>
              <a:rPr lang="pt-BR" sz="2800" dirty="0" smtClean="0">
                <a:solidFill>
                  <a:schemeClr val="tx1"/>
                </a:solidFill>
              </a:rPr>
              <a:t>governança, com mecanismos frágeis para </a:t>
            </a:r>
            <a:r>
              <a:rPr lang="pt-BR" sz="2800" dirty="0">
                <a:solidFill>
                  <a:schemeClr val="tx1"/>
                </a:solidFill>
              </a:rPr>
              <a:t>o monitoramento e avaliação dos cursos ofertados e para estabelecimento de critérios para a estruturação da oferta. </a:t>
            </a:r>
            <a:endParaRPr lang="pt-BR" sz="2800" dirty="0" smtClean="0">
              <a:solidFill>
                <a:schemeClr val="tx1"/>
              </a:solidFill>
            </a:endParaRPr>
          </a:p>
          <a:p>
            <a:pPr marL="457200" lvl="0" indent="-457200" algn="l">
              <a:buFont typeface="Wingdings" panose="05000000000000000000" pitchFamily="2" charset="2"/>
              <a:buChar char="Ø"/>
            </a:pPr>
            <a:r>
              <a:rPr lang="pt-BR" sz="2800" dirty="0">
                <a:solidFill>
                  <a:schemeClr val="tx1"/>
                </a:solidFill>
              </a:rPr>
              <a:t>C</a:t>
            </a:r>
            <a:r>
              <a:rPr lang="pt-BR" sz="2800" dirty="0" smtClean="0">
                <a:solidFill>
                  <a:schemeClr val="tx1"/>
                </a:solidFill>
              </a:rPr>
              <a:t>onfiguração </a:t>
            </a:r>
            <a:r>
              <a:rPr lang="pt-BR" sz="2800" dirty="0">
                <a:solidFill>
                  <a:schemeClr val="tx1"/>
                </a:solidFill>
              </a:rPr>
              <a:t>de duas áreas </a:t>
            </a:r>
            <a:r>
              <a:rPr lang="pt-BR" sz="2800" dirty="0" smtClean="0">
                <a:solidFill>
                  <a:schemeClr val="tx1"/>
                </a:solidFill>
              </a:rPr>
              <a:t>concorrentes, </a:t>
            </a:r>
            <a:r>
              <a:rPr lang="pt-BR" sz="2800" dirty="0">
                <a:solidFill>
                  <a:schemeClr val="tx1"/>
                </a:solidFill>
              </a:rPr>
              <a:t>uma para o ensino presencial e outra para o ensino EAD, com lógicas e modelos </a:t>
            </a:r>
            <a:r>
              <a:rPr lang="pt-BR" sz="2800" dirty="0" smtClean="0">
                <a:solidFill>
                  <a:schemeClr val="tx1"/>
                </a:solidFill>
              </a:rPr>
              <a:t>diferenciados.</a:t>
            </a:r>
            <a:endParaRPr lang="pt-BR" sz="28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42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" y="857250"/>
            <a:ext cx="9143999" cy="68039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300" b="1" dirty="0">
                <a:solidFill>
                  <a:prstClr val="white"/>
                </a:solidFill>
              </a:rPr>
              <a:t>Prestação de Contas 2013-2016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35" y="813926"/>
            <a:ext cx="787731" cy="826292"/>
          </a:xfrm>
          <a:prstGeom prst="rect">
            <a:avLst/>
          </a:prstGeom>
          <a:noFill/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207" y="1683541"/>
            <a:ext cx="8152171" cy="431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83891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" y="857250"/>
            <a:ext cx="9143999" cy="68039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pt-BR" sz="3300" b="1" dirty="0">
                <a:solidFill>
                  <a:prstClr val="white"/>
                </a:solidFill>
                <a:latin typeface="Calibri Light" panose="020F0302020204030204"/>
              </a:rPr>
              <a:t>Orçamento Tesouro ENSP 2014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35" y="813926"/>
            <a:ext cx="787731" cy="826292"/>
          </a:xfrm>
          <a:prstGeom prst="rect">
            <a:avLst/>
          </a:prstGeom>
          <a:noFill/>
        </p:spPr>
      </p:pic>
      <p:graphicFrame>
        <p:nvGraphicFramePr>
          <p:cNvPr id="3" name="Espaço Reservado para Conteúdo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1975515"/>
              </p:ext>
            </p:extLst>
          </p:nvPr>
        </p:nvGraphicFramePr>
        <p:xfrm>
          <a:off x="1080567" y="1537643"/>
          <a:ext cx="6699999" cy="4435840"/>
        </p:xfrm>
        <a:graphic>
          <a:graphicData uri="http://schemas.openxmlformats.org/drawingml/2006/table">
            <a:tbl>
              <a:tblPr/>
              <a:tblGrid>
                <a:gridCol w="22096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898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193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8122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Subunidades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Orçamento aprovado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Classificação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VDDIG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               8.718.768,70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1º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CESTEH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               2.814.901,82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2º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               2.689.752,97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3º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VDPG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               2.232.868,87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4º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CRPHF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               2.198.150,57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5º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CSEGSF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               2.149.107,49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6º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960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VDPDT&amp;I (Secretaria-VDPESQ.)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               2.113.162,14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7º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CCI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               2.082.740,77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8º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RADIS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               1.406.632,02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9º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CSP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               1.273.113,74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10º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GABINETE+CEP+BIBLI+ESC PROJ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               1.266.803,15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11º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DSSA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               1.033.482,07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12º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DAPS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                  518.351,59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13º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VDEGS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                  457.829,42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14º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DENSP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                  403.419,24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15º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DCB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                  355.358,04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16º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                  301.074,43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17º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DEMQS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                  252.714,45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18º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CLAVES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                  175.073,05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19º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NAF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                     85.624,43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20º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Sub-total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            32.528.928,97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Despesas pendentes 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               3.611.280,00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Orçamento total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            36.140.208,97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07349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/>
          </p:nvPr>
        </p:nvGraphicFramePr>
        <p:xfrm>
          <a:off x="395536" y="995025"/>
          <a:ext cx="8424937" cy="56743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0240"/>
                <a:gridCol w="3661045"/>
                <a:gridCol w="1643440"/>
                <a:gridCol w="960212"/>
              </a:tblGrid>
              <a:tr h="84846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 dirty="0">
                          <a:effectLst/>
                        </a:rPr>
                        <a:t>Classificação de Despesas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 dirty="0">
                          <a:effectLst/>
                        </a:rPr>
                        <a:t> Direção, Vices, </a:t>
                      </a:r>
                      <a:r>
                        <a:rPr lang="pt-BR" sz="1400" b="1" u="none" strike="noStrike" dirty="0" err="1">
                          <a:effectLst/>
                        </a:rPr>
                        <a:t>Deptos</a:t>
                      </a:r>
                      <a:r>
                        <a:rPr lang="pt-BR" sz="1400" b="1" u="none" strike="noStrike" dirty="0">
                          <a:effectLst/>
                        </a:rPr>
                        <a:t>, Núcleos e Periódicos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 dirty="0">
                          <a:effectLst/>
                        </a:rPr>
                        <a:t>Total 12 meses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 smtClean="0">
                          <a:effectLst/>
                        </a:rPr>
                        <a:t>%</a:t>
                      </a:r>
                    </a:p>
                    <a:p>
                      <a:pPr algn="ctr" fontAlgn="b"/>
                      <a:endParaRPr lang="pt-BR" sz="1400" b="1" i="0" u="none" strike="noStrike" dirty="0" smtClean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endParaRPr lang="pt-BR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45306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 dirty="0">
                          <a:effectLst/>
                        </a:rPr>
                        <a:t>Departamentos e Centros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b="1" u="none" strike="noStrike" dirty="0">
                          <a:effectLst/>
                        </a:rPr>
                        <a:t>CESTEH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b="1" u="none" strike="noStrike" dirty="0">
                          <a:effectLst/>
                        </a:rPr>
                        <a:t>R$ 3.876.517,38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u="none" strike="noStrike" dirty="0">
                          <a:effectLst/>
                        </a:rPr>
                        <a:t>8,5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07183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 dirty="0">
                          <a:effectLst/>
                        </a:rPr>
                        <a:t> 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 dirty="0">
                          <a:effectLst/>
                        </a:rPr>
                        <a:t>CLAVES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 dirty="0">
                          <a:effectLst/>
                        </a:rPr>
                        <a:t>R$ 236.664,85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0,5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07183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 dirty="0">
                          <a:effectLst/>
                        </a:rPr>
                        <a:t> 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b="1" u="none" strike="noStrike" dirty="0">
                          <a:effectLst/>
                        </a:rPr>
                        <a:t>CRPHF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b="1" u="none" strike="noStrike" dirty="0">
                          <a:effectLst/>
                        </a:rPr>
                        <a:t>R$ 3.822.488,58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u="none" strike="noStrike" dirty="0">
                          <a:effectLst/>
                        </a:rPr>
                        <a:t>8,4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07183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 dirty="0">
                          <a:effectLst/>
                        </a:rPr>
                        <a:t> 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b="1" u="none" strike="noStrike" dirty="0">
                          <a:effectLst/>
                        </a:rPr>
                        <a:t>CSEGSF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b="1" u="none" strike="noStrike" dirty="0">
                          <a:effectLst/>
                        </a:rPr>
                        <a:t>R$ 2.447.314,34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u="none" strike="noStrike" dirty="0">
                          <a:effectLst/>
                        </a:rPr>
                        <a:t>5,4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07183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 dirty="0">
                          <a:effectLst/>
                        </a:rPr>
                        <a:t> 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 dirty="0">
                          <a:effectLst/>
                        </a:rPr>
                        <a:t>DAPS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 dirty="0">
                          <a:effectLst/>
                        </a:rPr>
                        <a:t>R$ 642.989,60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effectLst/>
                        </a:rPr>
                        <a:t>1,4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07183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 dirty="0">
                          <a:effectLst/>
                        </a:rPr>
                        <a:t> 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 dirty="0">
                          <a:effectLst/>
                        </a:rPr>
                        <a:t>DCB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 dirty="0">
                          <a:effectLst/>
                        </a:rPr>
                        <a:t>R$ 578.609,28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effectLst/>
                        </a:rPr>
                        <a:t>1,3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07183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 dirty="0">
                          <a:effectLst/>
                        </a:rPr>
                        <a:t> 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>
                          <a:effectLst/>
                        </a:rPr>
                        <a:t>DCS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>
                          <a:effectLst/>
                        </a:rPr>
                        <a:t>R$ 292.932,82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0,6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07183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 dirty="0">
                          <a:effectLst/>
                        </a:rPr>
                        <a:t> 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>
                          <a:effectLst/>
                        </a:rPr>
                        <a:t>DEMQS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>
                          <a:effectLst/>
                        </a:rPr>
                        <a:t>R$ 248.482,92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effectLst/>
                        </a:rPr>
                        <a:t>0,5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07183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>
                          <a:effectLst/>
                        </a:rPr>
                        <a:t> 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>
                          <a:effectLst/>
                        </a:rPr>
                        <a:t>DENSP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>
                          <a:effectLst/>
                        </a:rPr>
                        <a:t>R$ 416.438,00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effectLst/>
                        </a:rPr>
                        <a:t>0,9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07183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>
                          <a:effectLst/>
                        </a:rPr>
                        <a:t> 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>
                          <a:effectLst/>
                        </a:rPr>
                        <a:t>DIHS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>
                          <a:effectLst/>
                        </a:rPr>
                        <a:t>R$ 87.476,06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effectLst/>
                        </a:rPr>
                        <a:t>0,2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07183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 dirty="0">
                          <a:effectLst/>
                        </a:rPr>
                        <a:t> 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b="1" u="none" strike="noStrike" dirty="0">
                          <a:effectLst/>
                        </a:rPr>
                        <a:t>DSSA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b="1" u="none" strike="noStrike" dirty="0">
                          <a:effectLst/>
                        </a:rPr>
                        <a:t>R$ 1.321.693,28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u="none" strike="noStrike" dirty="0">
                          <a:effectLst/>
                        </a:rPr>
                        <a:t>2,9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07183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 dirty="0">
                          <a:effectLst/>
                        </a:rPr>
                        <a:t> 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>
                          <a:effectLst/>
                        </a:rPr>
                        <a:t>NAF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>
                          <a:effectLst/>
                        </a:rPr>
                        <a:t>R$ 111.921,56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effectLst/>
                        </a:rPr>
                        <a:t>0,2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07183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 dirty="0">
                          <a:effectLst/>
                        </a:rPr>
                        <a:t>Direção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>
                          <a:effectLst/>
                        </a:rPr>
                        <a:t>GABINETE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>
                          <a:effectLst/>
                        </a:rPr>
                        <a:t>R$ 286.406,07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effectLst/>
                        </a:rPr>
                        <a:t>0,6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07183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 dirty="0">
                          <a:effectLst/>
                        </a:rPr>
                        <a:t> 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b="1" u="none" strike="noStrike" dirty="0">
                          <a:effectLst/>
                        </a:rPr>
                        <a:t>CCI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b="1" u="none" strike="noStrike" dirty="0">
                          <a:effectLst/>
                        </a:rPr>
                        <a:t>R$ 2.190.501,27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u="none" strike="noStrike" dirty="0">
                          <a:effectLst/>
                        </a:rPr>
                        <a:t>4,8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07183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 dirty="0" err="1">
                          <a:effectLst/>
                        </a:rPr>
                        <a:t>Vice-direções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>
                          <a:effectLst/>
                        </a:rPr>
                        <a:t>VDEGS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>
                          <a:effectLst/>
                        </a:rPr>
                        <a:t>R$ 622.057,05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effectLst/>
                        </a:rPr>
                        <a:t>1,4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07183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 dirty="0">
                          <a:effectLst/>
                        </a:rPr>
                        <a:t> 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b="1" u="none" strike="noStrike" dirty="0" smtClean="0">
                          <a:effectLst/>
                        </a:rPr>
                        <a:t>VDDIG                         </a:t>
                      </a:r>
                      <a:r>
                        <a:rPr lang="pt-BR" sz="14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1º LUGAR</a:t>
                      </a:r>
                      <a:endParaRPr lang="pt-BR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b="1" u="none" strike="noStrike" dirty="0">
                          <a:effectLst/>
                        </a:rPr>
                        <a:t>R$ 17.077.796,12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u="none" strike="noStrike" dirty="0">
                          <a:effectLst/>
                        </a:rPr>
                        <a:t>37,6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07183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 dirty="0">
                          <a:effectLst/>
                        </a:rPr>
                        <a:t> 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b="1" u="none" strike="noStrike" dirty="0">
                          <a:effectLst/>
                        </a:rPr>
                        <a:t>VDPI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b="1" u="none" strike="noStrike" dirty="0">
                          <a:effectLst/>
                        </a:rPr>
                        <a:t>R$ 1.336.190,99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u="none" strike="noStrike" dirty="0">
                          <a:effectLst/>
                        </a:rPr>
                        <a:t>2,9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07183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 dirty="0">
                          <a:effectLst/>
                        </a:rPr>
                        <a:t> 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VDE                             2º LUGAR</a:t>
                      </a:r>
                      <a:endParaRPr lang="pt-BR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R$ 6.246.098,00</a:t>
                      </a:r>
                      <a:endParaRPr lang="pt-BR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13,7</a:t>
                      </a:r>
                      <a:endParaRPr lang="pt-BR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07183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 dirty="0">
                          <a:effectLst/>
                        </a:rPr>
                        <a:t> 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 dirty="0">
                          <a:effectLst/>
                        </a:rPr>
                        <a:t>VDAL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 dirty="0">
                          <a:effectLst/>
                        </a:rPr>
                        <a:t>R$ 116.334,80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effectLst/>
                        </a:rPr>
                        <a:t>0,3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07183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1" u="none" strike="noStrike" dirty="0">
                          <a:effectLst/>
                        </a:rPr>
                        <a:t>Periódicos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b="1" u="none" strike="noStrike" dirty="0">
                          <a:effectLst/>
                        </a:rPr>
                        <a:t>RADIS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b="1" u="none" strike="noStrike">
                          <a:effectLst/>
                        </a:rPr>
                        <a:t>R$ 2.407.515,61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u="none" strike="noStrike" dirty="0">
                          <a:effectLst/>
                        </a:rPr>
                        <a:t>5,3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07183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b="1" u="none" strike="noStrike" dirty="0">
                          <a:effectLst/>
                        </a:rPr>
                        <a:t>CSP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b="1" u="none" strike="noStrike" dirty="0">
                          <a:effectLst/>
                        </a:rPr>
                        <a:t>R$ 1.086.753,83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u="none" strike="noStrike" dirty="0">
                          <a:effectLst/>
                        </a:rPr>
                        <a:t>2,4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0718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 smtClean="0">
                          <a:effectLst/>
                        </a:rPr>
                        <a:t>TOTAL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 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 dirty="0" smtClean="0">
                          <a:effectLst/>
                        </a:rPr>
                        <a:t>R</a:t>
                      </a:r>
                      <a:r>
                        <a:rPr lang="pt-BR" sz="1400" u="none" strike="noStrike" dirty="0">
                          <a:effectLst/>
                        </a:rPr>
                        <a:t>$    45.453.182,41 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effectLst/>
                        </a:rPr>
                        <a:t>100,0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611560" y="188640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ORÇAMENTO ENSP – 2016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190670678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" y="857250"/>
            <a:ext cx="9143999" cy="68039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pt-BR" sz="3300" b="1" dirty="0">
                <a:solidFill>
                  <a:prstClr val="white"/>
                </a:solidFill>
                <a:latin typeface="Calibri Light" panose="020F0302020204030204"/>
              </a:rPr>
              <a:t>Previsão Orçamento Tesouro ENSP - 2017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35" y="813926"/>
            <a:ext cx="787731" cy="826292"/>
          </a:xfrm>
          <a:prstGeom prst="rect">
            <a:avLst/>
          </a:prstGeom>
          <a:noFill/>
        </p:spPr>
      </p:pic>
      <p:graphicFrame>
        <p:nvGraphicFramePr>
          <p:cNvPr id="7" name="Espaço Reservado para Conteú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558755"/>
              </p:ext>
            </p:extLst>
          </p:nvPr>
        </p:nvGraphicFramePr>
        <p:xfrm>
          <a:off x="1373399" y="1640224"/>
          <a:ext cx="6078920" cy="4957121"/>
        </p:xfrm>
        <a:graphic>
          <a:graphicData uri="http://schemas.openxmlformats.org/drawingml/2006/table">
            <a:tbl>
              <a:tblPr/>
              <a:tblGrid>
                <a:gridCol w="11718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042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718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3100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15527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geral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Classificação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552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dirty="0"/>
                        <a:t>VDDIG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dirty="0"/>
                        <a:t>R$ 19.048.376,82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/>
                        <a:t>38%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/>
                        <a:t>1º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552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dirty="0"/>
                        <a:t>VDE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dirty="0"/>
                        <a:t>R$ 6.895.614,21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/>
                        <a:t>14%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/>
                        <a:t>2º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552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/>
                        <a:t>CRPHF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dirty="0"/>
                        <a:t>R$ 4.124.308,47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/>
                        <a:t>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/>
                        <a:t>3º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552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dirty="0"/>
                        <a:t>CESTEH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dirty="0"/>
                        <a:t>R$ 3.930.003,86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dirty="0"/>
                        <a:t>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dirty="0"/>
                        <a:t>4º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552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/>
                        <a:t>RADIS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dirty="0"/>
                        <a:t>R$ 3.136.275,97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/>
                        <a:t>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/>
                        <a:t>5º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552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/>
                        <a:t>CSEGSF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dirty="0"/>
                        <a:t>R$ 2.516.540,42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/>
                        <a:t>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/>
                        <a:t>6º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552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/>
                        <a:t>CCI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dirty="0"/>
                        <a:t>R$ 2.198.480,70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/>
                        <a:t>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/>
                        <a:t>7º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552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/>
                        <a:t>VDPI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dirty="0"/>
                        <a:t>R$ 1.926.321,76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/>
                        <a:t>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/>
                        <a:t>8º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552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/>
                        <a:t>DSSA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dirty="0"/>
                        <a:t>R$ 1.363.633,98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/>
                        <a:t>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/>
                        <a:t>9º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1552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/>
                        <a:t>CSP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dirty="0"/>
                        <a:t>R$ 1.325.179,56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/>
                        <a:t>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/>
                        <a:t>10º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1552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/>
                        <a:t>VDEGS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dirty="0"/>
                        <a:t>R$ 960.317,46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/>
                        <a:t>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/>
                        <a:t>11º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1552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/>
                        <a:t>DAPS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dirty="0"/>
                        <a:t>R$ 676.095,26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/>
                        <a:t>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/>
                        <a:t>12º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1552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/>
                        <a:t>DCB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dirty="0"/>
                        <a:t>R$ 601.974,53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/>
                        <a:t>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/>
                        <a:t>13º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1552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/>
                        <a:t>GABINETE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dirty="0"/>
                        <a:t>R$ 371.021,53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/>
                        <a:t>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/>
                        <a:t>14º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1552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/>
                        <a:t>DCS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dirty="0"/>
                        <a:t>R$ 315.290,88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/>
                        <a:t>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/>
                        <a:t>15º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1552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/>
                        <a:t>DENSP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dirty="0"/>
                        <a:t>R$ 309.661,81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/>
                        <a:t>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/>
                        <a:t>16º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1552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/>
                        <a:t>DEMQS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dirty="0"/>
                        <a:t>R$ 283.965,46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/>
                        <a:t>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/>
                        <a:t>17º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1552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/>
                        <a:t>CLAVES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dirty="0"/>
                        <a:t>R$ 249.093,83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/>
                        <a:t>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/>
                        <a:t>18º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1552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/>
                        <a:t>VDAL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dirty="0"/>
                        <a:t>R$ 184.930,71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dirty="0"/>
                        <a:t>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/>
                        <a:t>19º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1552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/>
                        <a:t>NAF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dirty="0"/>
                        <a:t>R$ 115.446,62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/>
                        <a:t>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dirty="0"/>
                        <a:t>20º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21552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/>
                        <a:t>DIHS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dirty="0"/>
                        <a:t>R$ 84.399,20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/>
                        <a:t>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dirty="0"/>
                        <a:t>21º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21552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/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dirty="0"/>
                        <a:t>R$ 50.616.933,04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/>
                        <a:t>100%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dirty="0"/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994639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239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4000" dirty="0" smtClean="0"/>
              <a:t>Gráfico demonstrativo do orçamento/rubricas - 2016</a:t>
            </a:r>
            <a:endParaRPr lang="pt-BR" sz="4000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019531"/>
              </p:ext>
            </p:extLst>
          </p:nvPr>
        </p:nvGraphicFramePr>
        <p:xfrm>
          <a:off x="822722" y="1846264"/>
          <a:ext cx="754380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5707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239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600" dirty="0" smtClean="0"/>
              <a:t>Distribuição de terceirização por área - 2016</a:t>
            </a:r>
            <a:endParaRPr lang="pt-BR" sz="3600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7294910"/>
              </p:ext>
            </p:extLst>
          </p:nvPr>
        </p:nvGraphicFramePr>
        <p:xfrm>
          <a:off x="606669" y="1846263"/>
          <a:ext cx="8285811" cy="4823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4572000" y="2348880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</a:rPr>
              <a:t>3 </a:t>
            </a:r>
            <a:r>
              <a:rPr lang="pt-BR" sz="1600" b="1" dirty="0" err="1" smtClean="0">
                <a:solidFill>
                  <a:schemeClr val="bg1"/>
                </a:solidFill>
              </a:rPr>
              <a:t>prof</a:t>
            </a:r>
            <a:endParaRPr lang="pt-B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69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865630"/>
            <a:ext cx="7886700" cy="994172"/>
          </a:xfrm>
        </p:spPr>
        <p:txBody>
          <a:bodyPr/>
          <a:lstStyle/>
          <a:p>
            <a:pPr algn="ctr"/>
            <a:r>
              <a:rPr lang="pt-BR" b="1" dirty="0" smtClean="0"/>
              <a:t>1 – Coordenação...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4574" y="1686546"/>
            <a:ext cx="8125511" cy="4258597"/>
          </a:xfrm>
        </p:spPr>
        <p:txBody>
          <a:bodyPr>
            <a:normAutofit fontScale="92500" lnSpcReduction="20000"/>
          </a:bodyPr>
          <a:lstStyle/>
          <a:p>
            <a:r>
              <a:rPr lang="pt-BR" dirty="0" smtClean="0"/>
              <a:t>Das ações do Comitê da Gestor da Qualidade da ENSP; Do PNQ;</a:t>
            </a:r>
          </a:p>
          <a:p>
            <a:r>
              <a:rPr lang="pt-BR" dirty="0" smtClean="0"/>
              <a:t>Das atividades educacionais voltadas para a qualidade;</a:t>
            </a:r>
          </a:p>
          <a:p>
            <a:pPr lvl="1"/>
            <a:r>
              <a:rPr lang="pt-BR" sz="2100" dirty="0"/>
              <a:t>Em 2014: 25 cursos com 158 pessoas certificadas;</a:t>
            </a:r>
          </a:p>
          <a:p>
            <a:pPr lvl="1"/>
            <a:r>
              <a:rPr lang="pt-BR" sz="2100" dirty="0"/>
              <a:t>Em 2015: 29 cursos com 163 pessoas certificadas;</a:t>
            </a:r>
          </a:p>
          <a:p>
            <a:pPr lvl="1"/>
            <a:r>
              <a:rPr lang="pt-BR" sz="2100" dirty="0"/>
              <a:t>Em 2016: 5 cursos com 118 pessoas certificadas. (</a:t>
            </a:r>
            <a:r>
              <a:rPr lang="pt-BR" sz="2100" b="1" dirty="0"/>
              <a:t>Total 439 pessoas</a:t>
            </a:r>
            <a:r>
              <a:rPr lang="pt-BR" sz="2100" dirty="0"/>
              <a:t>)</a:t>
            </a:r>
          </a:p>
          <a:p>
            <a:r>
              <a:rPr lang="pt-BR" dirty="0" smtClean="0"/>
              <a:t>Do Grupo de Estudos em Gestão; Da atualização da Carta de Serviço;</a:t>
            </a:r>
          </a:p>
          <a:p>
            <a:r>
              <a:rPr lang="pt-BR" dirty="0" smtClean="0"/>
              <a:t>Dos encontros com a CQUALI na ENSP (2016);</a:t>
            </a:r>
          </a:p>
          <a:p>
            <a:pPr lvl="1"/>
            <a:r>
              <a:rPr lang="pt-BR" sz="2100" dirty="0"/>
              <a:t>Esses encontros envolvem a VDP (NIT) e a VDAL (Laboratórios) e tem como objetivo a divulgação do livro de registro para a pesquisa (verde) e para a gestão (bordo).</a:t>
            </a:r>
          </a:p>
          <a:p>
            <a:pPr lvl="1"/>
            <a:r>
              <a:rPr lang="pt-BR" sz="2100" dirty="0"/>
              <a:t>Divulgação de documentos de referência para a pesquisa clínica e para a pesquisa social.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354C-A3A5-4814-9115-41E8C948B30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0" y="143845"/>
            <a:ext cx="6957314" cy="14148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smtClean="0">
                <a:solidFill>
                  <a:srgbClr val="83C937"/>
                </a:solidFill>
              </a:rPr>
              <a:t>Serviço de Gestão da Qualidade</a:t>
            </a:r>
            <a:endParaRPr lang="pt-BR" b="1" dirty="0">
              <a:solidFill>
                <a:srgbClr val="83C9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47946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2896" y="857251"/>
            <a:ext cx="7886700" cy="994172"/>
          </a:xfrm>
        </p:spPr>
        <p:txBody>
          <a:bodyPr/>
          <a:lstStyle/>
          <a:p>
            <a:pPr algn="ctr"/>
            <a:r>
              <a:rPr lang="pt-BR" b="1" dirty="0" smtClean="0"/>
              <a:t>2 - Comitê da Gestor da Qualidade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764277"/>
            <a:ext cx="7886700" cy="3971003"/>
          </a:xfrm>
        </p:spPr>
        <p:txBody>
          <a:bodyPr>
            <a:noAutofit/>
          </a:bodyPr>
          <a:lstStyle/>
          <a:p>
            <a:r>
              <a:rPr lang="pt-BR" sz="2400" b="1" dirty="0"/>
              <a:t>Em 2014</a:t>
            </a:r>
            <a:r>
              <a:rPr lang="pt-BR" sz="2400" dirty="0"/>
              <a:t>: atualização da Política da Qualidade</a:t>
            </a:r>
          </a:p>
          <a:p>
            <a:r>
              <a:rPr lang="pt-BR" sz="2400" b="1" dirty="0"/>
              <a:t>Em 2015</a:t>
            </a:r>
            <a:r>
              <a:rPr lang="pt-BR" sz="2400" dirty="0"/>
              <a:t>: 10 Planos da Qualidade com 80% dos objetivos concluídos;</a:t>
            </a:r>
          </a:p>
          <a:p>
            <a:r>
              <a:rPr lang="pt-BR" sz="2400" b="1" dirty="0"/>
              <a:t>Em 2016</a:t>
            </a:r>
            <a:r>
              <a:rPr lang="pt-BR" sz="2400" dirty="0"/>
              <a:t>: 18 Planos da Qualidade com meta de 83,3% de conclusão.</a:t>
            </a:r>
          </a:p>
          <a:p>
            <a:r>
              <a:rPr lang="pt-BR" sz="2400" dirty="0"/>
              <a:t>Os Planos da Qualidade  são documentos que </a:t>
            </a:r>
            <a:r>
              <a:rPr lang="pt-BR" sz="2400" b="1" dirty="0"/>
              <a:t>planejam</a:t>
            </a:r>
            <a:r>
              <a:rPr lang="pt-BR" sz="2400" dirty="0"/>
              <a:t> as ações da qualidade, com atuação mas áreas de gestão, ensino, Escola de Governo (Escritório de Projetos e Coordenação de Relações Internacionais), ambulatório (CESTEH, Hélio Fraga e CSEGSF) e departamentos (DCB e DSSA) da ENSP.</a:t>
            </a:r>
            <a:endParaRPr lang="pt-BR" sz="24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354C-A3A5-4814-9115-41E8C948B30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6082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4514850"/>
            <a:ext cx="9144000" cy="14859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865630"/>
            <a:ext cx="7886700" cy="994172"/>
          </a:xfrm>
        </p:spPr>
        <p:txBody>
          <a:bodyPr/>
          <a:lstStyle/>
          <a:p>
            <a:pPr algn="ctr"/>
            <a:r>
              <a:rPr lang="pt-BR" b="1" dirty="0" smtClean="0"/>
              <a:t>3 - Gestão por Processos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628650" y="1885950"/>
            <a:ext cx="7977034" cy="4114800"/>
          </a:xfrm>
        </p:spPr>
        <p:txBody>
          <a:bodyPr>
            <a:normAutofit fontScale="85000" lnSpcReduction="10000"/>
          </a:bodyPr>
          <a:lstStyle/>
          <a:p>
            <a:r>
              <a:rPr lang="pt-BR" sz="2400" dirty="0"/>
              <a:t>DIREÇÃO: 8 processos mapeados na CCI</a:t>
            </a:r>
          </a:p>
          <a:p>
            <a:r>
              <a:rPr lang="pt-BR" sz="2400" dirty="0"/>
              <a:t>VDDIG: 20 processos mapeados (SERINF, SGQ, SGT, SEPLAN);</a:t>
            </a:r>
          </a:p>
          <a:p>
            <a:r>
              <a:rPr lang="pt-BR" sz="2400" dirty="0"/>
              <a:t>VDGS: 4 processos mapeados (2 CAAP e 2 CRI);</a:t>
            </a:r>
          </a:p>
          <a:p>
            <a:r>
              <a:rPr lang="pt-BR" sz="2400" dirty="0"/>
              <a:t>VDAL: 2 processos mapeados (1 CESTEH e 1 Central de Esterilização);</a:t>
            </a:r>
          </a:p>
          <a:p>
            <a:r>
              <a:rPr lang="pt-BR" sz="2400" dirty="0"/>
              <a:t>VDE: 4 processos mapeados;</a:t>
            </a:r>
          </a:p>
          <a:p>
            <a:r>
              <a:rPr lang="pt-BR" sz="2400" dirty="0"/>
              <a:t>DEPARTAMENTOS: 1 processo mapeado no DSSA;</a:t>
            </a:r>
          </a:p>
          <a:p>
            <a:pPr>
              <a:lnSpc>
                <a:spcPct val="160000"/>
              </a:lnSpc>
            </a:pPr>
            <a:r>
              <a:rPr lang="pt-BR" sz="2400" b="1" dirty="0">
                <a:solidFill>
                  <a:schemeClr val="bg1"/>
                </a:solidFill>
              </a:rPr>
              <a:t>PRODUÇÃO:</a:t>
            </a:r>
            <a:r>
              <a:rPr lang="pt-BR" sz="2400" dirty="0">
                <a:solidFill>
                  <a:schemeClr val="bg1"/>
                </a:solidFill>
              </a:rPr>
              <a:t> 39 processos mapeados;</a:t>
            </a:r>
          </a:p>
          <a:p>
            <a:r>
              <a:rPr lang="pt-BR" sz="2400" b="1" dirty="0">
                <a:solidFill>
                  <a:schemeClr val="bg1"/>
                </a:solidFill>
              </a:rPr>
              <a:t>QUALIDADE</a:t>
            </a:r>
            <a:r>
              <a:rPr lang="pt-BR" sz="2400" dirty="0">
                <a:solidFill>
                  <a:schemeClr val="bg1"/>
                </a:solidFill>
              </a:rPr>
              <a:t>: 100% das subunidades satisfeitas; </a:t>
            </a:r>
          </a:p>
          <a:p>
            <a:r>
              <a:rPr lang="pt-BR" sz="2400" b="1" dirty="0">
                <a:solidFill>
                  <a:schemeClr val="bg1"/>
                </a:solidFill>
              </a:rPr>
              <a:t>EFETIVIDADE</a:t>
            </a:r>
            <a:r>
              <a:rPr lang="pt-BR" sz="2400" dirty="0">
                <a:solidFill>
                  <a:schemeClr val="bg1"/>
                </a:solidFill>
              </a:rPr>
              <a:t>: nível de maturidade 2 (escala que vai até 4).</a:t>
            </a:r>
          </a:p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354C-A3A5-4814-9115-41E8C948B30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97824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/>
              <a:t>4 - Indicadores de Performance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2226469"/>
            <a:ext cx="7366172" cy="3263504"/>
          </a:xfrm>
        </p:spPr>
        <p:txBody>
          <a:bodyPr>
            <a:normAutofit fontScale="92500" lnSpcReduction="10000"/>
          </a:bodyPr>
          <a:lstStyle/>
          <a:p>
            <a:r>
              <a:rPr lang="pt-BR" sz="2400" dirty="0"/>
              <a:t>Projeto para 14 subunidades da ENSP,  criando 25 indicadores divididos em indicadores de esforço e de resultado de acordo com a metodologia desenvolvida que tem como base o modelo dos 6 </a:t>
            </a:r>
            <a:r>
              <a:rPr lang="pt-BR" sz="2400" dirty="0" err="1"/>
              <a:t>E´</a:t>
            </a:r>
            <a:r>
              <a:rPr lang="pt-BR" sz="2400" dirty="0"/>
              <a:t>s do MPOG.</a:t>
            </a:r>
          </a:p>
          <a:p>
            <a:pPr>
              <a:buNone/>
            </a:pPr>
            <a:endParaRPr lang="pt-BR" sz="2400" dirty="0"/>
          </a:p>
          <a:p>
            <a:r>
              <a:rPr lang="pt-BR" sz="2400" dirty="0"/>
              <a:t>Projeto em andamento com início em 2016 voltado para o grupo da acreditação com a participação dos 3 </a:t>
            </a:r>
            <a:r>
              <a:rPr lang="pt-BR" sz="2400"/>
              <a:t>centros (CSEGSF, </a:t>
            </a:r>
            <a:r>
              <a:rPr lang="pt-BR" sz="2400" dirty="0"/>
              <a:t>Hélio Fraga e CESTEH) busca a revisão dos indicadores de segurança do paciente.</a:t>
            </a:r>
            <a:endParaRPr lang="pt-BR" sz="24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354C-A3A5-4814-9115-41E8C948B30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5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23528" y="-879"/>
            <a:ext cx="5826719" cy="1096899"/>
          </a:xfrm>
        </p:spPr>
        <p:txBody>
          <a:bodyPr>
            <a:normAutofit lnSpcReduction="10000"/>
          </a:bodyPr>
          <a:lstStyle/>
          <a:p>
            <a:r>
              <a:rPr lang="pt-BR" sz="3600" b="1" dirty="0" smtClean="0">
                <a:solidFill>
                  <a:schemeClr val="tx1"/>
                </a:solidFill>
              </a:rPr>
              <a:t>Desafios que se apresentavam</a:t>
            </a:r>
            <a:endParaRPr lang="pt-BR" sz="3600" b="1" dirty="0">
              <a:solidFill>
                <a:schemeClr val="tx1"/>
              </a:solidFill>
            </a:endParaRPr>
          </a:p>
        </p:txBody>
      </p:sp>
      <p:sp>
        <p:nvSpPr>
          <p:cNvPr id="13" name="Espaço Reservado para Conteúdo 2"/>
          <p:cNvSpPr txBox="1">
            <a:spLocks/>
          </p:cNvSpPr>
          <p:nvPr/>
        </p:nvSpPr>
        <p:spPr>
          <a:xfrm>
            <a:off x="467544" y="1562200"/>
            <a:ext cx="7992888" cy="532859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alibri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Calibri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pt-BR" sz="2800" b="1" dirty="0" smtClean="0">
                <a:solidFill>
                  <a:schemeClr val="tx1"/>
                </a:solidFill>
              </a:rPr>
              <a:t>NO STRICTO SENSU</a:t>
            </a:r>
          </a:p>
          <a:p>
            <a:pPr lvl="0" algn="l"/>
            <a:endParaRPr lang="pt-BR" sz="2800" b="1" dirty="0" smtClean="0">
              <a:solidFill>
                <a:schemeClr val="tx1"/>
              </a:solidFill>
            </a:endParaRPr>
          </a:p>
          <a:p>
            <a:pPr marL="457200" lvl="0" indent="-457200" algn="l">
              <a:buFont typeface="Wingdings" panose="05000000000000000000" pitchFamily="2" charset="2"/>
              <a:buChar char="Ø"/>
            </a:pPr>
            <a:r>
              <a:rPr lang="pt-BR" sz="2800" dirty="0">
                <a:solidFill>
                  <a:schemeClr val="tx1"/>
                </a:solidFill>
              </a:rPr>
              <a:t>F</a:t>
            </a:r>
            <a:r>
              <a:rPr lang="pt-BR" sz="2800" dirty="0" smtClean="0">
                <a:solidFill>
                  <a:schemeClr val="tx1"/>
                </a:solidFill>
              </a:rPr>
              <a:t>ragmentação </a:t>
            </a:r>
            <a:r>
              <a:rPr lang="pt-BR" sz="2800" dirty="0">
                <a:solidFill>
                  <a:schemeClr val="tx1"/>
                </a:solidFill>
              </a:rPr>
              <a:t>das atividades de </a:t>
            </a:r>
            <a:r>
              <a:rPr lang="pt-BR" sz="2800" dirty="0" smtClean="0">
                <a:solidFill>
                  <a:schemeClr val="tx1"/>
                </a:solidFill>
              </a:rPr>
              <a:t>ensino stricto, </a:t>
            </a:r>
            <a:r>
              <a:rPr lang="pt-BR" sz="2800" dirty="0">
                <a:solidFill>
                  <a:schemeClr val="tx1"/>
                </a:solidFill>
              </a:rPr>
              <a:t>com duplicidade de iniciativas e dificuldades de diálogo e comunicação entre os Programas, que passaram a funcionar com estratégias independentes e pouco </a:t>
            </a:r>
            <a:r>
              <a:rPr lang="pt-BR" sz="2800" dirty="0" smtClean="0">
                <a:solidFill>
                  <a:schemeClr val="tx1"/>
                </a:solidFill>
              </a:rPr>
              <a:t>solidárias.</a:t>
            </a:r>
          </a:p>
          <a:p>
            <a:pPr marL="457200" lvl="0" indent="-457200" algn="l">
              <a:buFont typeface="Wingdings" panose="05000000000000000000" pitchFamily="2" charset="2"/>
              <a:buChar char="Ø"/>
            </a:pPr>
            <a:r>
              <a:rPr lang="pt-BR" sz="2800" dirty="0" smtClean="0">
                <a:solidFill>
                  <a:schemeClr val="tx1"/>
                </a:solidFill>
              </a:rPr>
              <a:t>Distorções </a:t>
            </a:r>
            <a:r>
              <a:rPr lang="pt-BR" sz="2800" dirty="0">
                <a:solidFill>
                  <a:schemeClr val="tx1"/>
                </a:solidFill>
              </a:rPr>
              <a:t>no modelo de </a:t>
            </a:r>
            <a:r>
              <a:rPr lang="pt-BR" sz="2800" dirty="0" smtClean="0">
                <a:solidFill>
                  <a:schemeClr val="tx1"/>
                </a:solidFill>
              </a:rPr>
              <a:t>governança para oferta dos cursos de mestrado profissional, </a:t>
            </a:r>
            <a:r>
              <a:rPr lang="pt-BR" sz="2800" dirty="0">
                <a:solidFill>
                  <a:schemeClr val="tx1"/>
                </a:solidFill>
              </a:rPr>
              <a:t>com mecanismos frágeis para o monitoramento e avaliação dos cursos ofertados e para estabelecimento de critérios para a estruturação da oferta. </a:t>
            </a:r>
            <a:endParaRPr lang="pt-BR" sz="2800" dirty="0" smtClean="0">
              <a:solidFill>
                <a:schemeClr val="tx1"/>
              </a:solidFill>
            </a:endParaRPr>
          </a:p>
          <a:p>
            <a:pPr marL="457200" lvl="0" indent="-457200" algn="l">
              <a:buFont typeface="Wingdings" panose="05000000000000000000" pitchFamily="2" charset="2"/>
              <a:buChar char="Ø"/>
            </a:pPr>
            <a:r>
              <a:rPr lang="pt-BR" sz="2800" dirty="0" smtClean="0">
                <a:solidFill>
                  <a:schemeClr val="tx1"/>
                </a:solidFill>
              </a:rPr>
              <a:t>Fragilização do projeto formativo do PSP e dificuldades para reconhecimento da identidade e especificidade de cada Programa na formação em saúde pública.</a:t>
            </a:r>
          </a:p>
          <a:p>
            <a:pPr marL="457200" lvl="0" indent="-457200" algn="l">
              <a:buFont typeface="Wingdings" panose="05000000000000000000" pitchFamily="2" charset="2"/>
              <a:buChar char="Ø"/>
            </a:pPr>
            <a:endParaRPr lang="pt-BR" sz="2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65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" y="857250"/>
            <a:ext cx="9143999" cy="68039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300" b="1" dirty="0">
                <a:solidFill>
                  <a:prstClr val="white"/>
                </a:solidFill>
              </a:rPr>
              <a:t>     GERENCIAMETO </a:t>
            </a:r>
            <a:r>
              <a:rPr lang="pt-BR" sz="3300" b="1" dirty="0">
                <a:solidFill>
                  <a:prstClr val="white"/>
                </a:solidFill>
              </a:rPr>
              <a:t>DE PRODUTOS QUÍMICOS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35" y="813926"/>
            <a:ext cx="787731" cy="826292"/>
          </a:xfrm>
          <a:prstGeom prst="rect">
            <a:avLst/>
          </a:prstGeom>
          <a:noFill/>
        </p:spPr>
      </p:pic>
      <p:graphicFrame>
        <p:nvGraphicFramePr>
          <p:cNvPr id="6" name="Gráfico 5"/>
          <p:cNvGraphicFramePr>
            <a:graphicFrameLocks/>
          </p:cNvGraphicFramePr>
          <p:nvPr>
            <p:extLst/>
          </p:nvPr>
        </p:nvGraphicFramePr>
        <p:xfrm>
          <a:off x="4827605" y="2940217"/>
          <a:ext cx="3545526" cy="2111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áfico 6"/>
          <p:cNvGraphicFramePr>
            <a:graphicFrameLocks/>
          </p:cNvGraphicFramePr>
          <p:nvPr>
            <p:extLst/>
          </p:nvPr>
        </p:nvGraphicFramePr>
        <p:xfrm>
          <a:off x="569779" y="2964994"/>
          <a:ext cx="3468177" cy="2208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4901084" y="5334873"/>
            <a:ext cx="3685624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25" b="1" dirty="0">
                <a:solidFill>
                  <a:srgbClr val="C00000"/>
                </a:solidFill>
              </a:rPr>
              <a:t>Observação: A realização de visitas por demanda foi iniciada em 2014.</a:t>
            </a:r>
            <a:endParaRPr lang="pt-BR" sz="825" b="1" dirty="0">
              <a:solidFill>
                <a:srgbClr val="C00000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686701" y="5173289"/>
            <a:ext cx="174759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" dirty="0">
                <a:solidFill>
                  <a:srgbClr val="002060"/>
                </a:solidFill>
              </a:rPr>
              <a:t>Fonte: Serviço de Gestão da Sustentabilidade</a:t>
            </a:r>
            <a:endParaRPr lang="pt-BR" sz="600" dirty="0">
              <a:solidFill>
                <a:srgbClr val="002060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4948452" y="5092498"/>
            <a:ext cx="174759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" dirty="0">
                <a:solidFill>
                  <a:srgbClr val="002060"/>
                </a:solidFill>
              </a:rPr>
              <a:t>Fonte: Serviço de Gestão da Sustentabilidade</a:t>
            </a:r>
            <a:endParaRPr lang="pt-BR" sz="600" dirty="0">
              <a:solidFill>
                <a:srgbClr val="002060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347358" y="1926772"/>
            <a:ext cx="1880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2060"/>
                </a:solidFill>
              </a:rPr>
              <a:t>Visitas Técnicas</a:t>
            </a:r>
          </a:p>
        </p:txBody>
      </p:sp>
    </p:spTree>
    <p:extLst>
      <p:ext uri="{BB962C8B-B14F-4D97-AF65-F5344CB8AC3E}">
        <p14:creationId xmlns:p14="http://schemas.microsoft.com/office/powerpoint/2010/main" val="82278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scontent.fsdu8-1.fna.fbcdn.net/v/t1.0-9/13873052_1740383562896382_7637672366824339476_n.jpg?oh=e05c71ea8e15f145356eadd57824383d&amp;oe=58C4A44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67" y="3384541"/>
            <a:ext cx="2231956" cy="16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1" y="857250"/>
            <a:ext cx="9143999" cy="68039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68580" tIns="34290" rIns="68580" bIns="3429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300" b="1" dirty="0">
                <a:solidFill>
                  <a:prstClr val="white"/>
                </a:solidFill>
              </a:rPr>
              <a:t>          </a:t>
            </a:r>
            <a:r>
              <a:rPr lang="pt-BR" sz="3225" b="1" dirty="0">
                <a:solidFill>
                  <a:prstClr val="white"/>
                </a:solidFill>
              </a:rPr>
              <a:t>ATIVIDADES DE SENSIBILIZAÇÃO E CAPACITAÇÃO </a:t>
            </a:r>
            <a:endParaRPr lang="pt-BR" sz="3225" b="1" dirty="0">
              <a:solidFill>
                <a:prstClr val="white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35" y="813926"/>
            <a:ext cx="787731" cy="826292"/>
          </a:xfrm>
          <a:prstGeom prst="rect">
            <a:avLst/>
          </a:prstGeom>
          <a:noFill/>
        </p:spPr>
      </p:pic>
      <p:sp>
        <p:nvSpPr>
          <p:cNvPr id="6" name="Retângulo 5"/>
          <p:cNvSpPr/>
          <p:nvPr/>
        </p:nvSpPr>
        <p:spPr>
          <a:xfrm>
            <a:off x="395367" y="1618027"/>
            <a:ext cx="8396365" cy="1950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pt-BR" sz="15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Realização de Feira Agroecológica (</a:t>
            </a:r>
            <a:r>
              <a:rPr lang="pt-BR" sz="15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quinzenal – 2015 até o momento)</a:t>
            </a:r>
            <a:endParaRPr lang="pt-BR" sz="15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4313" indent="-214313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pt-BR" sz="15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Realização do evento anuais em comemoração ao dia do meio ambiente (2013 </a:t>
            </a:r>
            <a:r>
              <a:rPr lang="pt-BR" sz="15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 2016)</a:t>
            </a:r>
            <a:endParaRPr lang="pt-BR" sz="15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4313" indent="-214313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pt-BR" sz="15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Campanha </a:t>
            </a:r>
            <a:r>
              <a:rPr lang="pt-BR" sz="15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 redução dos copos descartáveis – Beba na Caneca (contínua </a:t>
            </a:r>
            <a:r>
              <a:rPr lang="pt-BR" sz="15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– 2013 até o momento)</a:t>
            </a:r>
            <a:endParaRPr lang="pt-BR" sz="15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4313" indent="-214313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pt-BR" sz="15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Capacitação em Gerenciamento de Produtos Químicos </a:t>
            </a:r>
            <a:r>
              <a:rPr lang="pt-BR" sz="15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(2014, 2015 e 2016)</a:t>
            </a:r>
          </a:p>
          <a:p>
            <a:pPr marL="214313" indent="-214313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pt-BR" sz="15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Curso </a:t>
            </a:r>
            <a:r>
              <a:rPr lang="pt-BR" sz="15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 Sustentabilidade na Administração  Pública (2014)</a:t>
            </a:r>
          </a:p>
          <a:p>
            <a:pPr marL="214313" indent="-214313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pt-BR" sz="15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Recepção </a:t>
            </a:r>
            <a:r>
              <a:rPr lang="pt-BR" sz="15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 novos </a:t>
            </a:r>
            <a:r>
              <a:rPr lang="pt-BR" sz="15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colaboradores (2015)</a:t>
            </a:r>
          </a:p>
        </p:txBody>
      </p:sp>
      <p:pic>
        <p:nvPicPr>
          <p:cNvPr id="7" name="Picture 2" descr="https://scontent.fsdu8-1.fna.fbcdn.net/v/t1.0-9/14639680_1784760201792051_4413138664942052140_n.jpg?oh=cff74602858affe38bd574aed613c067&amp;oe=58B1EB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004" y="4221109"/>
            <a:ext cx="2238545" cy="166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Gráfico 8"/>
          <p:cNvGraphicFramePr>
            <a:graphicFrameLocks/>
          </p:cNvGraphicFramePr>
          <p:nvPr>
            <p:extLst/>
          </p:nvPr>
        </p:nvGraphicFramePr>
        <p:xfrm>
          <a:off x="5096682" y="3384540"/>
          <a:ext cx="3726716" cy="22756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CaixaDeTexto 10"/>
          <p:cNvSpPr txBox="1"/>
          <p:nvPr/>
        </p:nvSpPr>
        <p:spPr>
          <a:xfrm>
            <a:off x="5219567" y="3246040"/>
            <a:ext cx="4218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>
                <a:solidFill>
                  <a:srgbClr val="002060"/>
                </a:solidFill>
              </a:rPr>
              <a:t>Treinamento em Gerenciamento de Produtos Químicos  </a:t>
            </a:r>
            <a:endParaRPr lang="pt-BR" sz="1200" b="1" dirty="0">
              <a:solidFill>
                <a:srgbClr val="002060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229225" y="5612850"/>
            <a:ext cx="1936749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75" dirty="0">
                <a:solidFill>
                  <a:srgbClr val="002060"/>
                </a:solidFill>
              </a:rPr>
              <a:t>Fonte: Serviço de Gestão da Sustentabilidade</a:t>
            </a:r>
            <a:endParaRPr lang="pt-BR" sz="675" dirty="0">
              <a:solidFill>
                <a:srgbClr val="002060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38123" y="5064095"/>
            <a:ext cx="1936749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75" dirty="0">
                <a:solidFill>
                  <a:srgbClr val="002060"/>
                </a:solidFill>
              </a:rPr>
              <a:t>Fonte: Serviço de Gestão da Sustentabilidade</a:t>
            </a:r>
            <a:endParaRPr lang="pt-BR" sz="675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3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" y="857250"/>
            <a:ext cx="9143999" cy="68039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68580" tIns="34290" rIns="68580" bIns="3429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300" b="1" dirty="0">
                <a:solidFill>
                  <a:prstClr val="white"/>
                </a:solidFill>
              </a:rPr>
              <a:t>         </a:t>
            </a:r>
            <a:r>
              <a:rPr lang="pt-BR" sz="3225" b="1" dirty="0">
                <a:solidFill>
                  <a:prstClr val="white"/>
                </a:solidFill>
              </a:rPr>
              <a:t>ATIVIDADES </a:t>
            </a:r>
            <a:r>
              <a:rPr lang="pt-BR" sz="3225" b="1" dirty="0">
                <a:solidFill>
                  <a:prstClr val="white"/>
                </a:solidFill>
              </a:rPr>
              <a:t>DE SENSIBILIZAÇÃO E CAPACITAÇÃO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35" y="813926"/>
            <a:ext cx="787731" cy="826292"/>
          </a:xfrm>
          <a:prstGeom prst="rect">
            <a:avLst/>
          </a:prstGeom>
          <a:noFill/>
        </p:spPr>
      </p:pic>
      <p:pic>
        <p:nvPicPr>
          <p:cNvPr id="6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44" y="3749046"/>
            <a:ext cx="2625809" cy="199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andromeda.ensp.fiocruz.br/gestaosustentavel/wp-content/uploads/2014/06/banner_sustentabilidade_2014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770" y="2074044"/>
            <a:ext cx="3538129" cy="94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4670071" y="1616463"/>
            <a:ext cx="90922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chemeClr val="accent3">
                    <a:lumMod val="50000"/>
                  </a:schemeClr>
                </a:solidFill>
              </a:rPr>
              <a:t>2014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090114" y="3310465"/>
            <a:ext cx="90922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chemeClr val="accent3">
                    <a:lumMod val="50000"/>
                  </a:schemeClr>
                </a:solidFill>
              </a:rPr>
              <a:t>2015</a:t>
            </a:r>
          </a:p>
        </p:txBody>
      </p:sp>
      <p:pic>
        <p:nvPicPr>
          <p:cNvPr id="10" name="Picture 2" descr="https://scontent.fsdu8-1.fna.fbcdn.net/v/t1.0-9/13342907_1720894424845296_8673250391052045164_n.jpg?oh=0b0243a1e28c3b2844d047a038f08fcc&amp;oe=58B1885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624" y="3555794"/>
            <a:ext cx="3143360" cy="1923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7120966" y="3109530"/>
            <a:ext cx="90922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chemeClr val="accent3">
                    <a:lumMod val="50000"/>
                  </a:schemeClr>
                </a:solidFill>
              </a:rPr>
              <a:t>2016</a:t>
            </a:r>
          </a:p>
        </p:txBody>
      </p:sp>
      <p:pic>
        <p:nvPicPr>
          <p:cNvPr id="12" name="Image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68"/>
          <a:stretch>
            <a:fillRect/>
          </a:stretch>
        </p:blipFill>
        <p:spPr bwMode="auto">
          <a:xfrm>
            <a:off x="364383" y="2133864"/>
            <a:ext cx="1432367" cy="226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752327" y="1676941"/>
            <a:ext cx="813043" cy="4154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100" b="1" dirty="0">
                <a:solidFill>
                  <a:schemeClr val="accent3">
                    <a:lumMod val="50000"/>
                  </a:schemeClr>
                </a:solidFill>
              </a:rPr>
              <a:t>2013</a:t>
            </a:r>
            <a:endParaRPr lang="pt-BR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80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" y="857250"/>
            <a:ext cx="9143999" cy="68039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68580" tIns="34290" rIns="68580" bIns="3429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300" b="1" dirty="0">
                <a:solidFill>
                  <a:prstClr val="white"/>
                </a:solidFill>
              </a:rPr>
              <a:t>         TRANSPARÊNCIA E VISIBILIDADE DAS AÇÕES </a:t>
            </a:r>
            <a:endParaRPr lang="pt-BR" sz="3300" b="1" dirty="0">
              <a:solidFill>
                <a:prstClr val="white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35" y="813926"/>
            <a:ext cx="787731" cy="826292"/>
          </a:xfrm>
          <a:prstGeom prst="rect">
            <a:avLst/>
          </a:prstGeom>
          <a:noFill/>
        </p:spPr>
      </p:pic>
      <p:pic>
        <p:nvPicPr>
          <p:cNvPr id="7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9" r="1489" b="16867"/>
          <a:stretch>
            <a:fillRect/>
          </a:stretch>
        </p:blipFill>
        <p:spPr bwMode="auto">
          <a:xfrm>
            <a:off x="5579918" y="1914264"/>
            <a:ext cx="3010385" cy="127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" t="18263" r="19006" b="30550"/>
          <a:stretch>
            <a:fillRect/>
          </a:stretch>
        </p:blipFill>
        <p:spPr bwMode="auto">
          <a:xfrm>
            <a:off x="390778" y="1695749"/>
            <a:ext cx="3658141" cy="1348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5"/>
          <a:srcRect l="15023" t="13426" r="2721" b="4769"/>
          <a:stretch/>
        </p:blipFill>
        <p:spPr>
          <a:xfrm>
            <a:off x="4802227" y="3567426"/>
            <a:ext cx="3265880" cy="1827001"/>
          </a:xfrm>
          <a:prstGeom prst="rect">
            <a:avLst/>
          </a:prstGeom>
        </p:spPr>
      </p:pic>
      <p:graphicFrame>
        <p:nvGraphicFramePr>
          <p:cNvPr id="11" name="Gráfico 10"/>
          <p:cNvGraphicFramePr>
            <a:graphicFrameLocks/>
          </p:cNvGraphicFramePr>
          <p:nvPr>
            <p:extLst/>
          </p:nvPr>
        </p:nvGraphicFramePr>
        <p:xfrm>
          <a:off x="526631" y="3347958"/>
          <a:ext cx="3586163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CaixaDeTexto 11"/>
          <p:cNvSpPr txBox="1"/>
          <p:nvPr/>
        </p:nvSpPr>
        <p:spPr>
          <a:xfrm>
            <a:off x="526630" y="5468071"/>
            <a:ext cx="174759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" dirty="0">
                <a:solidFill>
                  <a:srgbClr val="002060"/>
                </a:solidFill>
              </a:rPr>
              <a:t>Fonte: Serviço de Gestão da Sustentabilidade</a:t>
            </a:r>
            <a:endParaRPr lang="pt-BR" sz="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7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" y="857250"/>
            <a:ext cx="9143999" cy="68039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300" b="1" dirty="0">
                <a:solidFill>
                  <a:prstClr val="white"/>
                </a:solidFill>
              </a:rPr>
              <a:t>Prestação de Contas 2013-2016</a:t>
            </a:r>
            <a:endParaRPr lang="pt-BR" sz="3300" b="1" dirty="0">
              <a:solidFill>
                <a:prstClr val="white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35" y="813926"/>
            <a:ext cx="787731" cy="826292"/>
          </a:xfrm>
          <a:prstGeom prst="rect">
            <a:avLst/>
          </a:prstGeom>
          <a:noFill/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950367213"/>
              </p:ext>
            </p:extLst>
          </p:nvPr>
        </p:nvGraphicFramePr>
        <p:xfrm>
          <a:off x="395536" y="1844824"/>
          <a:ext cx="8208912" cy="3400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015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de cantos arredondados 7"/>
          <p:cNvSpPr/>
          <p:nvPr/>
        </p:nvSpPr>
        <p:spPr>
          <a:xfrm>
            <a:off x="722538" y="3660866"/>
            <a:ext cx="7698922" cy="213210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" y="857250"/>
            <a:ext cx="9143999" cy="68039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300" b="1" dirty="0">
                <a:solidFill>
                  <a:prstClr val="white"/>
                </a:solidFill>
              </a:rPr>
              <a:t>GT ÁGUA</a:t>
            </a:r>
            <a:endParaRPr lang="pt-BR" sz="3300" b="1" dirty="0">
              <a:solidFill>
                <a:prstClr val="white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35" y="813926"/>
            <a:ext cx="787731" cy="826292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899874" y="3792046"/>
            <a:ext cx="7485749" cy="23467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Bef>
                <a:spcPts val="450"/>
              </a:spcBef>
            </a:pPr>
            <a:r>
              <a:rPr lang="pt-BR" sz="1350" b="1" dirty="0">
                <a:solidFill>
                  <a:srgbClr val="002060"/>
                </a:solidFill>
              </a:rPr>
              <a:t>Benefícios</a:t>
            </a:r>
            <a:r>
              <a:rPr lang="pt-BR" sz="1350" dirty="0">
                <a:solidFill>
                  <a:srgbClr val="002060"/>
                </a:solidFill>
              </a:rPr>
              <a:t>: </a:t>
            </a:r>
          </a:p>
          <a:p>
            <a:pPr marL="257175" indent="-257175" algn="just">
              <a:spcBef>
                <a:spcPts val="450"/>
              </a:spcBef>
              <a:buFont typeface="+mj-lt"/>
              <a:buAutoNum type="arabicPeriod"/>
            </a:pPr>
            <a:r>
              <a:rPr lang="pt-BR" sz="1350" dirty="0">
                <a:solidFill>
                  <a:srgbClr val="002060"/>
                </a:solidFill>
              </a:rPr>
              <a:t>Redução de custos de aquisição e manutenção de bebedouros de galões;</a:t>
            </a:r>
          </a:p>
          <a:p>
            <a:pPr marL="257175" indent="-257175" algn="just">
              <a:spcBef>
                <a:spcPts val="450"/>
              </a:spcBef>
              <a:buFont typeface="+mj-lt"/>
              <a:buAutoNum type="arabicPeriod"/>
            </a:pPr>
            <a:r>
              <a:rPr lang="pt-BR" sz="1350" dirty="0">
                <a:solidFill>
                  <a:srgbClr val="002060"/>
                </a:solidFill>
              </a:rPr>
              <a:t>Garantia de equipamentos novos a cada ano sem gastos com capital;</a:t>
            </a:r>
          </a:p>
          <a:p>
            <a:pPr marL="257175" indent="-257175" algn="just">
              <a:spcBef>
                <a:spcPts val="450"/>
              </a:spcBef>
              <a:buFont typeface="+mj-lt"/>
              <a:buAutoNum type="arabicPeriod"/>
            </a:pPr>
            <a:r>
              <a:rPr lang="pt-BR" sz="1350" dirty="0">
                <a:solidFill>
                  <a:srgbClr val="002060"/>
                </a:solidFill>
              </a:rPr>
              <a:t>Oferta aos de água aos usuários sem o custo de profissional para transporte e troca dos garrafões</a:t>
            </a:r>
            <a:r>
              <a:rPr lang="pt-BR" sz="1350" dirty="0">
                <a:solidFill>
                  <a:srgbClr val="002060"/>
                </a:solidFill>
              </a:rPr>
              <a:t>;</a:t>
            </a:r>
          </a:p>
          <a:p>
            <a:pPr marL="257175" indent="-257175" algn="just">
              <a:spcBef>
                <a:spcPts val="450"/>
              </a:spcBef>
              <a:buFont typeface="+mj-lt"/>
              <a:buAutoNum type="arabicPeriod"/>
            </a:pPr>
            <a:r>
              <a:rPr lang="pt-BR" sz="1350" dirty="0">
                <a:solidFill>
                  <a:srgbClr val="002060"/>
                </a:solidFill>
              </a:rPr>
              <a:t>Eliminação de aquisições periódicas de bebedouros danificados durante transporte para </a:t>
            </a:r>
            <a:r>
              <a:rPr lang="pt-BR" sz="1350" dirty="0">
                <a:solidFill>
                  <a:srgbClr val="002060"/>
                </a:solidFill>
              </a:rPr>
              <a:t>manutenção; </a:t>
            </a:r>
            <a:endParaRPr lang="pt-BR" sz="1350" dirty="0">
              <a:solidFill>
                <a:srgbClr val="002060"/>
              </a:solidFill>
            </a:endParaRPr>
          </a:p>
          <a:p>
            <a:pPr marL="257175" indent="-257175" algn="just">
              <a:spcBef>
                <a:spcPts val="450"/>
              </a:spcBef>
              <a:buFont typeface="+mj-lt"/>
              <a:buAutoNum type="arabicPeriod"/>
            </a:pPr>
            <a:r>
              <a:rPr lang="pt-BR" sz="1350" dirty="0">
                <a:solidFill>
                  <a:srgbClr val="002060"/>
                </a:solidFill>
              </a:rPr>
              <a:t>Eliminação da necessidade de espaços para alocação de garrafões;</a:t>
            </a:r>
          </a:p>
          <a:p>
            <a:pPr marL="257175" indent="-257175" algn="just">
              <a:spcBef>
                <a:spcPts val="450"/>
              </a:spcBef>
              <a:buFont typeface="+mj-lt"/>
              <a:buAutoNum type="arabicPeriod"/>
            </a:pPr>
            <a:r>
              <a:rPr lang="pt-BR" sz="1350" dirty="0">
                <a:solidFill>
                  <a:srgbClr val="002060"/>
                </a:solidFill>
              </a:rPr>
              <a:t>Redução dos problemas de contaminação de água por má higienização</a:t>
            </a:r>
            <a:r>
              <a:rPr lang="pt-BR" sz="1350" dirty="0">
                <a:solidFill>
                  <a:srgbClr val="002060"/>
                </a:solidFill>
              </a:rPr>
              <a:t>;</a:t>
            </a:r>
          </a:p>
        </p:txBody>
      </p:sp>
      <p:pic>
        <p:nvPicPr>
          <p:cNvPr id="7" name="Picture 2" descr="Resultado de imagem para purificadores europa summer line pl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379" y="1847799"/>
            <a:ext cx="2384420" cy="156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4333658" y="2431651"/>
            <a:ext cx="290816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100" b="1" dirty="0">
                <a:solidFill>
                  <a:srgbClr val="002060"/>
                </a:solidFill>
              </a:rPr>
              <a:t>Purificadores de água</a:t>
            </a:r>
            <a:endParaRPr lang="pt-BR" sz="21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36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" y="857250"/>
            <a:ext cx="9143999" cy="68039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300" b="1" dirty="0">
                <a:solidFill>
                  <a:prstClr val="white"/>
                </a:solidFill>
              </a:rPr>
              <a:t>Prestação de Contas 2013-2016</a:t>
            </a:r>
            <a:endParaRPr lang="pt-BR" sz="3300" b="1" dirty="0">
              <a:solidFill>
                <a:prstClr val="white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35" y="813926"/>
            <a:ext cx="787731" cy="826292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526496" y="1640218"/>
            <a:ext cx="7067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RESULTADOS E BENEFÍCIOS </a:t>
            </a:r>
            <a:r>
              <a:rPr lang="pt-BR" b="1" dirty="0"/>
              <a:t>- EQUIPAMENTOS POUPADORES DE </a:t>
            </a:r>
            <a:r>
              <a:rPr lang="pt-BR" b="1" dirty="0"/>
              <a:t>ÁGUA</a:t>
            </a:r>
            <a:endParaRPr lang="pt-BR" b="1" dirty="0"/>
          </a:p>
        </p:txBody>
      </p:sp>
      <p:graphicFrame>
        <p:nvGraphicFramePr>
          <p:cNvPr id="8" name="Diagrama 7"/>
          <p:cNvGraphicFramePr/>
          <p:nvPr>
            <p:extLst/>
          </p:nvPr>
        </p:nvGraphicFramePr>
        <p:xfrm>
          <a:off x="2664835" y="2153878"/>
          <a:ext cx="5586197" cy="3165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" y="1986467"/>
            <a:ext cx="1471613" cy="175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" b="5737"/>
          <a:stretch/>
        </p:blipFill>
        <p:spPr bwMode="auto">
          <a:xfrm>
            <a:off x="428625" y="3911204"/>
            <a:ext cx="1903809" cy="123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0748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" y="857250"/>
            <a:ext cx="9143999" cy="68039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300" b="1" dirty="0">
                <a:solidFill>
                  <a:prstClr val="white"/>
                </a:solidFill>
              </a:rPr>
              <a:t>Prestação de Contas 2013-2016</a:t>
            </a:r>
            <a:endParaRPr lang="pt-BR" sz="3300" b="1" dirty="0">
              <a:solidFill>
                <a:prstClr val="white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35" y="813926"/>
            <a:ext cx="787731" cy="826292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16" y="4509120"/>
            <a:ext cx="5339469" cy="214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29" y="2178844"/>
            <a:ext cx="7340191" cy="1610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219614" y="1640218"/>
            <a:ext cx="7374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RESULTADOS E BENEFÍCIOS </a:t>
            </a:r>
            <a:r>
              <a:rPr lang="pt-BR" b="1" dirty="0"/>
              <a:t>- EQUIPAMENTOS POUPADORES DE </a:t>
            </a:r>
            <a:r>
              <a:rPr lang="pt-BR" b="1" dirty="0"/>
              <a:t>ÁGUA</a:t>
            </a:r>
            <a:endParaRPr lang="pt-BR" b="1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7883128" y="3020801"/>
            <a:ext cx="11179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25" dirty="0"/>
              <a:t>Custos unitários</a:t>
            </a:r>
            <a:endParaRPr lang="pt-BR" sz="1125" dirty="0"/>
          </a:p>
        </p:txBody>
      </p:sp>
    </p:spTree>
    <p:extLst>
      <p:ext uri="{BB962C8B-B14F-4D97-AF65-F5344CB8AC3E}">
        <p14:creationId xmlns:p14="http://schemas.microsoft.com/office/powerpoint/2010/main" val="15003579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" y="857250"/>
            <a:ext cx="9143999" cy="68039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300" b="1" dirty="0">
                <a:solidFill>
                  <a:prstClr val="white"/>
                </a:solidFill>
              </a:rPr>
              <a:t>Prestação de Contas 2013-2016</a:t>
            </a:r>
            <a:endParaRPr lang="pt-BR" sz="3300" b="1" dirty="0">
              <a:solidFill>
                <a:prstClr val="white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35" y="813926"/>
            <a:ext cx="787731" cy="826292"/>
          </a:xfrm>
          <a:prstGeom prst="rect">
            <a:avLst/>
          </a:prstGeom>
          <a:noFill/>
        </p:spPr>
      </p:pic>
      <p:sp>
        <p:nvSpPr>
          <p:cNvPr id="9" name="CaixaDeTexto 8"/>
          <p:cNvSpPr txBox="1"/>
          <p:nvPr/>
        </p:nvSpPr>
        <p:spPr>
          <a:xfrm>
            <a:off x="526496" y="1640218"/>
            <a:ext cx="7067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RESULTADOS E BENEFÍCIOS – INSTALAÇÃO DE LÂMPADAS LED </a:t>
            </a:r>
            <a:endParaRPr lang="pt-BR" b="1" dirty="0"/>
          </a:p>
        </p:txBody>
      </p:sp>
      <p:graphicFrame>
        <p:nvGraphicFramePr>
          <p:cNvPr id="11" name="Diagrama 10"/>
          <p:cNvGraphicFramePr/>
          <p:nvPr>
            <p:extLst/>
          </p:nvPr>
        </p:nvGraphicFramePr>
        <p:xfrm>
          <a:off x="1886166" y="2135981"/>
          <a:ext cx="5586197" cy="3165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092492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" y="857250"/>
            <a:ext cx="9143999" cy="68039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300" b="1" dirty="0">
                <a:solidFill>
                  <a:prstClr val="white"/>
                </a:solidFill>
              </a:rPr>
              <a:t>Prestação de Contas 2013-2016</a:t>
            </a:r>
            <a:endParaRPr lang="pt-BR" sz="3300" b="1" dirty="0">
              <a:solidFill>
                <a:prstClr val="white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35" y="813926"/>
            <a:ext cx="787731" cy="826292"/>
          </a:xfrm>
          <a:prstGeom prst="rect">
            <a:avLst/>
          </a:prstGeom>
          <a:noFill/>
        </p:spPr>
      </p:pic>
      <p:sp>
        <p:nvSpPr>
          <p:cNvPr id="9" name="CaixaDeTexto 8"/>
          <p:cNvSpPr txBox="1"/>
          <p:nvPr/>
        </p:nvSpPr>
        <p:spPr>
          <a:xfrm>
            <a:off x="526496" y="1640218"/>
            <a:ext cx="7067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RESULTADOS E BENEFÍCIOS – INSTALAÇÃO DE LÂMPADAS LED</a:t>
            </a:r>
            <a:endParaRPr lang="pt-BR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97" y="2176769"/>
            <a:ext cx="7195898" cy="40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066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11560" y="0"/>
            <a:ext cx="5826719" cy="1096899"/>
          </a:xfrm>
        </p:spPr>
        <p:txBody>
          <a:bodyPr>
            <a:normAutofit lnSpcReduction="10000"/>
          </a:bodyPr>
          <a:lstStyle/>
          <a:p>
            <a:r>
              <a:rPr lang="pt-BR" sz="3600" b="1" dirty="0" smtClean="0">
                <a:solidFill>
                  <a:schemeClr val="tx1"/>
                </a:solidFill>
              </a:rPr>
              <a:t>Desafios que se apresentavam</a:t>
            </a:r>
            <a:endParaRPr lang="pt-BR" sz="3600" b="1" dirty="0">
              <a:solidFill>
                <a:schemeClr val="tx1"/>
              </a:solidFill>
            </a:endParaRPr>
          </a:p>
        </p:txBody>
      </p:sp>
      <p:sp>
        <p:nvSpPr>
          <p:cNvPr id="13" name="Espaço Reservado para Conteúdo 2"/>
          <p:cNvSpPr txBox="1">
            <a:spLocks/>
          </p:cNvSpPr>
          <p:nvPr/>
        </p:nvSpPr>
        <p:spPr>
          <a:xfrm>
            <a:off x="598871" y="1457400"/>
            <a:ext cx="7467600" cy="5400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alibri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Calibri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800" dirty="0" smtClean="0">
                <a:solidFill>
                  <a:schemeClr val="tx1"/>
                </a:solidFill>
              </a:rPr>
              <a:t>“Em </a:t>
            </a:r>
            <a:r>
              <a:rPr lang="pt-BR" sz="2800" dirty="0">
                <a:solidFill>
                  <a:schemeClr val="tx1"/>
                </a:solidFill>
              </a:rPr>
              <a:t>2013, o cenário apresentado na área de ensino era, portanto, de três áreas com formas de organização próprias e diferenças importantes em termos de regulamentação do ensino, incentivos para a atuação dos docentes e estrutura físico-orçamentária, com implicações para o funcionamento dos cursos e a política </a:t>
            </a:r>
            <a:r>
              <a:rPr lang="pt-BR" sz="2800" dirty="0" smtClean="0">
                <a:solidFill>
                  <a:schemeClr val="tx1"/>
                </a:solidFill>
              </a:rPr>
              <a:t>institucional.</a:t>
            </a:r>
          </a:p>
          <a:p>
            <a:pPr algn="just"/>
            <a:endParaRPr lang="pt-BR" sz="2800" dirty="0">
              <a:solidFill>
                <a:schemeClr val="tx1"/>
              </a:solidFill>
            </a:endParaRPr>
          </a:p>
          <a:p>
            <a:pPr algn="just"/>
            <a:r>
              <a:rPr lang="pt-BR" sz="2800" dirty="0" smtClean="0">
                <a:solidFill>
                  <a:schemeClr val="tx1"/>
                </a:solidFill>
              </a:rPr>
              <a:t>A estrutura de gestão do ensino e gestão da informação apresentava um déficit </a:t>
            </a:r>
            <a:r>
              <a:rPr lang="pt-BR" sz="2800" dirty="0">
                <a:solidFill>
                  <a:schemeClr val="tx1"/>
                </a:solidFill>
              </a:rPr>
              <a:t>de </a:t>
            </a:r>
            <a:r>
              <a:rPr lang="pt-BR" sz="2800" dirty="0" smtClean="0">
                <a:solidFill>
                  <a:schemeClr val="tx1"/>
                </a:solidFill>
              </a:rPr>
              <a:t>investimento e </a:t>
            </a:r>
            <a:r>
              <a:rPr lang="pt-BR" sz="2800" dirty="0">
                <a:solidFill>
                  <a:schemeClr val="tx1"/>
                </a:solidFill>
              </a:rPr>
              <a:t>dificuldades estruturais de todos os tipos: </a:t>
            </a:r>
            <a:endParaRPr lang="pt-BR" sz="2800" dirty="0" smtClean="0">
              <a:solidFill>
                <a:schemeClr val="tx1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t-BR" sz="2800" dirty="0" smtClean="0">
                <a:solidFill>
                  <a:schemeClr val="tx1"/>
                </a:solidFill>
              </a:rPr>
              <a:t>carência </a:t>
            </a:r>
            <a:r>
              <a:rPr lang="pt-BR" sz="2800" dirty="0">
                <a:solidFill>
                  <a:schemeClr val="tx1"/>
                </a:solidFill>
              </a:rPr>
              <a:t>de </a:t>
            </a:r>
            <a:r>
              <a:rPr lang="pt-BR" sz="2800" b="1" dirty="0">
                <a:solidFill>
                  <a:schemeClr val="tx1"/>
                </a:solidFill>
              </a:rPr>
              <a:t>salas de aula para atender a crescente demanda</a:t>
            </a:r>
            <a:r>
              <a:rPr lang="pt-BR" sz="2800" dirty="0">
                <a:solidFill>
                  <a:schemeClr val="tx1"/>
                </a:solidFill>
              </a:rPr>
              <a:t> de cursos e número de </a:t>
            </a:r>
            <a:r>
              <a:rPr lang="pt-BR" sz="2800" dirty="0" smtClean="0">
                <a:solidFill>
                  <a:schemeClr val="tx1"/>
                </a:solidFill>
              </a:rPr>
              <a:t>alunos;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t-BR" sz="2800" dirty="0" smtClean="0">
                <a:solidFill>
                  <a:schemeClr val="tx1"/>
                </a:solidFill>
              </a:rPr>
              <a:t>ausência </a:t>
            </a:r>
            <a:r>
              <a:rPr lang="pt-BR" sz="2800" dirty="0">
                <a:solidFill>
                  <a:schemeClr val="tx1"/>
                </a:solidFill>
              </a:rPr>
              <a:t>de </a:t>
            </a:r>
            <a:r>
              <a:rPr lang="pt-BR" sz="2800" b="1" dirty="0">
                <a:solidFill>
                  <a:schemeClr val="tx1"/>
                </a:solidFill>
              </a:rPr>
              <a:t>espaços para a interação e acolhimento dos </a:t>
            </a:r>
            <a:r>
              <a:rPr lang="pt-BR" sz="2800" b="1" dirty="0" smtClean="0">
                <a:solidFill>
                  <a:schemeClr val="tx1"/>
                </a:solidFill>
              </a:rPr>
              <a:t>alunos</a:t>
            </a:r>
            <a:r>
              <a:rPr lang="pt-BR" sz="2800" dirty="0" smtClean="0">
                <a:solidFill>
                  <a:schemeClr val="tx1"/>
                </a:solidFill>
              </a:rPr>
              <a:t>;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t-BR" sz="2800" dirty="0" smtClean="0">
                <a:solidFill>
                  <a:schemeClr val="tx1"/>
                </a:solidFill>
              </a:rPr>
              <a:t>ausência de </a:t>
            </a:r>
            <a:r>
              <a:rPr lang="pt-BR" sz="2800" b="1" dirty="0" smtClean="0">
                <a:solidFill>
                  <a:schemeClr val="tx1"/>
                </a:solidFill>
              </a:rPr>
              <a:t>ambiente </a:t>
            </a:r>
            <a:r>
              <a:rPr lang="pt-BR" sz="2800" b="1" dirty="0">
                <a:solidFill>
                  <a:schemeClr val="tx1"/>
                </a:solidFill>
              </a:rPr>
              <a:t>de trabalho adequado para as </a:t>
            </a:r>
            <a:r>
              <a:rPr lang="pt-BR" sz="2800" b="1" dirty="0" smtClean="0">
                <a:solidFill>
                  <a:schemeClr val="tx1"/>
                </a:solidFill>
              </a:rPr>
              <a:t>secretarias</a:t>
            </a:r>
            <a:r>
              <a:rPr lang="pt-BR" sz="2800" dirty="0" smtClean="0">
                <a:solidFill>
                  <a:schemeClr val="tx1"/>
                </a:solidFill>
              </a:rPr>
              <a:t>;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t-BR" sz="2800" b="1" dirty="0" smtClean="0">
                <a:solidFill>
                  <a:schemeClr val="tx1"/>
                </a:solidFill>
              </a:rPr>
              <a:t>número </a:t>
            </a:r>
            <a:r>
              <a:rPr lang="pt-BR" sz="2800" b="1" dirty="0">
                <a:solidFill>
                  <a:schemeClr val="tx1"/>
                </a:solidFill>
              </a:rPr>
              <a:t>de profissionais insuficientes na gestão </a:t>
            </a:r>
            <a:r>
              <a:rPr lang="pt-BR" sz="2800" b="1" dirty="0" smtClean="0">
                <a:solidFill>
                  <a:schemeClr val="tx1"/>
                </a:solidFill>
              </a:rPr>
              <a:t>administrativa</a:t>
            </a:r>
            <a:r>
              <a:rPr lang="pt-BR" sz="2800" dirty="0" smtClean="0">
                <a:solidFill>
                  <a:schemeClr val="tx1"/>
                </a:solidFill>
              </a:rPr>
              <a:t>;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t-BR" sz="2800" b="1" dirty="0" smtClean="0">
                <a:solidFill>
                  <a:schemeClr val="tx1"/>
                </a:solidFill>
              </a:rPr>
              <a:t>sistemas </a:t>
            </a:r>
            <a:r>
              <a:rPr lang="pt-BR" sz="2800" b="1" dirty="0">
                <a:solidFill>
                  <a:schemeClr val="tx1"/>
                </a:solidFill>
              </a:rPr>
              <a:t>de informação não integrados</a:t>
            </a:r>
            <a:r>
              <a:rPr lang="pt-BR" sz="2800" dirty="0">
                <a:solidFill>
                  <a:schemeClr val="tx1"/>
                </a:solidFill>
              </a:rPr>
              <a:t>, gerando duplicidade de informações que dificultavam a realização dos relatórios anuais de ensino e o acompanhamento do ensino propriamente dito.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t-BR" sz="2800" b="1" dirty="0" smtClean="0">
                <a:solidFill>
                  <a:schemeClr val="tx1"/>
                </a:solidFill>
              </a:rPr>
              <a:t>Portal de </a:t>
            </a:r>
            <a:r>
              <a:rPr lang="pt-BR" sz="2900" b="1" dirty="0">
                <a:solidFill>
                  <a:schemeClr val="tx1"/>
                </a:solidFill>
              </a:rPr>
              <a:t>ensino com informações defasadas</a:t>
            </a:r>
            <a:r>
              <a:rPr lang="pt-BR" sz="2900" dirty="0">
                <a:solidFill>
                  <a:schemeClr val="tx1"/>
                </a:solidFill>
              </a:rPr>
              <a:t> e com interação pouco </a:t>
            </a:r>
            <a:r>
              <a:rPr lang="pt-BR" sz="2900" dirty="0" smtClean="0">
                <a:solidFill>
                  <a:schemeClr val="tx1"/>
                </a:solidFill>
              </a:rPr>
              <a:t>“amigável</a:t>
            </a:r>
            <a:r>
              <a:rPr lang="pt-BR" sz="2900" dirty="0">
                <a:solidFill>
                  <a:schemeClr val="tx1"/>
                </a:solidFill>
              </a:rPr>
              <a:t>”.</a:t>
            </a:r>
          </a:p>
        </p:txBody>
      </p:sp>
      <p:sp>
        <p:nvSpPr>
          <p:cNvPr id="2" name="Retângulo 1"/>
          <p:cNvSpPr/>
          <p:nvPr/>
        </p:nvSpPr>
        <p:spPr>
          <a:xfrm>
            <a:off x="6156176" y="6340678"/>
            <a:ext cx="2747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(Relatório de Gestão, </a:t>
            </a:r>
            <a:r>
              <a:rPr lang="pt-BR" dirty="0" smtClean="0"/>
              <a:t>2013)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7784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" y="857250"/>
            <a:ext cx="9143999" cy="68039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300" b="1" dirty="0">
                <a:solidFill>
                  <a:prstClr val="white"/>
                </a:solidFill>
              </a:rPr>
              <a:t>Prestação de Contas 2013-2016</a:t>
            </a:r>
            <a:endParaRPr lang="pt-BR" sz="3300" b="1" dirty="0">
              <a:solidFill>
                <a:prstClr val="white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35" y="813926"/>
            <a:ext cx="787731" cy="826292"/>
          </a:xfrm>
          <a:prstGeom prst="rect">
            <a:avLst/>
          </a:prstGeom>
          <a:noFill/>
        </p:spPr>
      </p:pic>
      <p:sp>
        <p:nvSpPr>
          <p:cNvPr id="9" name="CaixaDeTexto 8"/>
          <p:cNvSpPr txBox="1"/>
          <p:nvPr/>
        </p:nvSpPr>
        <p:spPr>
          <a:xfrm>
            <a:off x="526496" y="1640218"/>
            <a:ext cx="8067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b="1" dirty="0"/>
              <a:t>OUTRAS AÇÕES REALIZADAS:</a:t>
            </a:r>
          </a:p>
          <a:p>
            <a:pPr lvl="0"/>
            <a:r>
              <a:rPr lang="pt-BR" b="1" dirty="0"/>
              <a:t>ADEQUAÇÃO DA PORTARIA DE SERVIÇO PARA MELHORIA DO CONTROLE DE ACESSO </a:t>
            </a:r>
            <a:endParaRPr lang="pt-BR" b="1" dirty="0"/>
          </a:p>
        </p:txBody>
      </p:sp>
      <p:graphicFrame>
        <p:nvGraphicFramePr>
          <p:cNvPr id="2" name="Diagrama 1"/>
          <p:cNvGraphicFramePr/>
          <p:nvPr>
            <p:extLst/>
          </p:nvPr>
        </p:nvGraphicFramePr>
        <p:xfrm>
          <a:off x="1080566" y="1537642"/>
          <a:ext cx="7553325" cy="5013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403353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-756592" y="813926"/>
            <a:ext cx="9143999" cy="68039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300" b="1" smtClean="0">
                <a:solidFill>
                  <a:schemeClr val="bg1"/>
                </a:solidFill>
              </a:rPr>
              <a:t>Projetos </a:t>
            </a:r>
            <a:r>
              <a:rPr lang="pt-BR" sz="3300" b="1">
                <a:solidFill>
                  <a:schemeClr val="bg1"/>
                </a:solidFill>
              </a:rPr>
              <a:t>do </a:t>
            </a:r>
            <a:r>
              <a:rPr lang="pt-BR" sz="3300" b="1" smtClean="0">
                <a:solidFill>
                  <a:schemeClr val="bg1"/>
                </a:solidFill>
              </a:rPr>
              <a:t>TI</a:t>
            </a:r>
            <a:endParaRPr lang="pt-BR" sz="3300" b="1" dirty="0">
              <a:solidFill>
                <a:schemeClr val="bg1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10" y="813926"/>
            <a:ext cx="787731" cy="826292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513254" y="1538104"/>
            <a:ext cx="8117490" cy="4437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75"/>
              </a:spcAft>
            </a:pPr>
            <a:r>
              <a:rPr lang="pt-BR" sz="1500" b="1" dirty="0">
                <a:solidFill>
                  <a:srgbClr val="FF0000"/>
                </a:solidFill>
              </a:rPr>
              <a:t>Projetos Concluídos: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1200" b="1" dirty="0"/>
              <a:t>Sistema </a:t>
            </a:r>
            <a:r>
              <a:rPr lang="pt-BR" sz="1200" b="1" dirty="0"/>
              <a:t>de Agendamento de Web e </a:t>
            </a:r>
            <a:r>
              <a:rPr lang="pt-BR" sz="1200" b="1" dirty="0" err="1"/>
              <a:t>Vídeoconferência</a:t>
            </a:r>
            <a:r>
              <a:rPr lang="pt-BR" sz="1200" b="1" dirty="0"/>
              <a:t> </a:t>
            </a:r>
            <a:r>
              <a:rPr lang="pt-BR" sz="1200" b="1" dirty="0">
                <a:sym typeface="Wingdings" panose="05000000000000000000" pitchFamily="2" charset="2"/>
              </a:rPr>
              <a:t> </a:t>
            </a:r>
            <a:r>
              <a:rPr lang="pt-BR" sz="1200" dirty="0"/>
              <a:t>Usuária</a:t>
            </a:r>
            <a:r>
              <a:rPr lang="pt-BR" sz="1200" b="1" dirty="0">
                <a:solidFill>
                  <a:schemeClr val="accent1">
                    <a:lumMod val="50000"/>
                  </a:schemeClr>
                </a:solidFill>
              </a:rPr>
              <a:t>: Tatiana Wargas (VDE</a:t>
            </a:r>
            <a:r>
              <a:rPr lang="pt-BR" sz="1200" b="1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endParaRPr lang="pt-BR" sz="788" dirty="0"/>
          </a:p>
          <a:p>
            <a:pPr>
              <a:spcAft>
                <a:spcPts val="675"/>
              </a:spcAft>
            </a:pPr>
            <a:r>
              <a:rPr lang="pt-BR" sz="1500" b="1" dirty="0">
                <a:solidFill>
                  <a:srgbClr val="FF0000"/>
                </a:solidFill>
              </a:rPr>
              <a:t>Projetos </a:t>
            </a:r>
            <a:r>
              <a:rPr lang="pt-BR" sz="1500" b="1" dirty="0">
                <a:solidFill>
                  <a:srgbClr val="FF0000"/>
                </a:solidFill>
              </a:rPr>
              <a:t>Em </a:t>
            </a:r>
            <a:r>
              <a:rPr lang="pt-BR" sz="1500" b="1" dirty="0">
                <a:solidFill>
                  <a:srgbClr val="FF0000"/>
                </a:solidFill>
              </a:rPr>
              <a:t>Andamento:</a:t>
            </a:r>
            <a:endParaRPr lang="pt-BR" sz="1500" b="1" dirty="0">
              <a:solidFill>
                <a:srgbClr val="FF0000"/>
              </a:solidFill>
            </a:endParaRPr>
          </a:p>
          <a:p>
            <a:pPr marL="342900" indent="-342900">
              <a:spcAft>
                <a:spcPts val="675"/>
              </a:spcAft>
              <a:buFont typeface="+mj-lt"/>
              <a:buAutoNum type="arabicPeriod" startAt="2"/>
            </a:pPr>
            <a:r>
              <a:rPr lang="pt-BR" sz="1200" b="1" dirty="0"/>
              <a:t>Sistema de Emissão de Certificados (SEC) </a:t>
            </a:r>
            <a:r>
              <a:rPr lang="pt-BR" sz="1200" b="1" dirty="0">
                <a:sym typeface="Wingdings" panose="05000000000000000000" pitchFamily="2" charset="2"/>
              </a:rPr>
              <a:t> </a:t>
            </a:r>
            <a:r>
              <a:rPr lang="pt-BR" sz="1200" dirty="0">
                <a:sym typeface="Wingdings" panose="05000000000000000000" pitchFamily="2" charset="2"/>
              </a:rPr>
              <a:t>Sistema para administrar a emissão de certificados e validação de pendências de alunos.        Usuário: </a:t>
            </a:r>
            <a:r>
              <a:rPr lang="pt-BR" sz="1200" b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Adriana Coimbra / Susi Franco (SECA)</a:t>
            </a:r>
            <a:endParaRPr lang="pt-BR" sz="12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spcAft>
                <a:spcPts val="675"/>
              </a:spcAft>
              <a:buFont typeface="+mj-lt"/>
              <a:buAutoNum type="arabicPeriod" startAt="2"/>
            </a:pPr>
            <a:r>
              <a:rPr lang="pt-BR" sz="1200" b="1" dirty="0"/>
              <a:t>Sistema RADIS </a:t>
            </a:r>
            <a:r>
              <a:rPr lang="pt-BR" sz="1200" b="1" dirty="0">
                <a:sym typeface="Wingdings" panose="05000000000000000000" pitchFamily="2" charset="2"/>
              </a:rPr>
              <a:t> </a:t>
            </a:r>
            <a:r>
              <a:rPr lang="pt-BR" sz="1200" dirty="0">
                <a:sym typeface="Wingdings" panose="05000000000000000000" pitchFamily="2" charset="2"/>
              </a:rPr>
              <a:t>Sistema para administrar a base de assinantes da revista RADIS e o site da RADIS.                                    Usuário: </a:t>
            </a:r>
            <a:r>
              <a:rPr lang="pt-BR" sz="1200" b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Rogério Lannes (RADIS)</a:t>
            </a:r>
          </a:p>
          <a:p>
            <a:pPr marL="342900" indent="-342900">
              <a:spcAft>
                <a:spcPts val="675"/>
              </a:spcAft>
              <a:buFont typeface="+mj-lt"/>
              <a:buAutoNum type="arabicPeriod" startAt="2"/>
            </a:pPr>
            <a:r>
              <a:rPr lang="pt-BR" sz="1200" b="1" dirty="0">
                <a:sym typeface="Wingdings" panose="05000000000000000000" pitchFamily="2" charset="2"/>
              </a:rPr>
              <a:t>Sistema de Gerenciamento de Projetos  </a:t>
            </a:r>
            <a:r>
              <a:rPr lang="pt-BR" sz="1200" dirty="0">
                <a:sym typeface="Wingdings" panose="05000000000000000000" pitchFamily="2" charset="2"/>
              </a:rPr>
              <a:t>Sistema para administrar o cadastro de projetos institucionais da ENSP e seus calendários financeiros.     Usuário: </a:t>
            </a:r>
            <a:r>
              <a:rPr lang="pt-BR" sz="1200" b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Marcos Ivan (Escritório de Projetos)</a:t>
            </a:r>
          </a:p>
          <a:p>
            <a:pPr marL="342900" indent="-342900">
              <a:spcAft>
                <a:spcPts val="675"/>
              </a:spcAft>
              <a:buFont typeface="+mj-lt"/>
              <a:buAutoNum type="arabicPeriod" startAt="2"/>
            </a:pPr>
            <a:r>
              <a:rPr lang="pt-BR" sz="1200" b="1" dirty="0">
                <a:sym typeface="Wingdings" panose="05000000000000000000" pitchFamily="2" charset="2"/>
              </a:rPr>
              <a:t>Sistema de Informações de Biossegurança  </a:t>
            </a:r>
            <a:r>
              <a:rPr lang="pt-BR" sz="1200" dirty="0">
                <a:sym typeface="Wingdings" panose="05000000000000000000" pitchFamily="2" charset="2"/>
              </a:rPr>
              <a:t>Sistema para gestão do conteúdo do Núcleo de Biossegurança.                                                                                                                                               Usuário: </a:t>
            </a:r>
            <a:r>
              <a:rPr lang="pt-BR" sz="1200" b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José </a:t>
            </a:r>
            <a:r>
              <a:rPr lang="pt-BR" sz="1200" b="1" dirty="0" err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Ardions</a:t>
            </a:r>
            <a:r>
              <a:rPr lang="pt-BR" sz="1200" b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(</a:t>
            </a:r>
            <a:r>
              <a:rPr lang="pt-BR" sz="1200" b="1" dirty="0" err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NUBio</a:t>
            </a:r>
            <a:r>
              <a:rPr lang="pt-BR" sz="1200" b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)</a:t>
            </a:r>
            <a:endParaRPr lang="pt-BR" sz="1200" dirty="0">
              <a:sym typeface="Wingdings" panose="05000000000000000000" pitchFamily="2" charset="2"/>
            </a:endParaRPr>
          </a:p>
          <a:p>
            <a:pPr marL="342900" indent="-342900">
              <a:spcAft>
                <a:spcPts val="675"/>
              </a:spcAft>
              <a:buFont typeface="+mj-lt"/>
              <a:buAutoNum type="arabicPeriod" startAt="2"/>
            </a:pPr>
            <a:r>
              <a:rPr lang="pt-BR" sz="1200" b="1" dirty="0">
                <a:sym typeface="Wingdings" panose="05000000000000000000" pitchFamily="2" charset="2"/>
              </a:rPr>
              <a:t>Laboratório de Estudos e Pesquisas em Saúde Mental e Atenção Psicossocial (LAPS)  </a:t>
            </a:r>
            <a:r>
              <a:rPr lang="pt-BR" sz="1200" dirty="0">
                <a:sym typeface="Wingdings" panose="05000000000000000000" pitchFamily="2" charset="2"/>
              </a:rPr>
              <a:t>Sistema para administrar e manter área de conteúdo e informações do site do LAPS.     Usuário: </a:t>
            </a:r>
            <a:r>
              <a:rPr lang="pt-BR" sz="1200" b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Paulo Amarante (DAPS)</a:t>
            </a:r>
          </a:p>
          <a:p>
            <a:pPr marL="342900" indent="-342900">
              <a:spcAft>
                <a:spcPts val="675"/>
              </a:spcAft>
              <a:buFont typeface="+mj-lt"/>
              <a:buAutoNum type="arabicPeriod" startAt="2"/>
            </a:pPr>
            <a:r>
              <a:rPr lang="pt-BR" sz="1200" b="1" dirty="0">
                <a:sym typeface="Wingdings" panose="05000000000000000000" pitchFamily="2" charset="2"/>
              </a:rPr>
              <a:t>Sistema de Agendamento de Salas de </a:t>
            </a:r>
            <a:r>
              <a:rPr lang="pt-BR" sz="1200" b="1" dirty="0">
                <a:sym typeface="Wingdings" panose="05000000000000000000" pitchFamily="2" charset="2"/>
              </a:rPr>
              <a:t>Aula  </a:t>
            </a:r>
            <a:r>
              <a:rPr lang="pt-BR" sz="1200" dirty="0">
                <a:sym typeface="Wingdings" panose="05000000000000000000" pitchFamily="2" charset="2"/>
              </a:rPr>
              <a:t>Usuário: </a:t>
            </a:r>
            <a:r>
              <a:rPr lang="pt-BR" sz="1200" b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Carlos Roberto (SEAC)</a:t>
            </a:r>
          </a:p>
          <a:p>
            <a:pPr marL="342900" indent="-342900">
              <a:spcAft>
                <a:spcPts val="675"/>
              </a:spcAft>
              <a:buFont typeface="+mj-lt"/>
              <a:buAutoNum type="arabicPeriod" startAt="2"/>
            </a:pPr>
            <a:r>
              <a:rPr lang="pt-BR" sz="1200" b="1" dirty="0">
                <a:sym typeface="Wingdings" panose="05000000000000000000" pitchFamily="2" charset="2"/>
              </a:rPr>
              <a:t>Sistema de Laboratório de Análises Clínicas </a:t>
            </a:r>
            <a:r>
              <a:rPr lang="pt-BR" sz="1200" dirty="0">
                <a:sym typeface="Wingdings" panose="05000000000000000000" pitchFamily="2" charset="2"/>
              </a:rPr>
              <a:t> Sistema para administração dos processos de trabalho dos exames de análises clínicas.                         Usuário: </a:t>
            </a:r>
            <a:r>
              <a:rPr lang="pt-BR" sz="1200" b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Dayse Figueira (Serviço de </a:t>
            </a:r>
            <a:r>
              <a:rPr lang="pt-BR" sz="1200" b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Laboratório/CSEGSF)</a:t>
            </a:r>
          </a:p>
          <a:p>
            <a:pPr marL="342900" indent="-342900">
              <a:spcAft>
                <a:spcPts val="675"/>
              </a:spcAft>
              <a:buFont typeface="+mj-lt"/>
              <a:buAutoNum type="arabicPeriod" startAt="2"/>
            </a:pPr>
            <a:r>
              <a:rPr lang="pt-BR" sz="1200" b="1" dirty="0">
                <a:sym typeface="Wingdings" panose="05000000000000000000" pitchFamily="2" charset="2"/>
              </a:rPr>
              <a:t>Sistema de Questionário </a:t>
            </a:r>
            <a:r>
              <a:rPr lang="pt-BR" sz="1200" b="1" dirty="0">
                <a:sym typeface="Wingdings" panose="05000000000000000000" pitchFamily="2" charset="2"/>
              </a:rPr>
              <a:t>de Laboratórios  </a:t>
            </a:r>
            <a:r>
              <a:rPr lang="pt-BR" sz="1200" dirty="0">
                <a:sym typeface="Wingdings" panose="05000000000000000000" pitchFamily="2" charset="2"/>
              </a:rPr>
              <a:t>Sistema que </a:t>
            </a:r>
            <a:r>
              <a:rPr lang="pt-BR" sz="1200" dirty="0">
                <a:sym typeface="Wingdings" panose="05000000000000000000" pitchFamily="2" charset="2"/>
              </a:rPr>
              <a:t>cria questionários para avaliação de laboratórios em diversas especialidades.  Usuário: </a:t>
            </a:r>
            <a:r>
              <a:rPr lang="pt-BR" sz="1200" b="1" dirty="0" err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Elô</a:t>
            </a:r>
            <a:r>
              <a:rPr lang="pt-BR" sz="1200" b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de Oliveira (DSSA)</a:t>
            </a:r>
            <a:endParaRPr lang="pt-BR" sz="1200" b="1" dirty="0">
              <a:solidFill>
                <a:schemeClr val="accent1">
                  <a:lumMod val="50000"/>
                </a:schemeClr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2889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-5195" y="857250"/>
            <a:ext cx="9143999" cy="68039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300" b="1" dirty="0">
                <a:solidFill>
                  <a:prstClr val="white"/>
                </a:solidFill>
              </a:rPr>
              <a:t>Entrada de Pessoas</a:t>
            </a:r>
            <a:endParaRPr lang="pt-BR" sz="3300" b="1" dirty="0">
              <a:solidFill>
                <a:prstClr val="white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35" y="813926"/>
            <a:ext cx="787731" cy="826292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marL="61722"/>
            <a:r>
              <a:rPr lang="pt-BR" sz="2400" dirty="0">
                <a:solidFill>
                  <a:schemeClr val="tx2">
                    <a:shade val="30000"/>
                    <a:satMod val="150000"/>
                  </a:schemeClr>
                </a:solidFill>
              </a:rPr>
              <a:t/>
            </a:r>
            <a:br>
              <a:rPr lang="pt-BR" sz="2400" dirty="0">
                <a:solidFill>
                  <a:schemeClr val="tx2">
                    <a:shade val="30000"/>
                    <a:satMod val="150000"/>
                  </a:schemeClr>
                </a:solidFill>
              </a:rPr>
            </a:br>
            <a:endParaRPr lang="pt-BR" sz="2250" dirty="0"/>
          </a:p>
        </p:txBody>
      </p:sp>
      <p:sp>
        <p:nvSpPr>
          <p:cNvPr id="6" name="Subtítulo 5"/>
          <p:cNvSpPr>
            <a:spLocks noGrp="1"/>
          </p:cNvSpPr>
          <p:nvPr>
            <p:ph type="subTitle" idx="1"/>
          </p:nvPr>
        </p:nvSpPr>
        <p:spPr>
          <a:xfrm>
            <a:off x="101311" y="1640218"/>
            <a:ext cx="8930987" cy="4290394"/>
          </a:xfrm>
        </p:spPr>
        <p:txBody>
          <a:bodyPr>
            <a:normAutofit/>
          </a:bodyPr>
          <a:lstStyle/>
          <a:p>
            <a:pPr algn="l"/>
            <a:r>
              <a:rPr lang="pt-BR" sz="2400" dirty="0">
                <a:solidFill>
                  <a:schemeClr val="tx2">
                    <a:shade val="30000"/>
                    <a:satMod val="150000"/>
                  </a:schemeClr>
                </a:solidFill>
              </a:rPr>
              <a:t>No período da atual gestão houve apenas um concurso que gerou entrada de servidores entre 2014 e 2016</a:t>
            </a:r>
            <a:r>
              <a:rPr lang="pt-BR" sz="2400" dirty="0">
                <a:solidFill>
                  <a:schemeClr val="tx2">
                    <a:shade val="30000"/>
                    <a:satMod val="150000"/>
                  </a:schemeClr>
                </a:solidFill>
              </a:rPr>
              <a:t>:</a:t>
            </a:r>
          </a:p>
          <a:p>
            <a:pPr algn="l"/>
            <a:endParaRPr lang="pt-BR" sz="2400" dirty="0">
              <a:solidFill>
                <a:schemeClr val="tx2">
                  <a:shade val="30000"/>
                  <a:satMod val="150000"/>
                </a:schemeClr>
              </a:solidFill>
            </a:endParaRPr>
          </a:p>
          <a:p>
            <a:pPr algn="l"/>
            <a:endParaRPr lang="pt-BR" sz="2400" dirty="0">
              <a:solidFill>
                <a:schemeClr val="tx2">
                  <a:shade val="30000"/>
                  <a:satMod val="150000"/>
                </a:schemeClr>
              </a:solidFill>
            </a:endParaRPr>
          </a:p>
          <a:p>
            <a:pPr algn="l"/>
            <a:endParaRPr lang="pt-BR" sz="225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567" y="2380511"/>
            <a:ext cx="6478820" cy="318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92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-5195" y="857250"/>
            <a:ext cx="9143999" cy="68039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300" b="1" dirty="0">
                <a:solidFill>
                  <a:prstClr val="white"/>
                </a:solidFill>
              </a:rPr>
              <a:t>Saída de Pessoas</a:t>
            </a:r>
            <a:endParaRPr lang="pt-BR" sz="3300" b="1" dirty="0">
              <a:solidFill>
                <a:prstClr val="white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35" y="813926"/>
            <a:ext cx="787731" cy="826292"/>
          </a:xfrm>
          <a:prstGeom prst="rect">
            <a:avLst/>
          </a:prstGeom>
          <a:noFill/>
        </p:spPr>
      </p:pic>
      <p:sp>
        <p:nvSpPr>
          <p:cNvPr id="6" name="Subtítulo 5"/>
          <p:cNvSpPr>
            <a:spLocks noGrp="1"/>
          </p:cNvSpPr>
          <p:nvPr>
            <p:ph type="subTitle" idx="1"/>
          </p:nvPr>
        </p:nvSpPr>
        <p:spPr>
          <a:xfrm>
            <a:off x="101311" y="1640218"/>
            <a:ext cx="8930987" cy="4290394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</a:pPr>
            <a:endParaRPr lang="pt-BR" sz="2400" dirty="0">
              <a:solidFill>
                <a:schemeClr val="tx2">
                  <a:shade val="30000"/>
                  <a:satMod val="150000"/>
                </a:schemeClr>
              </a:solidFill>
            </a:endParaRPr>
          </a:p>
          <a:p>
            <a:pPr algn="l">
              <a:spcBef>
                <a:spcPts val="0"/>
              </a:spcBef>
            </a:pPr>
            <a:endParaRPr lang="pt-BR" sz="2400" dirty="0">
              <a:solidFill>
                <a:schemeClr val="tx2">
                  <a:shade val="30000"/>
                  <a:satMod val="150000"/>
                </a:schemeClr>
              </a:solidFill>
            </a:endParaRPr>
          </a:p>
          <a:p>
            <a:pPr algn="l">
              <a:spcBef>
                <a:spcPts val="0"/>
              </a:spcBef>
            </a:pPr>
            <a:endParaRPr lang="pt-BR" sz="2400" dirty="0">
              <a:solidFill>
                <a:schemeClr val="tx2">
                  <a:shade val="30000"/>
                  <a:satMod val="150000"/>
                </a:schemeClr>
              </a:solidFill>
            </a:endParaRPr>
          </a:p>
          <a:p>
            <a:pPr algn="l">
              <a:spcBef>
                <a:spcPts val="0"/>
              </a:spcBef>
            </a:pPr>
            <a:endParaRPr lang="pt-BR" sz="2400" dirty="0">
              <a:solidFill>
                <a:schemeClr val="tx2">
                  <a:shade val="30000"/>
                  <a:satMod val="150000"/>
                </a:schemeClr>
              </a:solidFill>
            </a:endParaRPr>
          </a:p>
          <a:p>
            <a:pPr algn="l">
              <a:spcBef>
                <a:spcPts val="0"/>
              </a:spcBef>
            </a:pPr>
            <a:endParaRPr lang="pt-BR" sz="2400" dirty="0">
              <a:solidFill>
                <a:schemeClr val="tx2">
                  <a:shade val="30000"/>
                  <a:satMod val="150000"/>
                </a:schemeClr>
              </a:solidFill>
            </a:endParaRPr>
          </a:p>
          <a:p>
            <a:pPr algn="l">
              <a:spcBef>
                <a:spcPts val="0"/>
              </a:spcBef>
            </a:pPr>
            <a:endParaRPr lang="pt-BR" sz="2400" dirty="0">
              <a:solidFill>
                <a:schemeClr val="tx2">
                  <a:shade val="30000"/>
                  <a:satMod val="150000"/>
                </a:schemeClr>
              </a:solidFill>
            </a:endParaRPr>
          </a:p>
          <a:p>
            <a:pPr algn="l">
              <a:spcBef>
                <a:spcPts val="0"/>
              </a:spcBef>
            </a:pPr>
            <a:endParaRPr lang="pt-BR" sz="2400" dirty="0">
              <a:solidFill>
                <a:schemeClr val="tx2">
                  <a:shade val="30000"/>
                  <a:satMod val="150000"/>
                </a:schemeClr>
              </a:solidFill>
            </a:endParaRPr>
          </a:p>
          <a:p>
            <a:pPr algn="l">
              <a:spcBef>
                <a:spcPts val="0"/>
              </a:spcBef>
            </a:pPr>
            <a:endParaRPr lang="pt-BR" sz="2400" dirty="0">
              <a:solidFill>
                <a:schemeClr val="tx2">
                  <a:shade val="30000"/>
                  <a:satMod val="150000"/>
                </a:schemeClr>
              </a:solidFill>
            </a:endParaRPr>
          </a:p>
          <a:p>
            <a:pPr algn="l">
              <a:spcBef>
                <a:spcPts val="0"/>
              </a:spcBef>
            </a:pPr>
            <a:endParaRPr lang="pt-BR" sz="2400" dirty="0">
              <a:solidFill>
                <a:schemeClr val="tx2">
                  <a:shade val="30000"/>
                  <a:satMod val="150000"/>
                </a:schemeClr>
              </a:solidFill>
            </a:endParaRPr>
          </a:p>
          <a:p>
            <a:pPr algn="l">
              <a:spcBef>
                <a:spcPts val="0"/>
              </a:spcBef>
            </a:pPr>
            <a:endParaRPr lang="pt-BR" sz="2400" dirty="0">
              <a:solidFill>
                <a:schemeClr val="tx2">
                  <a:shade val="30000"/>
                  <a:satMod val="150000"/>
                </a:schemeClr>
              </a:solidFill>
            </a:endParaRPr>
          </a:p>
          <a:p>
            <a:pPr algn="l">
              <a:spcBef>
                <a:spcPts val="0"/>
              </a:spcBef>
            </a:pPr>
            <a:endParaRPr lang="pt-BR" sz="2400" dirty="0">
              <a:solidFill>
                <a:schemeClr val="tx2">
                  <a:shade val="30000"/>
                  <a:satMod val="150000"/>
                </a:schemeClr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284" y="1791132"/>
            <a:ext cx="7060622" cy="263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-5195" y="857250"/>
            <a:ext cx="9143999" cy="68039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300" b="1" dirty="0">
                <a:solidFill>
                  <a:prstClr val="white"/>
                </a:solidFill>
              </a:rPr>
              <a:t>Desenvolvimento de Pessoas</a:t>
            </a:r>
            <a:endParaRPr lang="pt-BR" sz="3300" b="1" dirty="0">
              <a:solidFill>
                <a:prstClr val="white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35" y="813926"/>
            <a:ext cx="787731" cy="826292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marL="61722"/>
            <a:r>
              <a:rPr lang="pt-BR" sz="2400" dirty="0">
                <a:solidFill>
                  <a:schemeClr val="tx2">
                    <a:shade val="30000"/>
                    <a:satMod val="150000"/>
                  </a:schemeClr>
                </a:solidFill>
              </a:rPr>
              <a:t/>
            </a:r>
            <a:br>
              <a:rPr lang="pt-BR" sz="2400" dirty="0">
                <a:solidFill>
                  <a:schemeClr val="tx2">
                    <a:shade val="30000"/>
                    <a:satMod val="150000"/>
                  </a:schemeClr>
                </a:solidFill>
              </a:rPr>
            </a:br>
            <a:endParaRPr lang="pt-BR" sz="2250" dirty="0"/>
          </a:p>
        </p:txBody>
      </p:sp>
      <p:sp>
        <p:nvSpPr>
          <p:cNvPr id="6" name="Subtítulo 5"/>
          <p:cNvSpPr>
            <a:spLocks noGrp="1"/>
          </p:cNvSpPr>
          <p:nvPr>
            <p:ph type="subTitle" idx="1"/>
          </p:nvPr>
        </p:nvSpPr>
        <p:spPr>
          <a:xfrm>
            <a:off x="101311" y="1640218"/>
            <a:ext cx="8930987" cy="4290394"/>
          </a:xfrm>
        </p:spPr>
        <p:txBody>
          <a:bodyPr>
            <a:normAutofit fontScale="92500" lnSpcReduction="10000"/>
          </a:bodyPr>
          <a:lstStyle/>
          <a:p>
            <a:pPr algn="l">
              <a:spcBef>
                <a:spcPts val="0"/>
              </a:spcBef>
            </a:pPr>
            <a:endParaRPr lang="pt-BR" sz="2250" dirty="0">
              <a:solidFill>
                <a:schemeClr val="tx2">
                  <a:shade val="30000"/>
                  <a:satMod val="150000"/>
                </a:schemeClr>
              </a:solidFill>
            </a:endParaRPr>
          </a:p>
          <a:p>
            <a:pPr algn="l"/>
            <a:endParaRPr lang="pt-BR" sz="2400" dirty="0">
              <a:solidFill>
                <a:schemeClr val="tx2">
                  <a:shade val="30000"/>
                  <a:satMod val="150000"/>
                </a:schemeClr>
              </a:solidFill>
            </a:endParaRPr>
          </a:p>
          <a:p>
            <a:pPr algn="l"/>
            <a:endParaRPr lang="pt-BR" sz="2400" dirty="0">
              <a:solidFill>
                <a:schemeClr val="tx2">
                  <a:shade val="30000"/>
                  <a:satMod val="150000"/>
                </a:schemeClr>
              </a:solidFill>
            </a:endParaRPr>
          </a:p>
          <a:p>
            <a:pPr algn="l"/>
            <a:endParaRPr lang="pt-BR" sz="2250" dirty="0"/>
          </a:p>
          <a:p>
            <a:pPr algn="l"/>
            <a:endParaRPr lang="pt-BR" sz="2250" dirty="0"/>
          </a:p>
          <a:p>
            <a:pPr algn="l"/>
            <a:endParaRPr lang="pt-BR" sz="2250" dirty="0"/>
          </a:p>
          <a:p>
            <a:pPr algn="l"/>
            <a:endParaRPr lang="pt-BR" sz="225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2">
                    <a:shade val="30000"/>
                    <a:satMod val="150000"/>
                  </a:schemeClr>
                </a:solidFill>
              </a:rPr>
              <a:t>SGT Mais Perto de Você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2">
                    <a:shade val="30000"/>
                    <a:satMod val="150000"/>
                  </a:schemeClr>
                </a:solidFill>
              </a:rPr>
              <a:t>- Comissão de Gestão do Trabalho (Benchmarking nos </a:t>
            </a:r>
            <a:r>
              <a:rPr lang="pt-BR" sz="2400" dirty="0" err="1">
                <a:solidFill>
                  <a:schemeClr val="tx2">
                    <a:shade val="30000"/>
                    <a:satMod val="150000"/>
                  </a:schemeClr>
                </a:solidFill>
              </a:rPr>
              <a:t>SRHs</a:t>
            </a:r>
            <a:r>
              <a:rPr lang="pt-BR" sz="2400" dirty="0">
                <a:solidFill>
                  <a:schemeClr val="tx2">
                    <a:shade val="30000"/>
                    <a:satMod val="150000"/>
                  </a:schemeClr>
                </a:solidFill>
              </a:rPr>
              <a:t> das unidades, visitas nos departamentos)</a:t>
            </a:r>
          </a:p>
          <a:p>
            <a:pPr algn="l"/>
            <a:endParaRPr lang="pt-BR" sz="225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566" y="1742793"/>
            <a:ext cx="6492122" cy="263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8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-5195" y="857250"/>
            <a:ext cx="9143999" cy="68039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300" b="1" dirty="0">
                <a:solidFill>
                  <a:prstClr val="white"/>
                </a:solidFill>
              </a:rPr>
              <a:t>Relações de Trabalho</a:t>
            </a:r>
            <a:endParaRPr lang="pt-BR" sz="3300" b="1" dirty="0">
              <a:solidFill>
                <a:prstClr val="white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35" y="813926"/>
            <a:ext cx="787731" cy="826292"/>
          </a:xfrm>
          <a:prstGeom prst="rect">
            <a:avLst/>
          </a:prstGeom>
          <a:noFill/>
        </p:spPr>
      </p:pic>
      <p:sp>
        <p:nvSpPr>
          <p:cNvPr id="6" name="Subtítulo 5"/>
          <p:cNvSpPr>
            <a:spLocks noGrp="1"/>
          </p:cNvSpPr>
          <p:nvPr>
            <p:ph type="subTitle" idx="1"/>
          </p:nvPr>
        </p:nvSpPr>
        <p:spPr>
          <a:xfrm>
            <a:off x="101311" y="1640218"/>
            <a:ext cx="8930987" cy="4290394"/>
          </a:xfrm>
        </p:spPr>
        <p:txBody>
          <a:bodyPr>
            <a:normAutofit fontScale="92500"/>
          </a:bodyPr>
          <a:lstStyle/>
          <a:p>
            <a:pPr algn="l"/>
            <a:r>
              <a:rPr lang="pt-BR" sz="2400" dirty="0">
                <a:solidFill>
                  <a:schemeClr val="tx2">
                    <a:shade val="30000"/>
                    <a:satMod val="150000"/>
                  </a:schemeClr>
                </a:solidFill>
              </a:rPr>
              <a:t>Entre 2012 e 2015, </a:t>
            </a:r>
            <a:r>
              <a:rPr lang="pt-BR" sz="2400" dirty="0"/>
              <a:t>o SGT realizou ações de gestão das relações de trabalho, atuando como instância mediadora e estimulando a promoção do diálogo em situações conflituosas.</a:t>
            </a:r>
          </a:p>
          <a:p>
            <a:pPr algn="l"/>
            <a:endParaRPr lang="pt-BR" sz="2400" dirty="0"/>
          </a:p>
          <a:p>
            <a:pPr algn="l">
              <a:spcBef>
                <a:spcPts val="0"/>
              </a:spcBef>
            </a:pPr>
            <a:r>
              <a:rPr lang="pt-BR" sz="2400" b="1" u="sng" dirty="0"/>
              <a:t>Ações realizadas nos casos de conflito</a:t>
            </a:r>
            <a:r>
              <a:rPr lang="pt-BR" sz="2400" b="1" u="sng" dirty="0"/>
              <a:t>:</a:t>
            </a:r>
          </a:p>
          <a:p>
            <a:pPr algn="l">
              <a:spcBef>
                <a:spcPts val="0"/>
              </a:spcBef>
            </a:pPr>
            <a:endParaRPr lang="pt-BR" sz="2400" dirty="0"/>
          </a:p>
          <a:p>
            <a:pPr marL="342900" indent="-342900" algn="l">
              <a:spcBef>
                <a:spcPts val="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pt-BR" sz="2400" dirty="0"/>
              <a:t>Escuta e acompanhamento individual dos trabalhadores envolvidos;</a:t>
            </a:r>
          </a:p>
          <a:p>
            <a:pPr marL="342900" indent="-342900" algn="l">
              <a:spcBef>
                <a:spcPts val="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pt-BR" sz="2400" dirty="0"/>
              <a:t>Reuniões entre os envolvidos, mediadas pelo SGT;</a:t>
            </a:r>
          </a:p>
          <a:p>
            <a:pPr marL="342900" indent="-342900" algn="l">
              <a:spcBef>
                <a:spcPts val="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pt-BR" sz="2400" dirty="0"/>
              <a:t>Encaminhamento do trabalhador ao CST, em caso de adoecimento;</a:t>
            </a:r>
          </a:p>
          <a:p>
            <a:pPr marL="342900" indent="-342900" algn="l">
              <a:spcBef>
                <a:spcPts val="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pt-BR" sz="2400" dirty="0"/>
              <a:t>Negociação de solução junto às partes e com as pessoas responsáveis pelas decisões relacionadas à situação;</a:t>
            </a:r>
          </a:p>
          <a:p>
            <a:pPr marL="61722" algn="l">
              <a:spcBef>
                <a:spcPts val="0"/>
              </a:spcBef>
              <a:buClr>
                <a:schemeClr val="accent5"/>
              </a:buClr>
            </a:pPr>
            <a:endParaRPr lang="pt-BR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07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1196752"/>
            <a:ext cx="7956376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AGRADECIMENT</a:t>
            </a:r>
            <a:r>
              <a:rPr lang="pt-BR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</a:t>
            </a:r>
          </a:p>
          <a:p>
            <a:pPr algn="ctr"/>
            <a:r>
              <a:rPr lang="pt-BR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AOS</a:t>
            </a:r>
          </a:p>
          <a:p>
            <a:pPr algn="ctr"/>
            <a:r>
              <a:rPr lang="pt-BR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TRABALHADORES </a:t>
            </a:r>
          </a:p>
          <a:p>
            <a:pPr algn="ctr"/>
            <a:r>
              <a:rPr lang="pt-BR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DA ENSP</a:t>
            </a:r>
            <a:endParaRPr lang="pt-BR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8560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27584" y="0"/>
            <a:ext cx="5826719" cy="1096899"/>
          </a:xfrm>
        </p:spPr>
        <p:txBody>
          <a:bodyPr>
            <a:normAutofit/>
          </a:bodyPr>
          <a:lstStyle/>
          <a:p>
            <a:r>
              <a:rPr lang="pt-BR" sz="3600" b="1" dirty="0" smtClean="0">
                <a:solidFill>
                  <a:schemeClr val="tx1"/>
                </a:solidFill>
              </a:rPr>
              <a:t>Primeiras Diretrizes </a:t>
            </a:r>
            <a:endParaRPr lang="pt-BR" sz="3600" b="1" dirty="0">
              <a:solidFill>
                <a:schemeClr val="tx1"/>
              </a:solidFill>
            </a:endParaRPr>
          </a:p>
        </p:txBody>
      </p:sp>
      <p:sp>
        <p:nvSpPr>
          <p:cNvPr id="13" name="Espaço Reservado para Conteúdo 2"/>
          <p:cNvSpPr txBox="1">
            <a:spLocks/>
          </p:cNvSpPr>
          <p:nvPr/>
        </p:nvSpPr>
        <p:spPr>
          <a:xfrm>
            <a:off x="539552" y="1700808"/>
            <a:ext cx="7467600" cy="4968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alibri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Calibri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pt-BR" sz="2800" b="1" dirty="0" smtClean="0">
                <a:solidFill>
                  <a:schemeClr val="tx1"/>
                </a:solidFill>
              </a:rPr>
              <a:t>Promover a Comunicação e Integração do Ensino na Escola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pt-BR" sz="2800" b="1" dirty="0" smtClean="0">
                <a:solidFill>
                  <a:schemeClr val="tx1"/>
                </a:solidFill>
              </a:rPr>
              <a:t>  Definir mecanismos para orientação político-institucional e acadêmica para a oferta de cursos</a:t>
            </a:r>
            <a:endParaRPr lang="pt-BR" sz="28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pt-BR" sz="2800" b="1" dirty="0" smtClean="0">
                <a:solidFill>
                  <a:schemeClr val="tx1"/>
                </a:solidFill>
              </a:rPr>
              <a:t> Avançar na definição de uma estrutura de gestão do ensino, gestão da informação e estrutura física para o ensino</a:t>
            </a:r>
          </a:p>
        </p:txBody>
      </p:sp>
    </p:spTree>
    <p:extLst>
      <p:ext uri="{BB962C8B-B14F-4D97-AF65-F5344CB8AC3E}">
        <p14:creationId xmlns:p14="http://schemas.microsoft.com/office/powerpoint/2010/main" val="59466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899592" y="1772816"/>
            <a:ext cx="74888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b="1" dirty="0"/>
              <a:t>1 - Garantir a autonomia acadêmica com decisão </a:t>
            </a:r>
            <a:r>
              <a:rPr lang="pt-BR" sz="2400" b="1" dirty="0" smtClean="0"/>
              <a:t>colegiada e compartilhada</a:t>
            </a:r>
            <a:endParaRPr lang="pt-BR" sz="2400" b="1" dirty="0"/>
          </a:p>
          <a:p>
            <a:pPr lvl="1" algn="just"/>
            <a:r>
              <a:rPr lang="pt-BR" sz="2400" dirty="0"/>
              <a:t>Fortalecer os órgãos colegiados e a participação dos docentes e </a:t>
            </a:r>
            <a:r>
              <a:rPr lang="pt-BR" sz="2400" dirty="0" smtClean="0"/>
              <a:t>discentes.</a:t>
            </a:r>
            <a:endParaRPr lang="pt-BR" sz="2400" dirty="0"/>
          </a:p>
          <a:p>
            <a:pPr lvl="1" algn="just"/>
            <a:r>
              <a:rPr lang="pt-BR" sz="2400" dirty="0"/>
              <a:t>Fortalecer a representação dos Departamentos </a:t>
            </a:r>
            <a:r>
              <a:rPr lang="pt-BR" sz="2400" dirty="0" smtClean="0"/>
              <a:t>e Centros nas </a:t>
            </a:r>
            <a:r>
              <a:rPr lang="pt-BR" sz="2400" dirty="0"/>
              <a:t>discussões do </a:t>
            </a:r>
            <a:r>
              <a:rPr lang="pt-BR" sz="2400" dirty="0" smtClean="0"/>
              <a:t>ensino.</a:t>
            </a:r>
            <a:endParaRPr lang="pt-BR" sz="2400" dirty="0"/>
          </a:p>
          <a:p>
            <a:pPr algn="just"/>
            <a:endParaRPr lang="pt-BR" sz="2400" dirty="0"/>
          </a:p>
          <a:p>
            <a:pPr algn="just"/>
            <a:r>
              <a:rPr lang="pt-BR" sz="2400" b="1" dirty="0"/>
              <a:t>2 - Garantir a transparência </a:t>
            </a:r>
            <a:r>
              <a:rPr lang="pt-BR" sz="2400" b="1" dirty="0" smtClean="0"/>
              <a:t>dos processos de gestão do ensino</a:t>
            </a:r>
          </a:p>
          <a:p>
            <a:pPr lvl="1"/>
            <a:r>
              <a:rPr lang="pt-BR" sz="2400" dirty="0" smtClean="0"/>
              <a:t>Divulgar </a:t>
            </a:r>
            <a:r>
              <a:rPr lang="pt-BR" sz="2400" dirty="0"/>
              <a:t>informações sobre os cursos, recursos </a:t>
            </a:r>
            <a:r>
              <a:rPr lang="pt-BR" sz="2400" dirty="0" smtClean="0"/>
              <a:t>alocados, diretrizes </a:t>
            </a:r>
            <a:r>
              <a:rPr lang="pt-BR" sz="2400" dirty="0"/>
              <a:t>e </a:t>
            </a:r>
            <a:r>
              <a:rPr lang="pt-BR" sz="2400" dirty="0" smtClean="0"/>
              <a:t>orientações </a:t>
            </a:r>
            <a:r>
              <a:rPr lang="pt-BR" sz="2400" dirty="0"/>
              <a:t>adotadas.</a:t>
            </a:r>
          </a:p>
          <a:p>
            <a:pPr algn="just"/>
            <a:endParaRPr lang="pt-BR" sz="2400" b="1" dirty="0"/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107504" y="476672"/>
            <a:ext cx="6912768" cy="949569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˃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3600" b="1" dirty="0" smtClean="0">
                <a:solidFill>
                  <a:schemeClr val="tx1"/>
                </a:solidFill>
              </a:rPr>
              <a:t>Princípios para a Gestão do Ensino </a:t>
            </a:r>
            <a:endParaRPr lang="pt-BR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18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3528" y="1700808"/>
            <a:ext cx="7235981" cy="3385651"/>
          </a:xfrm>
        </p:spPr>
        <p:txBody>
          <a:bodyPr/>
          <a:lstStyle/>
          <a:p>
            <a:pPr algn="r"/>
            <a:r>
              <a:rPr lang="pt-BR" sz="6600" dirty="0" smtClean="0"/>
              <a:t>Ações e medidas adotadas </a:t>
            </a:r>
            <a:br>
              <a:rPr lang="pt-BR" sz="6600" dirty="0" smtClean="0"/>
            </a:br>
            <a:r>
              <a:rPr lang="pt-BR" sz="6600" dirty="0" smtClean="0"/>
              <a:t>(2013-2017)</a:t>
            </a:r>
            <a:endParaRPr lang="pt-BR" sz="6600" dirty="0"/>
          </a:p>
        </p:txBody>
      </p:sp>
    </p:spTree>
    <p:extLst>
      <p:ext uri="{BB962C8B-B14F-4D97-AF65-F5344CB8AC3E}">
        <p14:creationId xmlns:p14="http://schemas.microsoft.com/office/powerpoint/2010/main" val="227707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404664"/>
            <a:ext cx="7992888" cy="5760640"/>
          </a:xfrm>
        </p:spPr>
        <p:txBody>
          <a:bodyPr>
            <a:normAutofit/>
          </a:bodyPr>
          <a:lstStyle/>
          <a:p>
            <a:r>
              <a:rPr lang="pt-BR" sz="3000" b="1" dirty="0" smtClean="0"/>
              <a:t>1 - Fortalecimento </a:t>
            </a:r>
            <a:r>
              <a:rPr lang="pt-BR" sz="3000" b="1" dirty="0"/>
              <a:t>e resgate das instâncias de gestão colegiadas como espaços </a:t>
            </a:r>
            <a:r>
              <a:rPr lang="pt-BR" sz="3000" b="1" dirty="0" smtClean="0"/>
              <a:t>decisórios</a:t>
            </a:r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b="1" dirty="0" smtClean="0"/>
              <a:t>CLSQP – principais deliberações:</a:t>
            </a:r>
          </a:p>
          <a:p>
            <a:pPr>
              <a:buFontTx/>
              <a:buChar char="-"/>
            </a:pPr>
            <a:r>
              <a:rPr lang="pt-BR" dirty="0" smtClean="0"/>
              <a:t>Regulamento LSQP </a:t>
            </a:r>
          </a:p>
          <a:p>
            <a:pPr>
              <a:buFontTx/>
              <a:buChar char="-"/>
            </a:pPr>
            <a:r>
              <a:rPr lang="pt-BR" dirty="0" smtClean="0"/>
              <a:t>Revisão do FAC – versão SGC </a:t>
            </a:r>
          </a:p>
          <a:p>
            <a:pPr>
              <a:buFontTx/>
              <a:buChar char="-"/>
            </a:pPr>
            <a:r>
              <a:rPr lang="pt-BR" dirty="0" smtClean="0"/>
              <a:t>Diretrizes e fluxos para novos cursos e ofertas </a:t>
            </a:r>
          </a:p>
          <a:p>
            <a:pPr>
              <a:buFontTx/>
              <a:buChar char="-"/>
            </a:pPr>
            <a:r>
              <a:rPr lang="pt-BR" dirty="0" smtClean="0"/>
              <a:t>Normas para apresentação dos TCC</a:t>
            </a:r>
          </a:p>
          <a:p>
            <a:pPr>
              <a:buFontTx/>
              <a:buChar char="-"/>
            </a:pPr>
            <a:r>
              <a:rPr lang="pt-BR" dirty="0" smtClean="0"/>
              <a:t>Diversos procedimentos gestão acadêmica: cursos fora de sede, credenciamento, emissão de certificados, encerramento de turmas, etc.</a:t>
            </a:r>
          </a:p>
          <a:p>
            <a:pPr>
              <a:buFontTx/>
              <a:buChar char="-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524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404664"/>
            <a:ext cx="7920880" cy="5760640"/>
          </a:xfrm>
        </p:spPr>
        <p:txBody>
          <a:bodyPr>
            <a:normAutofit/>
          </a:bodyPr>
          <a:lstStyle/>
          <a:p>
            <a:r>
              <a:rPr lang="pt-BR" sz="3500" b="1" dirty="0"/>
              <a:t>1</a:t>
            </a:r>
            <a:r>
              <a:rPr lang="pt-BR" sz="3500" b="1" dirty="0" smtClean="0"/>
              <a:t> - Fortalecimento </a:t>
            </a:r>
            <a:r>
              <a:rPr lang="pt-BR" sz="3500" b="1" dirty="0"/>
              <a:t>e resgate das instâncias de gestão colegiadas como espaços </a:t>
            </a:r>
            <a:r>
              <a:rPr lang="pt-BR" sz="3500" b="1" dirty="0" smtClean="0"/>
              <a:t>decisórios</a:t>
            </a:r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b="1" dirty="0" smtClean="0"/>
              <a:t>CGPG – principais deliberações:</a:t>
            </a:r>
          </a:p>
          <a:p>
            <a:pPr>
              <a:buFontTx/>
              <a:buChar char="-"/>
            </a:pPr>
            <a:r>
              <a:rPr lang="pt-BR" dirty="0" smtClean="0"/>
              <a:t>Política de bolsas para auxílio ao estudante</a:t>
            </a:r>
          </a:p>
          <a:p>
            <a:pPr>
              <a:buFontTx/>
              <a:buChar char="-"/>
            </a:pPr>
            <a:r>
              <a:rPr lang="pt-BR" dirty="0" smtClean="0"/>
              <a:t>Diretrizes para o mestrado profissional</a:t>
            </a:r>
          </a:p>
          <a:p>
            <a:pPr>
              <a:buFontTx/>
              <a:buChar char="-"/>
            </a:pPr>
            <a:r>
              <a:rPr lang="pt-BR" dirty="0" smtClean="0"/>
              <a:t>Revisão da normativa pós-doutorado</a:t>
            </a:r>
          </a:p>
          <a:p>
            <a:pPr>
              <a:buFontTx/>
              <a:buChar char="-"/>
            </a:pPr>
            <a:r>
              <a:rPr lang="pt-BR" dirty="0" smtClean="0"/>
              <a:t>Revisão das normas para apresentação das TD </a:t>
            </a:r>
            <a:r>
              <a:rPr lang="pt-BR" b="1" dirty="0" smtClean="0">
                <a:solidFill>
                  <a:srgbClr val="FF0000"/>
                </a:solidFill>
              </a:rPr>
              <a:t>– parceria Biblioteca SP para o Projeto Normalização</a:t>
            </a:r>
            <a:endParaRPr lang="pt-BR" dirty="0" smtClean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pt-BR" dirty="0" smtClean="0"/>
              <a:t>Diversos procedimentos gestão acadêmica: cursos de inverno, inscrição alunos ENSP, inscrição externos, revisão chamadas de processos seletivos, disciplinas entre Programas, etc.</a:t>
            </a:r>
          </a:p>
          <a:p>
            <a:pPr>
              <a:buFontTx/>
              <a:buChar char="-"/>
            </a:pPr>
            <a:r>
              <a:rPr lang="pt-BR" dirty="0" smtClean="0"/>
              <a:t>Estágio em docência</a:t>
            </a:r>
          </a:p>
          <a:p>
            <a:pPr>
              <a:buFontTx/>
              <a:buChar char="-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2550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80247" y="4505707"/>
            <a:ext cx="6291072" cy="1777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0" u="sng" dirty="0"/>
              <a:t>  </a:t>
            </a:r>
            <a:r>
              <a:rPr lang="pt-BR" sz="900" u="sng" dirty="0"/>
              <a:t>INFORMAÇÃO – PROD ACADÊMICO – PROD APLICADO – PROD DIVULGAÇÂO - TECNOLOGIA – INOVAÇÃO       </a:t>
            </a:r>
          </a:p>
          <a:p>
            <a:pPr algn="ctr"/>
            <a:endParaRPr lang="pt-BR" sz="900" dirty="0"/>
          </a:p>
          <a:p>
            <a:pPr algn="ctr"/>
            <a:r>
              <a:rPr lang="pt-BR" sz="900" dirty="0"/>
              <a:t>AULA - CONFERENCIA – SEMINÁRIO </a:t>
            </a:r>
          </a:p>
          <a:p>
            <a:pPr algn="ctr"/>
            <a:r>
              <a:rPr lang="pt-BR" sz="900" dirty="0"/>
              <a:t>LIVRO – ARTIGO INDEX – ARTIGO N/INDEX – CAPÍTULO – RESENHA – EDITORIAL – PREFÁCIO/POSTFACIO – CARTA –  MÉTODO  MODELO - MANUAL CARTILHA  - CD – FILME – KIT -  SOFTWARE – PROCESSO </a:t>
            </a:r>
            <a:r>
              <a:rPr lang="pt-BR" sz="1500" dirty="0"/>
              <a:t>	</a:t>
            </a:r>
          </a:p>
          <a:p>
            <a:r>
              <a:rPr lang="pt-BR" sz="1200" b="1" dirty="0"/>
              <a:t>		         	      			RESULTADO (conhecimento)</a:t>
            </a:r>
          </a:p>
          <a:p>
            <a:r>
              <a:rPr lang="pt-BR" sz="1500" dirty="0"/>
              <a:t>			               			</a:t>
            </a:r>
            <a:r>
              <a:rPr lang="pt-BR" b="1" dirty="0"/>
              <a:t>PESQUISA </a:t>
            </a:r>
          </a:p>
        </p:txBody>
      </p:sp>
      <p:sp>
        <p:nvSpPr>
          <p:cNvPr id="3" name="Retângulo 2"/>
          <p:cNvSpPr/>
          <p:nvPr/>
        </p:nvSpPr>
        <p:spPr>
          <a:xfrm rot="18833160">
            <a:off x="-235853" y="1689185"/>
            <a:ext cx="5360900" cy="228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1050" u="sng" dirty="0"/>
          </a:p>
          <a:p>
            <a:endParaRPr lang="pt-BR" sz="1050" u="sng" dirty="0"/>
          </a:p>
          <a:p>
            <a:endParaRPr lang="pt-BR" sz="1050" u="sng" dirty="0"/>
          </a:p>
          <a:p>
            <a:pPr algn="ctr"/>
            <a:r>
              <a:rPr lang="pt-BR" b="1" dirty="0"/>
              <a:t>ENSINO </a:t>
            </a:r>
          </a:p>
          <a:p>
            <a:pPr algn="ctr"/>
            <a:r>
              <a:rPr lang="pt-BR" sz="1200" b="1" dirty="0"/>
              <a:t>EGRESSO (recurso humano)</a:t>
            </a:r>
          </a:p>
          <a:p>
            <a:pPr algn="ctr"/>
            <a:r>
              <a:rPr lang="pt-BR" sz="900" dirty="0"/>
              <a:t>MESTRADO ACADEMICO – MESTRADO PROFISSIONAL – DOUTORADO – PÓS-DOUTORADO</a:t>
            </a:r>
          </a:p>
          <a:p>
            <a:pPr algn="ctr"/>
            <a:r>
              <a:rPr lang="pt-BR" sz="900" dirty="0"/>
              <a:t>RESIDENCIA – ESPECIALIZAÇÃO - INICIAÇÃO CIENTÍFICA – INICIAÇÃO TECNOLÓGICA  </a:t>
            </a:r>
          </a:p>
          <a:p>
            <a:pPr algn="ctr"/>
            <a:r>
              <a:rPr lang="pt-BR" sz="900" dirty="0"/>
              <a:t>APERFEIÇOAMENTO – EAD/ATI – TÉCNICOS – ATUALIZAÇÃO  	</a:t>
            </a:r>
          </a:p>
          <a:p>
            <a:pPr algn="ctr"/>
            <a:endParaRPr lang="pt-BR" sz="900" u="sng" dirty="0"/>
          </a:p>
          <a:p>
            <a:pPr algn="ctr"/>
            <a:r>
              <a:rPr lang="pt-BR" sz="900" u="sng" dirty="0"/>
              <a:t>PESQUISADOR - PROFESSOR – MULTIPLICADOR – PROFISSIONAL ATENÇÃO BÁSICA </a:t>
            </a:r>
          </a:p>
          <a:p>
            <a:pPr algn="ctr"/>
            <a:endParaRPr lang="pt-BR" sz="900" dirty="0"/>
          </a:p>
          <a:p>
            <a:pPr algn="ctr"/>
            <a:r>
              <a:rPr lang="pt-BR" sz="2100" b="1" dirty="0"/>
              <a:t>		</a:t>
            </a:r>
            <a:r>
              <a:rPr lang="pt-BR" sz="2700" dirty="0"/>
              <a:t>			</a:t>
            </a:r>
            <a:endParaRPr lang="pt-BR" sz="2400" b="1" dirty="0"/>
          </a:p>
        </p:txBody>
      </p:sp>
      <p:sp>
        <p:nvSpPr>
          <p:cNvPr id="4" name="Retângulo 3"/>
          <p:cNvSpPr/>
          <p:nvPr/>
        </p:nvSpPr>
        <p:spPr>
          <a:xfrm rot="2525907">
            <a:off x="3785616" y="2202910"/>
            <a:ext cx="4800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SERVIÇO/COOPERAÇÃO </a:t>
            </a:r>
          </a:p>
          <a:p>
            <a:pPr algn="ctr"/>
            <a:r>
              <a:rPr lang="pt-BR" sz="1200" b="1" dirty="0"/>
              <a:t>AÇÃO (intervenção na realidade)</a:t>
            </a:r>
          </a:p>
          <a:p>
            <a:pPr algn="ctr"/>
            <a:r>
              <a:rPr lang="pt-BR" sz="900" dirty="0"/>
              <a:t>MODELO DE GESTÃO – PESQUISAÇÃO – TRANSLAÇÃO – AVALIAÇÃO</a:t>
            </a:r>
          </a:p>
          <a:p>
            <a:pPr algn="ctr"/>
            <a:r>
              <a:rPr lang="pt-BR" sz="900" dirty="0"/>
              <a:t>QUALIFICAÇÃO DE PESSOAL – PROCESSO DE TRABALHO – TOMADA DE DECISÃO </a:t>
            </a:r>
          </a:p>
          <a:p>
            <a:pPr algn="ctr"/>
            <a:r>
              <a:rPr lang="pt-BR" sz="900" dirty="0"/>
              <a:t>PLANEJAMENTO – POLÍTICAS – ECONOMIA – CONTROLE SONDIÇÕES DE SAÚDE </a:t>
            </a:r>
          </a:p>
          <a:p>
            <a:pPr algn="ctr"/>
            <a:endParaRPr lang="pt-BR" sz="900" u="sng" dirty="0"/>
          </a:p>
          <a:p>
            <a:pPr algn="ctr"/>
            <a:r>
              <a:rPr lang="pt-BR" sz="900" u="sng" dirty="0"/>
              <a:t>PROFISSIONAL DE SAÚDE – SERVIÇOS DE SAÚDE – POLÍTICAS DE SAÚDE – GESTÃO EM SAÚDE</a:t>
            </a:r>
          </a:p>
          <a:p>
            <a:r>
              <a:rPr lang="pt-BR" sz="900" dirty="0"/>
              <a:t>	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465576" y="3243834"/>
            <a:ext cx="186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SAÚDE PÚBLICA</a:t>
            </a:r>
          </a:p>
        </p:txBody>
      </p:sp>
      <p:cxnSp>
        <p:nvCxnSpPr>
          <p:cNvPr id="36" name="Conector reto 35"/>
          <p:cNvCxnSpPr/>
          <p:nvPr/>
        </p:nvCxnSpPr>
        <p:spPr>
          <a:xfrm flipV="1">
            <a:off x="4085550" y="1735074"/>
            <a:ext cx="102402" cy="128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/>
          <p:cNvCxnSpPr/>
          <p:nvPr/>
        </p:nvCxnSpPr>
        <p:spPr>
          <a:xfrm flipH="1" flipV="1">
            <a:off x="4187952" y="1744218"/>
            <a:ext cx="73152" cy="731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Elipse 44"/>
          <p:cNvSpPr/>
          <p:nvPr/>
        </p:nvSpPr>
        <p:spPr>
          <a:xfrm>
            <a:off x="321858" y="1023769"/>
            <a:ext cx="8101584" cy="48318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350" b="1"/>
              <a:t>LEIS</a:t>
            </a:r>
            <a:endParaRPr lang="pt-BR" sz="1350" b="1" dirty="0"/>
          </a:p>
        </p:txBody>
      </p:sp>
      <p:sp>
        <p:nvSpPr>
          <p:cNvPr id="46" name="Elipse 45"/>
          <p:cNvSpPr/>
          <p:nvPr/>
        </p:nvSpPr>
        <p:spPr>
          <a:xfrm>
            <a:off x="3246120" y="2824256"/>
            <a:ext cx="2084832" cy="103348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cxnSp>
        <p:nvCxnSpPr>
          <p:cNvPr id="54" name="Conector reto 53"/>
          <p:cNvCxnSpPr/>
          <p:nvPr/>
        </p:nvCxnSpPr>
        <p:spPr>
          <a:xfrm flipH="1">
            <a:off x="1362456" y="4505706"/>
            <a:ext cx="146304" cy="1737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tângulo 55"/>
          <p:cNvSpPr/>
          <p:nvPr/>
        </p:nvSpPr>
        <p:spPr>
          <a:xfrm>
            <a:off x="3934803" y="5786812"/>
            <a:ext cx="104227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350" b="1" dirty="0"/>
              <a:t>AMBIENTE </a:t>
            </a:r>
          </a:p>
        </p:txBody>
      </p:sp>
      <p:sp>
        <p:nvSpPr>
          <p:cNvPr id="57" name="Retângulo 56"/>
          <p:cNvSpPr/>
          <p:nvPr/>
        </p:nvSpPr>
        <p:spPr>
          <a:xfrm rot="19192481">
            <a:off x="495891" y="1861639"/>
            <a:ext cx="92845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350" b="1" dirty="0"/>
              <a:t>CULTURA</a:t>
            </a:r>
          </a:p>
        </p:txBody>
      </p:sp>
      <p:sp>
        <p:nvSpPr>
          <p:cNvPr id="58" name="Retângulo 57"/>
          <p:cNvSpPr/>
          <p:nvPr/>
        </p:nvSpPr>
        <p:spPr>
          <a:xfrm rot="974066">
            <a:off x="2185646" y="5574103"/>
            <a:ext cx="69448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350" b="1" dirty="0"/>
              <a:t>ÉTICA </a:t>
            </a:r>
          </a:p>
        </p:txBody>
      </p:sp>
      <p:sp>
        <p:nvSpPr>
          <p:cNvPr id="59" name="Retângulo 58"/>
          <p:cNvSpPr/>
          <p:nvPr/>
        </p:nvSpPr>
        <p:spPr>
          <a:xfrm rot="18805893">
            <a:off x="7679550" y="4632271"/>
            <a:ext cx="51488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350" b="1" dirty="0"/>
              <a:t>LEIS</a:t>
            </a:r>
          </a:p>
        </p:txBody>
      </p:sp>
      <p:sp>
        <p:nvSpPr>
          <p:cNvPr id="60" name="Retângulo 59"/>
          <p:cNvSpPr/>
          <p:nvPr/>
        </p:nvSpPr>
        <p:spPr>
          <a:xfrm rot="982430">
            <a:off x="5695328" y="1002103"/>
            <a:ext cx="100860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350" b="1" dirty="0"/>
              <a:t>POLÍTICAS</a:t>
            </a:r>
          </a:p>
        </p:txBody>
      </p:sp>
      <p:sp>
        <p:nvSpPr>
          <p:cNvPr id="61" name="Retângulo 60"/>
          <p:cNvSpPr/>
          <p:nvPr/>
        </p:nvSpPr>
        <p:spPr>
          <a:xfrm rot="2801886">
            <a:off x="7552292" y="1934791"/>
            <a:ext cx="82426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350" b="1" dirty="0"/>
              <a:t>GESTÃO</a:t>
            </a:r>
          </a:p>
        </p:txBody>
      </p:sp>
      <p:sp>
        <p:nvSpPr>
          <p:cNvPr id="62" name="Retângulo 61"/>
          <p:cNvSpPr/>
          <p:nvPr/>
        </p:nvSpPr>
        <p:spPr>
          <a:xfrm rot="20331133">
            <a:off x="6057882" y="5464375"/>
            <a:ext cx="101502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350" b="1" dirty="0"/>
              <a:t>RECURSOS</a:t>
            </a:r>
          </a:p>
        </p:txBody>
      </p:sp>
      <p:sp>
        <p:nvSpPr>
          <p:cNvPr id="63" name="Retângulo 62"/>
          <p:cNvSpPr/>
          <p:nvPr/>
        </p:nvSpPr>
        <p:spPr>
          <a:xfrm rot="5593239">
            <a:off x="-168485" y="3278959"/>
            <a:ext cx="73930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350" b="1" dirty="0"/>
              <a:t>TEMPO</a:t>
            </a:r>
          </a:p>
        </p:txBody>
      </p:sp>
      <p:sp>
        <p:nvSpPr>
          <p:cNvPr id="64" name="Retângulo 63"/>
          <p:cNvSpPr/>
          <p:nvPr/>
        </p:nvSpPr>
        <p:spPr>
          <a:xfrm rot="20427461">
            <a:off x="2086145" y="1020391"/>
            <a:ext cx="93006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350" b="1" dirty="0"/>
              <a:t>HISTÓRIA</a:t>
            </a:r>
          </a:p>
        </p:txBody>
      </p:sp>
      <p:sp>
        <p:nvSpPr>
          <p:cNvPr id="65" name="Retângulo 64"/>
          <p:cNvSpPr/>
          <p:nvPr/>
        </p:nvSpPr>
        <p:spPr>
          <a:xfrm rot="16200000">
            <a:off x="8197655" y="3361255"/>
            <a:ext cx="79541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350" b="1" dirty="0"/>
              <a:t>ESPAÇO</a:t>
            </a:r>
          </a:p>
        </p:txBody>
      </p:sp>
      <p:sp>
        <p:nvSpPr>
          <p:cNvPr id="66" name="Retângulo 65"/>
          <p:cNvSpPr/>
          <p:nvPr/>
        </p:nvSpPr>
        <p:spPr>
          <a:xfrm>
            <a:off x="3807732" y="785044"/>
            <a:ext cx="107433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350" b="1" dirty="0"/>
              <a:t>SOCIEDADE</a:t>
            </a:r>
          </a:p>
        </p:txBody>
      </p:sp>
      <p:sp>
        <p:nvSpPr>
          <p:cNvPr id="67" name="Retângulo 66"/>
          <p:cNvSpPr/>
          <p:nvPr/>
        </p:nvSpPr>
        <p:spPr>
          <a:xfrm rot="2309147">
            <a:off x="799797" y="4952311"/>
            <a:ext cx="68640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350" b="1" dirty="0"/>
              <a:t>IDEIAS</a:t>
            </a:r>
          </a:p>
        </p:txBody>
      </p:sp>
      <p:sp>
        <p:nvSpPr>
          <p:cNvPr id="68" name="Seta em curva para a direita 67"/>
          <p:cNvSpPr/>
          <p:nvPr/>
        </p:nvSpPr>
        <p:spPr>
          <a:xfrm rot="17498973">
            <a:off x="2965887" y="3128983"/>
            <a:ext cx="329862" cy="84809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schemeClr val="tx1"/>
              </a:solidFill>
            </a:endParaRPr>
          </a:p>
        </p:txBody>
      </p:sp>
      <p:sp>
        <p:nvSpPr>
          <p:cNvPr id="69" name="Seta em curva para a direita 68"/>
          <p:cNvSpPr/>
          <p:nvPr/>
        </p:nvSpPr>
        <p:spPr>
          <a:xfrm rot="3087750">
            <a:off x="4807743" y="2587846"/>
            <a:ext cx="301582" cy="80194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schemeClr val="tx1"/>
              </a:solidFill>
            </a:endParaRPr>
          </a:p>
        </p:txBody>
      </p:sp>
      <p:sp>
        <p:nvSpPr>
          <p:cNvPr id="70" name="Seta em curva para a esquerda 69"/>
          <p:cNvSpPr/>
          <p:nvPr/>
        </p:nvSpPr>
        <p:spPr>
          <a:xfrm rot="11317548" flipH="1">
            <a:off x="4242934" y="3682784"/>
            <a:ext cx="389405" cy="88644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5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404664"/>
            <a:ext cx="7920880" cy="5760640"/>
          </a:xfrm>
        </p:spPr>
        <p:txBody>
          <a:bodyPr>
            <a:normAutofit fontScale="92500" lnSpcReduction="20000"/>
          </a:bodyPr>
          <a:lstStyle/>
          <a:p>
            <a:r>
              <a:rPr lang="pt-BR" sz="3500" b="1" dirty="0"/>
              <a:t>1</a:t>
            </a:r>
            <a:r>
              <a:rPr lang="pt-BR" sz="3500" b="1" dirty="0" smtClean="0"/>
              <a:t> - Fortalecimento </a:t>
            </a:r>
            <a:r>
              <a:rPr lang="pt-BR" sz="3500" b="1" dirty="0"/>
              <a:t>e resgate das instâncias de gestão colegiadas como espaços </a:t>
            </a:r>
            <a:r>
              <a:rPr lang="pt-BR" sz="3500" b="1" dirty="0" smtClean="0"/>
              <a:t>decisórios</a:t>
            </a:r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b="1" dirty="0" smtClean="0"/>
              <a:t>Avanços</a:t>
            </a:r>
          </a:p>
          <a:p>
            <a:pPr>
              <a:buFontTx/>
              <a:buChar char="-"/>
            </a:pPr>
            <a:r>
              <a:rPr lang="pt-BR" dirty="0" smtClean="0"/>
              <a:t>Colegiados mais fortes e propositivos, funcionando regularmente</a:t>
            </a:r>
          </a:p>
          <a:p>
            <a:pPr>
              <a:buFontTx/>
              <a:buChar char="-"/>
            </a:pPr>
            <a:r>
              <a:rPr lang="pt-BR" dirty="0" smtClean="0"/>
              <a:t>Definição de uma base para estruturação da gestão</a:t>
            </a:r>
          </a:p>
          <a:p>
            <a:pPr>
              <a:buFontTx/>
              <a:buChar char="-"/>
            </a:pPr>
            <a:r>
              <a:rPr lang="pt-BR" dirty="0" smtClean="0"/>
              <a:t>Gradativo aprofundamento de temas relativos ao processo de ensino-aprendizagem</a:t>
            </a:r>
          </a:p>
          <a:p>
            <a:pPr>
              <a:buFontTx/>
              <a:buChar char="-"/>
            </a:pPr>
            <a:r>
              <a:rPr lang="pt-BR" dirty="0" smtClean="0"/>
              <a:t>Reconhecimento e valorização de diretrizes para o ensino e dos fluxos definidos</a:t>
            </a:r>
          </a:p>
          <a:p>
            <a:pPr>
              <a:buFontTx/>
              <a:buChar char="-"/>
            </a:pPr>
            <a:endParaRPr lang="pt-BR" b="1" dirty="0"/>
          </a:p>
          <a:p>
            <a:pPr marL="0" indent="0">
              <a:buNone/>
            </a:pPr>
            <a:r>
              <a:rPr lang="pt-BR" b="1" dirty="0" smtClean="0"/>
              <a:t>Dificuldades</a:t>
            </a:r>
          </a:p>
          <a:p>
            <a:pPr>
              <a:buFontTx/>
              <a:buChar char="-"/>
            </a:pPr>
            <a:r>
              <a:rPr lang="pt-BR" dirty="0" smtClean="0"/>
              <a:t>Participação discente </a:t>
            </a:r>
          </a:p>
          <a:p>
            <a:pPr>
              <a:buFontTx/>
              <a:buChar char="-"/>
            </a:pPr>
            <a:r>
              <a:rPr lang="pt-BR" dirty="0" smtClean="0"/>
              <a:t>Participação de coordenadores de cursos LS com regularidade nas reuniões</a:t>
            </a:r>
          </a:p>
          <a:p>
            <a:pPr>
              <a:buFontTx/>
              <a:buChar char="-"/>
            </a:pPr>
            <a:r>
              <a:rPr lang="pt-BR" dirty="0" smtClean="0"/>
              <a:t>Divulgação e </a:t>
            </a:r>
            <a:r>
              <a:rPr lang="pt-BR" dirty="0" err="1" smtClean="0"/>
              <a:t>capilarização</a:t>
            </a:r>
            <a:r>
              <a:rPr lang="pt-BR" dirty="0" smtClean="0"/>
              <a:t> das informações e procedimentos definidos para toda Escola</a:t>
            </a:r>
          </a:p>
          <a:p>
            <a:pPr>
              <a:buFontTx/>
              <a:buChar char="-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3951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404664"/>
            <a:ext cx="7920880" cy="5760640"/>
          </a:xfrm>
        </p:spPr>
        <p:txBody>
          <a:bodyPr>
            <a:normAutofit/>
          </a:bodyPr>
          <a:lstStyle/>
          <a:p>
            <a:r>
              <a:rPr lang="pt-BR" sz="3200" b="1" dirty="0" smtClean="0"/>
              <a:t>2 – Desenvolvimento de uma </a:t>
            </a:r>
            <a:r>
              <a:rPr lang="pt-BR" sz="3200" b="1" dirty="0"/>
              <a:t>política de ensino para a Escola e o Projeto Político Pedagógico (PPP)</a:t>
            </a:r>
            <a:endParaRPr lang="pt-BR" sz="3200" dirty="0" smtClean="0"/>
          </a:p>
          <a:p>
            <a:pPr marL="0" indent="0">
              <a:buNone/>
            </a:pPr>
            <a:endParaRPr lang="pt-BR" dirty="0" smtClean="0"/>
          </a:p>
          <a:p>
            <a:pPr>
              <a:buFontTx/>
              <a:buChar char="-"/>
            </a:pPr>
            <a:r>
              <a:rPr lang="pt-BR" dirty="0" smtClean="0"/>
              <a:t>Diálogos sobre ensino na ENSP – 5 encontros/15 experiências</a:t>
            </a:r>
          </a:p>
          <a:p>
            <a:pPr>
              <a:buFontTx/>
              <a:buChar char="-"/>
            </a:pPr>
            <a:r>
              <a:rPr lang="pt-BR" dirty="0" smtClean="0"/>
              <a:t>GT PPP</a:t>
            </a:r>
          </a:p>
          <a:p>
            <a:pPr>
              <a:buFontTx/>
              <a:buChar char="-"/>
            </a:pPr>
            <a:r>
              <a:rPr lang="pt-BR" dirty="0" smtClean="0"/>
              <a:t>Oficina aberta PPP</a:t>
            </a:r>
          </a:p>
          <a:p>
            <a:pPr>
              <a:buFontTx/>
              <a:buChar char="-"/>
            </a:pPr>
            <a:r>
              <a:rPr lang="pt-BR" dirty="0" smtClean="0"/>
              <a:t>Discussões na CLSQP</a:t>
            </a:r>
          </a:p>
          <a:p>
            <a:pPr>
              <a:buFontTx/>
              <a:buChar char="-"/>
            </a:pPr>
            <a:r>
              <a:rPr lang="pt-BR" dirty="0" smtClean="0"/>
              <a:t>Preparação do documento para discussão</a:t>
            </a:r>
          </a:p>
          <a:p>
            <a:pPr>
              <a:buFontTx/>
              <a:buChar char="-"/>
            </a:pPr>
            <a:r>
              <a:rPr lang="pt-BR" dirty="0" err="1" smtClean="0"/>
              <a:t>Pactuação</a:t>
            </a:r>
            <a:r>
              <a:rPr lang="pt-BR" dirty="0" smtClean="0"/>
              <a:t> dos princípios e valores do PPP – dimensões política, epistemológica e pedagógica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9031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404664"/>
            <a:ext cx="7920880" cy="5976664"/>
          </a:xfrm>
        </p:spPr>
        <p:txBody>
          <a:bodyPr>
            <a:normAutofit lnSpcReduction="10000"/>
          </a:bodyPr>
          <a:lstStyle/>
          <a:p>
            <a:r>
              <a:rPr lang="pt-BR" sz="3200" b="1" dirty="0" smtClean="0"/>
              <a:t>2 - </a:t>
            </a:r>
            <a:r>
              <a:rPr lang="pt-BR" sz="3200" b="1" dirty="0"/>
              <a:t>Desenvolvimento de uma política de ensino para a Escola e o Projeto Político Pedagógico (PPP)</a:t>
            </a:r>
            <a:endParaRPr lang="pt-BR" sz="3200" dirty="0" smtClean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b="1" dirty="0" smtClean="0"/>
              <a:t>Avanços</a:t>
            </a:r>
          </a:p>
          <a:p>
            <a:pPr>
              <a:buFontTx/>
              <a:buChar char="-"/>
            </a:pPr>
            <a:r>
              <a:rPr lang="pt-BR" dirty="0" smtClean="0"/>
              <a:t>Pacto em torno dos princípios e valores do ensino na ENSP</a:t>
            </a:r>
          </a:p>
          <a:p>
            <a:pPr>
              <a:buFontTx/>
              <a:buChar char="-"/>
            </a:pPr>
            <a:r>
              <a:rPr lang="pt-BR" dirty="0" smtClean="0"/>
              <a:t>Construção de uma base inicial para aprofundamento e discussão</a:t>
            </a:r>
          </a:p>
          <a:p>
            <a:pPr>
              <a:buFontTx/>
              <a:buChar char="-"/>
            </a:pPr>
            <a:r>
              <a:rPr lang="pt-BR" dirty="0" smtClean="0"/>
              <a:t>Reconhecimento da história e das experiências de formação existentes, com compartilhamento de experiências</a:t>
            </a:r>
          </a:p>
          <a:p>
            <a:pPr>
              <a:buFontTx/>
              <a:buChar char="-"/>
            </a:pPr>
            <a:r>
              <a:rPr lang="pt-BR" dirty="0" smtClean="0"/>
              <a:t>Favorecimento do diálogo entre as áreas, docentes e discentes</a:t>
            </a:r>
          </a:p>
          <a:p>
            <a:pPr>
              <a:buFontTx/>
              <a:buChar char="-"/>
            </a:pPr>
            <a:endParaRPr lang="pt-BR" dirty="0"/>
          </a:p>
          <a:p>
            <a:pPr marL="0" indent="0">
              <a:buNone/>
            </a:pPr>
            <a:r>
              <a:rPr lang="pt-BR" b="1" dirty="0" smtClean="0"/>
              <a:t>Dificuldades</a:t>
            </a:r>
          </a:p>
          <a:p>
            <a:pPr>
              <a:buFontTx/>
              <a:buChar char="-"/>
            </a:pPr>
            <a:r>
              <a:rPr lang="pt-BR" dirty="0" smtClean="0"/>
              <a:t>Participação mais ampla da escola</a:t>
            </a:r>
          </a:p>
          <a:p>
            <a:pPr>
              <a:buFontTx/>
              <a:buChar char="-"/>
            </a:pPr>
            <a:r>
              <a:rPr lang="pt-BR" dirty="0" smtClean="0"/>
              <a:t>Tempo e disponibilidade dos docentes para aprofundar a discussão e pensar sua prática em sala de aula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4197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321187333"/>
              </p:ext>
            </p:extLst>
          </p:nvPr>
        </p:nvGraphicFramePr>
        <p:xfrm>
          <a:off x="107504" y="116632"/>
          <a:ext cx="8856984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CaixaDeTexto 1"/>
          <p:cNvSpPr txBox="1"/>
          <p:nvPr/>
        </p:nvSpPr>
        <p:spPr>
          <a:xfrm>
            <a:off x="179512" y="548680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Estrutura de Ensino aprovada no Regimento de julho de 2015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05034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404664"/>
            <a:ext cx="7920880" cy="5760640"/>
          </a:xfrm>
        </p:spPr>
        <p:txBody>
          <a:bodyPr>
            <a:normAutofit lnSpcReduction="10000"/>
          </a:bodyPr>
          <a:lstStyle/>
          <a:p>
            <a:r>
              <a:rPr lang="pt-BR" sz="3200" b="1" dirty="0"/>
              <a:t>3 - </a:t>
            </a:r>
            <a:r>
              <a:rPr lang="pt-BR" sz="3200" b="1" dirty="0" smtClean="0"/>
              <a:t>Definição </a:t>
            </a:r>
            <a:r>
              <a:rPr lang="pt-BR" sz="3200" b="1" dirty="0"/>
              <a:t>de uma nova estrutura para a Gestão do Ensino na ENSP</a:t>
            </a:r>
            <a:endParaRPr lang="pt-BR" sz="3200" dirty="0" smtClean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b="1" dirty="0" smtClean="0"/>
              <a:t>Avanços</a:t>
            </a:r>
          </a:p>
          <a:p>
            <a:pPr>
              <a:buFontTx/>
              <a:buChar char="-"/>
            </a:pPr>
            <a:r>
              <a:rPr lang="pt-BR" dirty="0" smtClean="0"/>
              <a:t>Unificação da estrutura de ensino com possibilidade de maior mediação e interação entre as áreas</a:t>
            </a:r>
          </a:p>
          <a:p>
            <a:pPr>
              <a:buFontTx/>
              <a:buChar char="-"/>
            </a:pPr>
            <a:r>
              <a:rPr lang="pt-BR" dirty="0" smtClean="0"/>
              <a:t>A </a:t>
            </a:r>
            <a:r>
              <a:rPr lang="pt-BR" dirty="0"/>
              <a:t>participação das coordenações de ensino dos Departamentos e Centros </a:t>
            </a:r>
            <a:r>
              <a:rPr lang="pt-BR" dirty="0" smtClean="0"/>
              <a:t>e dos discentes nas reuniões estratégicas do ensino, com discussão do SS, LSQP e EAD numa mesma ocasião</a:t>
            </a:r>
            <a:endParaRPr lang="pt-BR" dirty="0"/>
          </a:p>
          <a:p>
            <a:pPr>
              <a:buFontTx/>
              <a:buChar char="-"/>
            </a:pPr>
            <a:endParaRPr lang="pt-BR" dirty="0"/>
          </a:p>
          <a:p>
            <a:pPr marL="0" indent="0">
              <a:buNone/>
            </a:pPr>
            <a:r>
              <a:rPr lang="pt-BR" b="1" dirty="0" smtClean="0"/>
              <a:t>Dificuldades</a:t>
            </a:r>
          </a:p>
          <a:p>
            <a:pPr>
              <a:buFontTx/>
              <a:buChar char="-"/>
            </a:pPr>
            <a:r>
              <a:rPr lang="pt-BR" dirty="0" smtClean="0"/>
              <a:t>Estabelecer as Coordenações de LSQP e SS</a:t>
            </a:r>
          </a:p>
          <a:p>
            <a:pPr>
              <a:buFontTx/>
              <a:buChar char="-"/>
            </a:pPr>
            <a:r>
              <a:rPr lang="pt-BR" dirty="0" smtClean="0"/>
              <a:t>Avançar na estruturação do Lato Sensu</a:t>
            </a:r>
          </a:p>
          <a:p>
            <a:pPr>
              <a:buFontTx/>
              <a:buChar char="-"/>
            </a:pPr>
            <a:r>
              <a:rPr lang="pt-BR" dirty="0" smtClean="0"/>
              <a:t>Avançar na concepção e prática do CDEAD </a:t>
            </a:r>
          </a:p>
          <a:p>
            <a:pPr>
              <a:buFontTx/>
              <a:buChar char="-"/>
            </a:pPr>
            <a:r>
              <a:rPr lang="pt-BR" dirty="0" smtClean="0"/>
              <a:t>Garantir um espaço físico para as coordenações</a:t>
            </a:r>
          </a:p>
          <a:p>
            <a:pPr>
              <a:buFontTx/>
              <a:buChar char="-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4582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404664"/>
            <a:ext cx="8136904" cy="6264696"/>
          </a:xfrm>
        </p:spPr>
        <p:txBody>
          <a:bodyPr>
            <a:normAutofit/>
          </a:bodyPr>
          <a:lstStyle/>
          <a:p>
            <a:r>
              <a:rPr lang="pt-BR" sz="3200" b="1" dirty="0" smtClean="0"/>
              <a:t>4 – Prestação </a:t>
            </a:r>
            <a:r>
              <a:rPr lang="pt-BR" sz="3200" b="1" dirty="0"/>
              <a:t>de contas e </a:t>
            </a:r>
            <a:r>
              <a:rPr lang="pt-BR" sz="3200" b="1" dirty="0" smtClean="0"/>
              <a:t>construção participativa do planejamento e </a:t>
            </a:r>
            <a:r>
              <a:rPr lang="pt-BR" sz="3200" b="1" dirty="0"/>
              <a:t>programação orçamentária</a:t>
            </a:r>
            <a:endParaRPr lang="pt-BR" sz="3200" dirty="0" smtClean="0"/>
          </a:p>
          <a:p>
            <a:pPr>
              <a:buFontTx/>
              <a:buChar char="-"/>
            </a:pPr>
            <a:endParaRPr lang="pt-BR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pt-BR" dirty="0" smtClean="0"/>
              <a:t>Apresentação e discussão no âmbito dos Colegiados (LSQP e SS) da prestação de contas anual e da programação orçamentária.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 smtClean="0"/>
              <a:t>Diagnóstico sobre a </a:t>
            </a:r>
            <a:r>
              <a:rPr lang="pt-BR" dirty="0"/>
              <a:t>distribuição de recursos do tesouro entre as </a:t>
            </a:r>
            <a:r>
              <a:rPr lang="pt-BR" dirty="0" smtClean="0"/>
              <a:t>áreas e as </a:t>
            </a:r>
            <a:r>
              <a:rPr lang="pt-BR" dirty="0"/>
              <a:t>diferenças na captação de recursos </a:t>
            </a:r>
            <a:r>
              <a:rPr lang="pt-BR" dirty="0" err="1" smtClean="0"/>
              <a:t>extraorçamentários</a:t>
            </a:r>
            <a:r>
              <a:rPr lang="pt-BR" dirty="0" smtClean="0"/>
              <a:t> (Cenários de Ensino).</a:t>
            </a:r>
            <a:endParaRPr lang="pt-BR" dirty="0"/>
          </a:p>
          <a:p>
            <a:pPr>
              <a:buFont typeface="Wingdings" panose="05000000000000000000" pitchFamily="2" charset="2"/>
              <a:buChar char="Ø"/>
            </a:pPr>
            <a:r>
              <a:rPr lang="pt-BR" dirty="0" smtClean="0"/>
              <a:t>Elaboração de documento de orientação para as áreas no processo de definição do planejamento e acompanhamento da execução orçamentária.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 smtClean="0"/>
              <a:t>Rearranjo do processo de trabalho que envolve o planejamento </a:t>
            </a:r>
            <a:r>
              <a:rPr lang="pt-BR" dirty="0"/>
              <a:t>e </a:t>
            </a:r>
            <a:r>
              <a:rPr lang="pt-BR" dirty="0" smtClean="0"/>
              <a:t>a programação orçamentária com a definição de atribuições e responsabilidades da equipe.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dirty="0" smtClean="0"/>
          </a:p>
          <a:p>
            <a:pPr>
              <a:buFont typeface="Wingdings" panose="05000000000000000000" pitchFamily="2" charset="2"/>
              <a:buChar char="Ø"/>
            </a:pPr>
            <a:endParaRPr lang="pt-BR" dirty="0" smtClean="0"/>
          </a:p>
          <a:p>
            <a:pPr marL="514350" indent="-457200">
              <a:buFont typeface="Wingdings" panose="05000000000000000000" pitchFamily="2" charset="2"/>
              <a:buChar char="Ø"/>
            </a:pPr>
            <a:endParaRPr lang="pt-BR" dirty="0" smtClean="0"/>
          </a:p>
          <a:p>
            <a:pPr>
              <a:buFont typeface="Wingdings" panose="05000000000000000000" pitchFamily="2" charset="2"/>
              <a:buChar char="Ø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9331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260648"/>
            <a:ext cx="8280920" cy="6597352"/>
          </a:xfrm>
        </p:spPr>
        <p:txBody>
          <a:bodyPr>
            <a:normAutofit fontScale="77500" lnSpcReduction="20000"/>
          </a:bodyPr>
          <a:lstStyle/>
          <a:p>
            <a:r>
              <a:rPr lang="pt-BR" sz="3200" b="1" dirty="0" smtClean="0"/>
              <a:t>4 - Prestação </a:t>
            </a:r>
            <a:r>
              <a:rPr lang="pt-BR" sz="3200" b="1" dirty="0"/>
              <a:t>de contas e construção participativa do planejamento e programação orçamentária</a:t>
            </a:r>
            <a:endParaRPr lang="pt-BR" sz="3200" dirty="0" smtClean="0"/>
          </a:p>
          <a:p>
            <a:pPr>
              <a:buFontTx/>
              <a:buChar char="-"/>
            </a:pPr>
            <a:endParaRPr lang="pt-BR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pt-BR" dirty="0" smtClean="0"/>
              <a:t>Avanços: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t-BR" sz="2400" dirty="0" smtClean="0"/>
              <a:t>Maior compartilhamento de informações entre as áreas e divulgação dos recursos disponíveis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t-BR" sz="2400" dirty="0" smtClean="0"/>
              <a:t>Melhor uso do recurso do tesouro – exemplo bolsas de auxílio ao estudante e pagamento de congressos, </a:t>
            </a:r>
            <a:r>
              <a:rPr lang="pt-BR" sz="2400" dirty="0"/>
              <a:t>passagens e </a:t>
            </a:r>
            <a:r>
              <a:rPr lang="pt-BR" sz="2400" dirty="0" smtClean="0"/>
              <a:t>diárias.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t-BR" sz="2400" dirty="0" smtClean="0"/>
              <a:t>Planejamento de recursos de capital com os Programas a partir de 2017.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t-BR" sz="2400" dirty="0" smtClean="0"/>
              <a:t>Definição de parâmetros para hora-aula (depende de aprovação final CD) e diretrizes para apoio à tradução.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pt-BR" sz="2400" dirty="0" smtClean="0"/>
          </a:p>
          <a:p>
            <a:pPr marL="514350" indent="-457200">
              <a:buFont typeface="Wingdings" panose="05000000000000000000" pitchFamily="2" charset="2"/>
              <a:buChar char="Ø"/>
            </a:pPr>
            <a:r>
              <a:rPr lang="pt-BR" dirty="0" smtClean="0"/>
              <a:t>Dificuldades: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t-BR" sz="2400" dirty="0" smtClean="0"/>
              <a:t>Compartilhamento </a:t>
            </a:r>
            <a:r>
              <a:rPr lang="pt-BR" sz="2400" dirty="0"/>
              <a:t>das informações de todas as áreas – resistência na elaboração de uma planejamento participativo.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t-BR" sz="2400" dirty="0" smtClean="0"/>
              <a:t>Sistemática para prestação de contas e difusão das informações – situações vividas.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t-BR" sz="2400" dirty="0" smtClean="0"/>
              <a:t>Ausência de parâmetros que orientem a execução de rubricas em projetos com recursos </a:t>
            </a:r>
            <a:r>
              <a:rPr lang="pt-BR" sz="2400" dirty="0" err="1" smtClean="0"/>
              <a:t>extraorçamentários</a:t>
            </a:r>
            <a:r>
              <a:rPr lang="pt-BR" sz="2400" dirty="0" smtClean="0"/>
              <a:t> (mestrados profissionais e LS).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pt-BR" sz="2400" dirty="0" smtClean="0"/>
          </a:p>
          <a:p>
            <a:pPr marL="514350" indent="-457200">
              <a:buFont typeface="Wingdings" panose="05000000000000000000" pitchFamily="2" charset="2"/>
              <a:buChar char="Ø"/>
            </a:pPr>
            <a:endParaRPr lang="pt-BR" dirty="0" smtClean="0"/>
          </a:p>
          <a:p>
            <a:pPr>
              <a:buFont typeface="Wingdings" panose="05000000000000000000" pitchFamily="2" charset="2"/>
              <a:buChar char="Ø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637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404664"/>
            <a:ext cx="8136904" cy="6264696"/>
          </a:xfrm>
        </p:spPr>
        <p:txBody>
          <a:bodyPr>
            <a:normAutofit/>
          </a:bodyPr>
          <a:lstStyle/>
          <a:p>
            <a:r>
              <a:rPr lang="pt-BR" sz="3200" b="1" dirty="0" smtClean="0"/>
              <a:t>5 – Acompanhamento dos indicadores institucionais para avaliação do desempenho</a:t>
            </a:r>
            <a:endParaRPr lang="pt-BR" sz="3200" dirty="0" smtClean="0"/>
          </a:p>
          <a:p>
            <a:pPr marL="0" indent="0">
              <a:buNone/>
            </a:pPr>
            <a:endParaRPr lang="pt-BR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pt-BR" dirty="0" smtClean="0"/>
              <a:t>Realização de diagnósticos em séries históricas da oferta de cursos – lato (presencial e EAD) e stricto</a:t>
            </a:r>
          </a:p>
          <a:p>
            <a:pPr>
              <a:buFontTx/>
              <a:buChar char="-"/>
            </a:pPr>
            <a:r>
              <a:rPr lang="pt-BR" dirty="0" smtClean="0"/>
              <a:t>Cursos e ofertas realizados por ano</a:t>
            </a:r>
          </a:p>
          <a:p>
            <a:pPr>
              <a:buFontTx/>
              <a:buChar char="-"/>
            </a:pPr>
            <a:r>
              <a:rPr lang="pt-BR" dirty="0" smtClean="0"/>
              <a:t>Alunos inscritos, alunos certificados</a:t>
            </a:r>
          </a:p>
          <a:p>
            <a:pPr>
              <a:buFontTx/>
              <a:buChar char="-"/>
            </a:pPr>
            <a:r>
              <a:rPr lang="pt-BR" dirty="0" smtClean="0"/>
              <a:t>Índice de egressos</a:t>
            </a:r>
          </a:p>
          <a:p>
            <a:pPr>
              <a:buFontTx/>
              <a:buChar char="-"/>
            </a:pPr>
            <a:r>
              <a:rPr lang="pt-BR" dirty="0" smtClean="0"/>
              <a:t>Identificação das desistências e desligamentos  </a:t>
            </a:r>
          </a:p>
          <a:p>
            <a:pPr marL="0" indent="0">
              <a:buNone/>
            </a:pPr>
            <a:endParaRPr lang="pt-BR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pt-BR" dirty="0" smtClean="0"/>
              <a:t>Redefinição de indicadores institucionais para acompanhamento do desenvolvimento institucional – inserção do lato sensu (presencial e EAD)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2940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404664"/>
            <a:ext cx="8136904" cy="6264696"/>
          </a:xfrm>
        </p:spPr>
        <p:txBody>
          <a:bodyPr>
            <a:normAutofit lnSpcReduction="10000"/>
          </a:bodyPr>
          <a:lstStyle/>
          <a:p>
            <a:r>
              <a:rPr lang="pt-BR" sz="3200" b="1" dirty="0" smtClean="0"/>
              <a:t>5 – Acompanhamento dos indicadores institucionais para avaliação do desempenho</a:t>
            </a:r>
            <a:endParaRPr lang="pt-BR" sz="3200" dirty="0" smtClean="0"/>
          </a:p>
          <a:p>
            <a:pPr marL="0" indent="0">
              <a:buNone/>
            </a:pPr>
            <a:r>
              <a:rPr lang="pt-BR" b="1" dirty="0" smtClean="0"/>
              <a:t>Avanços</a:t>
            </a:r>
          </a:p>
          <a:p>
            <a:pPr>
              <a:buFontTx/>
              <a:buChar char="-"/>
            </a:pPr>
            <a:r>
              <a:rPr lang="pt-BR" dirty="0" smtClean="0"/>
              <a:t>Constituição de processo de trabalho para acompanhamento sistemático dos indicadores de ensino;</a:t>
            </a:r>
          </a:p>
          <a:p>
            <a:pPr>
              <a:buFontTx/>
              <a:buChar char="-"/>
            </a:pPr>
            <a:r>
              <a:rPr lang="pt-BR" dirty="0" smtClean="0"/>
              <a:t>Reconhecimento das especificidades de cursos e Programas, com identificação de problemas e desafios a serem enfrentados (</a:t>
            </a:r>
            <a:r>
              <a:rPr lang="pt-BR" dirty="0" err="1" smtClean="0"/>
              <a:t>ex</a:t>
            </a:r>
            <a:r>
              <a:rPr lang="pt-BR" dirty="0" smtClean="0"/>
              <a:t>: cursos não encerrados, alto índice de desistentes, oferta de vagas maior que demanda e demanda maior que oferta, etc.)</a:t>
            </a:r>
          </a:p>
          <a:p>
            <a:pPr>
              <a:buFontTx/>
              <a:buChar char="-"/>
            </a:pPr>
            <a:r>
              <a:rPr lang="pt-BR" dirty="0" smtClean="0"/>
              <a:t>Apoio a uma gestão estratégica do ensino com definição de incentivos e ações para enfrentamento dos problemas (</a:t>
            </a:r>
            <a:r>
              <a:rPr lang="pt-BR" dirty="0" err="1" smtClean="0"/>
              <a:t>ex</a:t>
            </a:r>
            <a:r>
              <a:rPr lang="pt-BR" dirty="0" smtClean="0"/>
              <a:t>: abertura de nova chamada para doutorado PSP, identificação de áreas concorrentes, </a:t>
            </a:r>
            <a:r>
              <a:rPr lang="pt-BR" dirty="0" err="1" smtClean="0"/>
              <a:t>etc</a:t>
            </a:r>
            <a:r>
              <a:rPr lang="pt-BR" dirty="0" smtClean="0"/>
              <a:t>)</a:t>
            </a:r>
            <a:endParaRPr lang="pt-BR" dirty="0"/>
          </a:p>
          <a:p>
            <a:pPr marL="0" indent="0">
              <a:buNone/>
            </a:pPr>
            <a:r>
              <a:rPr lang="pt-BR" b="1" dirty="0" smtClean="0"/>
              <a:t>Dificuldades</a:t>
            </a:r>
          </a:p>
          <a:p>
            <a:pPr>
              <a:buFontTx/>
              <a:buChar char="-"/>
            </a:pPr>
            <a:r>
              <a:rPr lang="pt-BR" dirty="0" smtClean="0"/>
              <a:t>Sistema de informação não integrado e muito deficiente para os cursos de LSQP presenciais;</a:t>
            </a:r>
          </a:p>
          <a:p>
            <a:pPr>
              <a:buFontTx/>
              <a:buChar char="-"/>
            </a:pPr>
            <a:r>
              <a:rPr lang="pt-BR" dirty="0" smtClean="0"/>
              <a:t>Valorização e uso das informações pelas áreas com reforço a uma ação de avaliação permanente das ofertas.</a:t>
            </a:r>
          </a:p>
          <a:p>
            <a:pPr>
              <a:buFontTx/>
              <a:buChar char="-"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150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404664"/>
            <a:ext cx="8136904" cy="6264696"/>
          </a:xfrm>
        </p:spPr>
        <p:txBody>
          <a:bodyPr>
            <a:normAutofit/>
          </a:bodyPr>
          <a:lstStyle/>
          <a:p>
            <a:r>
              <a:rPr lang="pt-BR" sz="3200" b="1" dirty="0" smtClean="0"/>
              <a:t>6 – Desenvolvimento de processos de avaliação do ensino</a:t>
            </a:r>
            <a:endParaRPr lang="pt-BR" sz="3200" dirty="0" smtClean="0"/>
          </a:p>
          <a:p>
            <a:pPr>
              <a:buFontTx/>
              <a:buChar char="-"/>
            </a:pPr>
            <a:endParaRPr lang="pt-BR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pt-BR" sz="2400" dirty="0" smtClean="0"/>
              <a:t>Consolidação de estratégias para produção de </a:t>
            </a:r>
            <a:r>
              <a:rPr lang="pt-PT" sz="2400" dirty="0" smtClean="0"/>
              <a:t>informações </a:t>
            </a:r>
            <a:r>
              <a:rPr lang="pt-PT" sz="2400" dirty="0"/>
              <a:t>sobre processos de ensino realizados pela Escola visando subsidiar as discussões e práticas de avaliação realizadas pela comunidade </a:t>
            </a:r>
            <a:r>
              <a:rPr lang="pt-PT" sz="2400" dirty="0" smtClean="0"/>
              <a:t>escolar: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t-BR" sz="2000" dirty="0" smtClean="0"/>
              <a:t>Avaliação </a:t>
            </a:r>
            <a:r>
              <a:rPr lang="pt-BR" sz="2000" dirty="0"/>
              <a:t>de todas as disciplinas do Stricto Sensu, com produção de relatórios anuais com retorno aos docentes e coordenação dos </a:t>
            </a:r>
            <a:r>
              <a:rPr lang="pt-BR" sz="2000" dirty="0" smtClean="0"/>
              <a:t>Programas;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t-BR" sz="2000" dirty="0" smtClean="0"/>
              <a:t>Avaliação </a:t>
            </a:r>
            <a:r>
              <a:rPr lang="pt-BR" sz="2000" dirty="0"/>
              <a:t>de cursos do Stricto Sensu e avaliação de egressos – Programas acadêmicos;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80365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7504" y="260648"/>
            <a:ext cx="67178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Democracia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interna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83568" y="1484784"/>
            <a:ext cx="589238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Reunião Conselho Deliberativo – ENSP e Departamentos</a:t>
            </a:r>
          </a:p>
          <a:p>
            <a:endParaRPr lang="pt-BR" dirty="0"/>
          </a:p>
          <a:p>
            <a:r>
              <a:rPr lang="pt-BR" dirty="0" smtClean="0"/>
              <a:t>Ativação dos Colegiados</a:t>
            </a:r>
          </a:p>
          <a:p>
            <a:endParaRPr lang="pt-BR" dirty="0"/>
          </a:p>
          <a:p>
            <a:r>
              <a:rPr lang="pt-BR" dirty="0" smtClean="0"/>
              <a:t>CPG e CGPG</a:t>
            </a:r>
          </a:p>
        </p:txBody>
      </p:sp>
      <p:sp>
        <p:nvSpPr>
          <p:cNvPr id="4" name="Retângulo 3"/>
          <p:cNvSpPr/>
          <p:nvPr/>
        </p:nvSpPr>
        <p:spPr>
          <a:xfrm>
            <a:off x="107504" y="3054444"/>
            <a:ext cx="46931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Transparência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51520" y="4186247"/>
            <a:ext cx="58128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Divulgação no portal dos projetos e bolsas – servidores</a:t>
            </a:r>
          </a:p>
          <a:p>
            <a:endParaRPr lang="pt-BR" dirty="0"/>
          </a:p>
          <a:p>
            <a:r>
              <a:rPr lang="pt-BR" dirty="0" smtClean="0"/>
              <a:t>Decisão no CD dos Fundo ENSP</a:t>
            </a:r>
          </a:p>
          <a:p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026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404664"/>
            <a:ext cx="8136904" cy="6264696"/>
          </a:xfrm>
        </p:spPr>
        <p:txBody>
          <a:bodyPr>
            <a:normAutofit/>
          </a:bodyPr>
          <a:lstStyle/>
          <a:p>
            <a:r>
              <a:rPr lang="pt-BR" sz="3200" b="1" dirty="0"/>
              <a:t>6</a:t>
            </a:r>
            <a:r>
              <a:rPr lang="pt-BR" sz="3200" b="1" dirty="0" smtClean="0"/>
              <a:t> – Desenvolvimento de processos de avaliação do ensino</a:t>
            </a:r>
            <a:endParaRPr lang="pt-BR" sz="3200" dirty="0" smtClean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b="1" dirty="0" smtClean="0"/>
              <a:t>Avanços</a:t>
            </a:r>
          </a:p>
          <a:p>
            <a:pPr>
              <a:buFontTx/>
              <a:buChar char="-"/>
            </a:pPr>
            <a:r>
              <a:rPr lang="pt-BR" dirty="0" smtClean="0"/>
              <a:t>Constituição </a:t>
            </a:r>
            <a:r>
              <a:rPr lang="pt-BR" dirty="0"/>
              <a:t>de um grupo de trabalho com profissionais engajados no desenvolvimento de processos para esta </a:t>
            </a:r>
            <a:r>
              <a:rPr lang="pt-BR" dirty="0" smtClean="0"/>
              <a:t>ação;</a:t>
            </a:r>
            <a:endParaRPr lang="pt-BR" dirty="0"/>
          </a:p>
          <a:p>
            <a:pPr>
              <a:buFontTx/>
              <a:buChar char="-"/>
            </a:pPr>
            <a:r>
              <a:rPr lang="pt-PT" dirty="0"/>
              <a:t>Produção de dados sistemáticos sobre os processos de </a:t>
            </a:r>
            <a:r>
              <a:rPr lang="pt-PT" dirty="0" smtClean="0"/>
              <a:t>ensino no âmbito das disciplinas do stricto sensu;</a:t>
            </a:r>
            <a:endParaRPr lang="pt-BR" dirty="0"/>
          </a:p>
          <a:p>
            <a:pPr>
              <a:buFontTx/>
              <a:buChar char="-"/>
            </a:pPr>
            <a:r>
              <a:rPr lang="pt-BR" dirty="0" smtClean="0"/>
              <a:t>Aproximação com os processos de ensino lato sensu e perspectivas de construção para modelos de avaliação dos cursos.</a:t>
            </a:r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b="1" dirty="0" smtClean="0"/>
              <a:t>Dificuldades</a:t>
            </a:r>
          </a:p>
          <a:p>
            <a:pPr>
              <a:buFontTx/>
              <a:buChar char="-"/>
            </a:pPr>
            <a:r>
              <a:rPr lang="pt-BR" dirty="0" smtClean="0"/>
              <a:t>Demanda de serviço e tamanho da equipe.</a:t>
            </a:r>
          </a:p>
          <a:p>
            <a:pPr>
              <a:buFontTx/>
              <a:buChar char="-"/>
            </a:pPr>
            <a:r>
              <a:rPr lang="pt-BR" dirty="0" smtClean="0"/>
              <a:t>Baixa adesão de docentes e discentes.</a:t>
            </a:r>
          </a:p>
          <a:p>
            <a:pPr>
              <a:buFontTx/>
              <a:buChar char="-"/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88010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404664"/>
            <a:ext cx="8136904" cy="6264696"/>
          </a:xfrm>
        </p:spPr>
        <p:txBody>
          <a:bodyPr>
            <a:normAutofit/>
          </a:bodyPr>
          <a:lstStyle/>
          <a:p>
            <a:r>
              <a:rPr lang="pt-BR" sz="3200" b="1" dirty="0" smtClean="0"/>
              <a:t>7 - </a:t>
            </a:r>
            <a:r>
              <a:rPr lang="pt-BR" sz="3200" b="1" dirty="0"/>
              <a:t>Reestruturação da gestão acadêmica </a:t>
            </a:r>
            <a:endParaRPr lang="pt-BR" sz="3200" dirty="0" smtClean="0"/>
          </a:p>
          <a:p>
            <a:pPr>
              <a:buFontTx/>
              <a:buChar char="-"/>
            </a:pPr>
            <a:endParaRPr lang="pt-BR" dirty="0" smtClean="0"/>
          </a:p>
          <a:p>
            <a:pPr marL="514350" indent="-457200">
              <a:buFont typeface="Wingdings" panose="05000000000000000000" pitchFamily="2" charset="2"/>
              <a:buChar char="Ø"/>
            </a:pPr>
            <a:r>
              <a:rPr lang="pt-BR" dirty="0" smtClean="0"/>
              <a:t>Integração SECA Lato presencial – Lato EAD</a:t>
            </a:r>
          </a:p>
          <a:p>
            <a:pPr marL="514350" indent="-457200">
              <a:buFont typeface="Wingdings" panose="05000000000000000000" pitchFamily="2" charset="2"/>
              <a:buChar char="Ø"/>
            </a:pPr>
            <a:r>
              <a:rPr lang="pt-BR" dirty="0" smtClean="0"/>
              <a:t>Revisão de processos que envolvem secretarias dos programas e SECA</a:t>
            </a:r>
          </a:p>
          <a:p>
            <a:pPr marL="514350" indent="-457200">
              <a:buFont typeface="Wingdings" panose="05000000000000000000" pitchFamily="2" charset="2"/>
              <a:buChar char="Ø"/>
            </a:pPr>
            <a:r>
              <a:rPr lang="pt-BR" dirty="0" smtClean="0"/>
              <a:t>Caderno do aluno stricto sensu acadêmico</a:t>
            </a:r>
          </a:p>
          <a:p>
            <a:pPr marL="514350" indent="-457200">
              <a:buFont typeface="Wingdings" panose="05000000000000000000" pitchFamily="2" charset="2"/>
              <a:buChar char="Ø"/>
            </a:pPr>
            <a:r>
              <a:rPr lang="pt-BR" dirty="0" smtClean="0"/>
              <a:t>Conta SECA</a:t>
            </a:r>
          </a:p>
          <a:p>
            <a:pPr marL="514350" indent="-457200">
              <a:buFont typeface="Wingdings" panose="05000000000000000000" pitchFamily="2" charset="2"/>
              <a:buChar char="Ø"/>
            </a:pPr>
            <a:r>
              <a:rPr lang="pt-BR" dirty="0" smtClean="0"/>
              <a:t>Integração SEAC</a:t>
            </a:r>
          </a:p>
          <a:p>
            <a:pPr marL="514350" indent="-457200">
              <a:buFont typeface="Wingdings" panose="05000000000000000000" pitchFamily="2" charset="2"/>
              <a:buChar char="Ø"/>
            </a:pPr>
            <a:r>
              <a:rPr lang="pt-BR" dirty="0" smtClean="0"/>
              <a:t>Mapeamento dos processos de gestão do ensino – parceria com </a:t>
            </a:r>
            <a:r>
              <a:rPr lang="pt-BR" b="1" dirty="0" smtClean="0"/>
              <a:t>Gestão da Qualidade</a:t>
            </a:r>
          </a:p>
          <a:p>
            <a:pPr>
              <a:buFontTx/>
              <a:buChar char="-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6444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404664"/>
            <a:ext cx="8136904" cy="6264696"/>
          </a:xfrm>
        </p:spPr>
        <p:txBody>
          <a:bodyPr>
            <a:normAutofit fontScale="92500" lnSpcReduction="10000"/>
          </a:bodyPr>
          <a:lstStyle/>
          <a:p>
            <a:r>
              <a:rPr lang="pt-BR" sz="3200" b="1" dirty="0" smtClean="0"/>
              <a:t>7 - </a:t>
            </a:r>
            <a:r>
              <a:rPr lang="pt-BR" sz="3200" b="1" dirty="0"/>
              <a:t>Reestruturação da gestão acadêmica </a:t>
            </a:r>
            <a:endParaRPr lang="pt-BR" sz="3200" dirty="0" smtClean="0"/>
          </a:p>
          <a:p>
            <a:pPr>
              <a:buFontTx/>
              <a:buChar char="-"/>
            </a:pPr>
            <a:endParaRPr lang="pt-BR" dirty="0" smtClean="0"/>
          </a:p>
          <a:p>
            <a:pPr marL="0" indent="0">
              <a:buNone/>
            </a:pPr>
            <a:r>
              <a:rPr lang="pt-BR" b="1" dirty="0" smtClean="0"/>
              <a:t>Avanços</a:t>
            </a:r>
          </a:p>
          <a:p>
            <a:pPr>
              <a:buFontTx/>
              <a:buChar char="-"/>
            </a:pPr>
            <a:r>
              <a:rPr lang="pt-BR" dirty="0" smtClean="0"/>
              <a:t>Estrutura e processos da gestão acadêmica do lato integrados;</a:t>
            </a:r>
          </a:p>
          <a:p>
            <a:pPr>
              <a:buFontTx/>
              <a:buChar char="-"/>
            </a:pPr>
            <a:r>
              <a:rPr lang="pt-BR" dirty="0" smtClean="0"/>
              <a:t>Utilização dos recursos do SECA para apoio as atividades do próprio SECA</a:t>
            </a:r>
          </a:p>
          <a:p>
            <a:pPr>
              <a:buFontTx/>
              <a:buChar char="-"/>
            </a:pPr>
            <a:r>
              <a:rPr lang="pt-BR" dirty="0" smtClean="0"/>
              <a:t>Identificação dos processos que envolvem o ensino e perpassam as diferentes áreas</a:t>
            </a:r>
            <a:endParaRPr lang="pt-BR" dirty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b="1" dirty="0" smtClean="0"/>
              <a:t>Dificuldades</a:t>
            </a:r>
          </a:p>
          <a:p>
            <a:pPr>
              <a:buFontTx/>
              <a:buChar char="-"/>
            </a:pPr>
            <a:r>
              <a:rPr lang="pt-BR" dirty="0" smtClean="0"/>
              <a:t>Definição de processos para manutenção da estrutura de gestão acadêmica lato, em especial para sustentação das atividades que envolvem cursos EAD</a:t>
            </a:r>
          </a:p>
          <a:p>
            <a:pPr>
              <a:buFontTx/>
              <a:buChar char="-"/>
            </a:pPr>
            <a:r>
              <a:rPr lang="pt-BR" dirty="0" smtClean="0"/>
              <a:t>Definição das atribuições e responsabilidades que envolvem SECA e secretaria dos programas</a:t>
            </a:r>
          </a:p>
          <a:p>
            <a:pPr>
              <a:buFontTx/>
              <a:buChar char="-"/>
            </a:pPr>
            <a:r>
              <a:rPr lang="pt-BR" dirty="0" smtClean="0"/>
              <a:t>Espaço físico</a:t>
            </a:r>
          </a:p>
          <a:p>
            <a:pPr>
              <a:buFontTx/>
              <a:buChar char="-"/>
            </a:pPr>
            <a:r>
              <a:rPr lang="pt-BR" dirty="0" smtClean="0"/>
              <a:t>Sistema de gestão acadêmica</a:t>
            </a:r>
          </a:p>
          <a:p>
            <a:pPr>
              <a:buFontTx/>
              <a:buChar char="-"/>
            </a:pPr>
            <a:r>
              <a:rPr lang="pt-BR" dirty="0" smtClean="0"/>
              <a:t>Arquivo intermediário e documentação</a:t>
            </a:r>
          </a:p>
          <a:p>
            <a:pPr>
              <a:buFontTx/>
              <a:buChar char="-"/>
            </a:pPr>
            <a:r>
              <a:rPr lang="pt-BR" dirty="0" smtClean="0"/>
              <a:t>Profissionais servidores</a:t>
            </a: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15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404664"/>
            <a:ext cx="8136904" cy="6264696"/>
          </a:xfrm>
        </p:spPr>
        <p:txBody>
          <a:bodyPr>
            <a:normAutofit/>
          </a:bodyPr>
          <a:lstStyle/>
          <a:p>
            <a:r>
              <a:rPr lang="pt-BR" sz="3200" b="1" dirty="0" smtClean="0"/>
              <a:t>8 – Concepção e implementação de um novo Portal de Ensino</a:t>
            </a:r>
            <a:endParaRPr lang="pt-BR" sz="3200" dirty="0" smtClean="0"/>
          </a:p>
          <a:p>
            <a:pPr>
              <a:buFontTx/>
              <a:buChar char="-"/>
            </a:pPr>
            <a:endParaRPr lang="pt-BR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pt-BR" dirty="0" smtClean="0"/>
              <a:t>Construção participativa da concepção do novo Portal de Ensino, com apresentação das propostas nos Colegiados respectivos de ensino, divulgação entre docentes e discentes na etapa de validação  (2013-2016).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dirty="0"/>
          </a:p>
          <a:p>
            <a:pPr>
              <a:buFont typeface="Wingdings" panose="05000000000000000000" pitchFamily="2" charset="2"/>
              <a:buChar char="Ø"/>
            </a:pPr>
            <a:r>
              <a:rPr lang="pt-BR" dirty="0" smtClean="0"/>
              <a:t>Estratégia para difusão de informações e fortalecimento da participação.</a:t>
            </a:r>
          </a:p>
        </p:txBody>
      </p:sp>
    </p:spTree>
    <p:extLst>
      <p:ext uri="{BB962C8B-B14F-4D97-AF65-F5344CB8AC3E}">
        <p14:creationId xmlns:p14="http://schemas.microsoft.com/office/powerpoint/2010/main" val="67836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404664"/>
            <a:ext cx="8136904" cy="6264696"/>
          </a:xfrm>
        </p:spPr>
        <p:txBody>
          <a:bodyPr>
            <a:normAutofit fontScale="85000" lnSpcReduction="20000"/>
          </a:bodyPr>
          <a:lstStyle/>
          <a:p>
            <a:r>
              <a:rPr lang="pt-BR" sz="4500" b="1" dirty="0" smtClean="0"/>
              <a:t>8 – Concepção e implementação de um novo Portal de Ensino</a:t>
            </a:r>
            <a:endParaRPr lang="pt-BR" sz="4500" dirty="0" smtClean="0"/>
          </a:p>
          <a:p>
            <a:pPr>
              <a:buFontTx/>
              <a:buChar char="-"/>
            </a:pPr>
            <a:endParaRPr lang="pt-BR" dirty="0" smtClean="0"/>
          </a:p>
          <a:p>
            <a:pPr marL="0" indent="0">
              <a:buNone/>
            </a:pPr>
            <a:r>
              <a:rPr lang="pt-BR" b="1" dirty="0"/>
              <a:t>Avanços</a:t>
            </a:r>
          </a:p>
          <a:p>
            <a:pPr>
              <a:buFontTx/>
              <a:buChar char="-"/>
            </a:pPr>
            <a:r>
              <a:rPr lang="pt-BR" dirty="0"/>
              <a:t>Integração numa mesma área de todas as informações do </a:t>
            </a:r>
            <a:r>
              <a:rPr lang="pt-BR" dirty="0" smtClean="0"/>
              <a:t>ensino</a:t>
            </a:r>
          </a:p>
          <a:p>
            <a:pPr>
              <a:buFontTx/>
              <a:buChar char="-"/>
            </a:pPr>
            <a:r>
              <a:rPr lang="pt-BR" dirty="0" smtClean="0"/>
              <a:t>Página em inglês e espanhol atendendo às solicitações de informações da CAPES (restando poucas informações)</a:t>
            </a:r>
            <a:endParaRPr lang="pt-BR" dirty="0"/>
          </a:p>
          <a:p>
            <a:pPr>
              <a:buFontTx/>
              <a:buChar char="-"/>
            </a:pPr>
            <a:r>
              <a:rPr lang="pt-BR" dirty="0"/>
              <a:t>Disponibilização de documentos relevantes da área de ensino</a:t>
            </a:r>
          </a:p>
          <a:p>
            <a:pPr>
              <a:buFontTx/>
              <a:buChar char="-"/>
            </a:pPr>
            <a:r>
              <a:rPr lang="pt-BR" dirty="0"/>
              <a:t>Criação para uma área para a gestão acadêmica e espaço para os estudantes</a:t>
            </a:r>
          </a:p>
          <a:p>
            <a:pPr>
              <a:buFontTx/>
              <a:buChar char="-"/>
            </a:pPr>
            <a:r>
              <a:rPr lang="pt-BR" dirty="0"/>
              <a:t>Configuração de nova página para </a:t>
            </a:r>
            <a:r>
              <a:rPr lang="pt-BR" dirty="0" smtClean="0"/>
              <a:t>os cursos EAD</a:t>
            </a:r>
          </a:p>
          <a:p>
            <a:pPr>
              <a:buFontTx/>
              <a:buChar char="-"/>
            </a:pPr>
            <a:r>
              <a:rPr lang="pt-BR" dirty="0" smtClean="0"/>
              <a:t>Autonomia para cada área atualizar informações</a:t>
            </a:r>
          </a:p>
          <a:p>
            <a:pPr>
              <a:buFontTx/>
              <a:buChar char="-"/>
            </a:pPr>
            <a:r>
              <a:rPr lang="pt-BR" dirty="0" smtClean="0"/>
              <a:t>Facilidade para realização de atualizações e modificações junto a TI</a:t>
            </a:r>
            <a:endParaRPr lang="pt-BR" dirty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b="1" dirty="0" smtClean="0"/>
              <a:t>Dificuldades</a:t>
            </a:r>
          </a:p>
          <a:p>
            <a:pPr>
              <a:buFontTx/>
              <a:buChar char="-"/>
            </a:pPr>
            <a:r>
              <a:rPr lang="pt-BR" dirty="0" smtClean="0"/>
              <a:t>As áreas e equipes incorporarem a sistemática de atualização das informações</a:t>
            </a:r>
          </a:p>
          <a:p>
            <a:pPr>
              <a:buFontTx/>
              <a:buChar char="-"/>
            </a:pPr>
            <a:r>
              <a:rPr lang="pt-BR" dirty="0" smtClean="0"/>
              <a:t>A necessidade de inserção de informações de forma manual por dificuldades de sistemas que reúnam os dados necessários para cada área</a:t>
            </a:r>
          </a:p>
          <a:p>
            <a:pPr>
              <a:buFontTx/>
              <a:buChar char="-"/>
            </a:pPr>
            <a:r>
              <a:rPr lang="pt-BR" dirty="0" smtClean="0"/>
              <a:t>A duplicidade de esforços na área de TI em virtude da dificuldade de diálogo entre as áreas que atuam nos diferentes sistemas – SGTI, CCI, EAD e Vice-Presidência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591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404664"/>
            <a:ext cx="8136904" cy="6264696"/>
          </a:xfrm>
        </p:spPr>
        <p:txBody>
          <a:bodyPr>
            <a:normAutofit/>
          </a:bodyPr>
          <a:lstStyle/>
          <a:p>
            <a:r>
              <a:rPr lang="pt-BR" sz="3200" b="1" dirty="0"/>
              <a:t>9</a:t>
            </a:r>
            <a:r>
              <a:rPr lang="pt-BR" sz="3200" b="1" dirty="0" smtClean="0"/>
              <a:t> – Fortalecimento do diálogo com os estudantes</a:t>
            </a:r>
            <a:endParaRPr lang="pt-BR" sz="3200" dirty="0" smtClean="0"/>
          </a:p>
          <a:p>
            <a:pPr>
              <a:buFontTx/>
              <a:buChar char="-"/>
            </a:pPr>
            <a:endParaRPr lang="pt-BR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pt-BR" dirty="0" smtClean="0"/>
              <a:t>Realização de reuniões bimensais com </a:t>
            </a:r>
            <a:r>
              <a:rPr lang="pt-BR" dirty="0"/>
              <a:t>a </a:t>
            </a:r>
            <a:r>
              <a:rPr lang="pt-BR" dirty="0" err="1" smtClean="0"/>
              <a:t>Vice-Direção</a:t>
            </a:r>
            <a:r>
              <a:rPr lang="pt-BR" dirty="0" smtClean="0"/>
              <a:t>, Coordenadores de Curso, Programas e SECA com o objetivo de estabelecer um espaço de escuta e promover melhorias nos processos de ensino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 smtClean="0"/>
              <a:t>Estímulo à </a:t>
            </a:r>
            <a:r>
              <a:rPr lang="pt-BR" dirty="0"/>
              <a:t>organização de um coletivo de estudantes e </a:t>
            </a:r>
            <a:r>
              <a:rPr lang="pt-BR" dirty="0" smtClean="0"/>
              <a:t>à </a:t>
            </a:r>
            <a:r>
              <a:rPr lang="pt-BR" dirty="0"/>
              <a:t>representação nos Colegiados </a:t>
            </a:r>
            <a:r>
              <a:rPr lang="pt-BR" dirty="0" smtClean="0"/>
              <a:t> </a:t>
            </a:r>
            <a:r>
              <a:rPr lang="pt-BR" dirty="0"/>
              <a:t>existentes na </a:t>
            </a:r>
            <a:r>
              <a:rPr lang="pt-BR" dirty="0" smtClean="0"/>
              <a:t>escola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7593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404664"/>
            <a:ext cx="8136904" cy="626469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t-BR" sz="3600" b="1" dirty="0"/>
              <a:t>9</a:t>
            </a:r>
            <a:r>
              <a:rPr lang="pt-BR" sz="3600" b="1" dirty="0" smtClean="0"/>
              <a:t> - Fortalecimento </a:t>
            </a:r>
            <a:r>
              <a:rPr lang="pt-BR" sz="3600" b="1" dirty="0"/>
              <a:t>do diálogo com os estudantes</a:t>
            </a:r>
            <a:endParaRPr lang="pt-BR" sz="3600" dirty="0"/>
          </a:p>
          <a:p>
            <a:pPr>
              <a:buFontTx/>
              <a:buChar char="-"/>
            </a:pPr>
            <a:endParaRPr lang="pt-BR" dirty="0" smtClean="0"/>
          </a:p>
          <a:p>
            <a:pPr marL="0" indent="0">
              <a:buNone/>
            </a:pPr>
            <a:r>
              <a:rPr lang="pt-BR" b="1" dirty="0"/>
              <a:t>Avanços</a:t>
            </a:r>
          </a:p>
          <a:p>
            <a:pPr>
              <a:buFontTx/>
              <a:buChar char="-"/>
            </a:pPr>
            <a:r>
              <a:rPr lang="pt-BR" dirty="0" smtClean="0"/>
              <a:t>Fortalecimento do Fórum de Estudantes da ENSP</a:t>
            </a:r>
          </a:p>
          <a:p>
            <a:pPr>
              <a:buFontTx/>
              <a:buChar char="-"/>
            </a:pPr>
            <a:r>
              <a:rPr lang="pt-BR" dirty="0" smtClean="0"/>
              <a:t>Aproximação e maior diálogo entre discentes e coordenadores, possibilitando identificar questões que afetam o dia-a-dia da escola </a:t>
            </a:r>
          </a:p>
          <a:p>
            <a:pPr>
              <a:buFontTx/>
              <a:buChar char="-"/>
            </a:pPr>
            <a:r>
              <a:rPr lang="pt-BR" dirty="0" smtClean="0"/>
              <a:t>Conquista do espaço de convívio para os alunos</a:t>
            </a:r>
            <a:endParaRPr lang="pt-BR" dirty="0"/>
          </a:p>
          <a:p>
            <a:pPr>
              <a:buFontTx/>
              <a:buChar char="-"/>
            </a:pPr>
            <a:r>
              <a:rPr lang="pt-BR" dirty="0" smtClean="0"/>
              <a:t>Mudanças e melhorias nos processos de ensino, em especial na gestão acadêmica</a:t>
            </a:r>
          </a:p>
          <a:p>
            <a:pPr>
              <a:buFontTx/>
              <a:buChar char="-"/>
            </a:pPr>
            <a:r>
              <a:rPr lang="pt-BR" dirty="0" smtClean="0"/>
              <a:t>Parceria na realização de atividades no aniversário da Escola e outros eventos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b="1" dirty="0" smtClean="0"/>
              <a:t>Dificuldades</a:t>
            </a:r>
          </a:p>
          <a:p>
            <a:pPr>
              <a:buFontTx/>
              <a:buChar char="-"/>
            </a:pPr>
            <a:r>
              <a:rPr lang="pt-BR" dirty="0" smtClean="0"/>
              <a:t>Manter a atuação dos estudantes </a:t>
            </a:r>
          </a:p>
          <a:p>
            <a:pPr>
              <a:buFontTx/>
              <a:buChar char="-"/>
            </a:pPr>
            <a:r>
              <a:rPr lang="pt-BR" dirty="0" smtClean="0"/>
              <a:t>Promover novas melhorias no espaço de convívio</a:t>
            </a:r>
          </a:p>
          <a:p>
            <a:pPr>
              <a:buFontTx/>
              <a:buChar char="-"/>
            </a:pPr>
            <a:r>
              <a:rPr lang="pt-BR" dirty="0" smtClean="0"/>
              <a:t>Atender às solicitações de ordem mais estrutural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4043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404664"/>
            <a:ext cx="8136904" cy="626469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t-BR" sz="3600" b="1" dirty="0" smtClean="0"/>
              <a:t>10 – Desenvolvimento em parceria de uma política de extensão para a ENSP</a:t>
            </a:r>
          </a:p>
          <a:p>
            <a:pPr marL="0" indent="0">
              <a:buNone/>
            </a:pPr>
            <a:endParaRPr lang="pt-BR" sz="3600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pt-BR" sz="3600" dirty="0" smtClean="0"/>
              <a:t> Reconhecimento das ações da ENSP realizadas no território de Manguinhos com a identificação de parcerias e projetos que possam potencializar a ação </a:t>
            </a:r>
            <a:r>
              <a:rPr lang="pt-BR" sz="3600" dirty="0" err="1" smtClean="0"/>
              <a:t>extensionista</a:t>
            </a:r>
            <a:endParaRPr lang="pt-BR" sz="36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pt-BR" sz="3600" dirty="0" smtClean="0"/>
              <a:t> Articulação e participação nas reuniões do Conselho Gestor </a:t>
            </a:r>
            <a:r>
              <a:rPr lang="pt-BR" sz="3600" dirty="0" err="1" smtClean="0"/>
              <a:t>Intersetorial</a:t>
            </a:r>
            <a:r>
              <a:rPr lang="pt-BR" sz="3600" dirty="0" smtClean="0"/>
              <a:t> de Manguinhos (CGI)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3600" dirty="0" smtClean="0"/>
              <a:t> Divulgação da proposta </a:t>
            </a:r>
            <a:r>
              <a:rPr lang="pt-BR" sz="3600" dirty="0" err="1" smtClean="0"/>
              <a:t>extensionista</a:t>
            </a:r>
            <a:r>
              <a:rPr lang="pt-BR" sz="3600" dirty="0" smtClean="0"/>
              <a:t> no âmbito do ensino com perspectivas para desenvolvimento de ações no território (estágio)</a:t>
            </a:r>
            <a:endParaRPr lang="pt-BR" sz="3600" dirty="0"/>
          </a:p>
          <a:p>
            <a:pPr>
              <a:buFont typeface="Wingdings" panose="05000000000000000000" pitchFamily="2" charset="2"/>
              <a:buChar char="Ø"/>
            </a:pPr>
            <a:endParaRPr lang="pt-BR" sz="3600" dirty="0" smtClean="0"/>
          </a:p>
          <a:p>
            <a:pPr marL="0" indent="0">
              <a:buNone/>
            </a:pP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50823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404664"/>
            <a:ext cx="8136904" cy="6264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600" b="1" dirty="0" smtClean="0"/>
              <a:t>11 – Desenvolvimento em parceria de uma política de extensão para a ENSP</a:t>
            </a:r>
          </a:p>
          <a:p>
            <a:pPr marL="0" indent="0">
              <a:buNone/>
            </a:pPr>
            <a:endParaRPr lang="pt-BR" b="1" dirty="0" smtClean="0"/>
          </a:p>
          <a:p>
            <a:pPr marL="0" indent="0">
              <a:buNone/>
            </a:pPr>
            <a:r>
              <a:rPr lang="pt-BR" b="1" dirty="0" smtClean="0"/>
              <a:t>Avanços</a:t>
            </a:r>
            <a:endParaRPr lang="pt-BR" b="1" dirty="0"/>
          </a:p>
          <a:p>
            <a:pPr>
              <a:buFontTx/>
              <a:buChar char="-"/>
            </a:pPr>
            <a:r>
              <a:rPr lang="pt-BR" dirty="0" smtClean="0"/>
              <a:t>Articulação com VDAL e CSEGSF para a definição de estratégias e ações no âmbito do CGI, com atuação no território de Manguinhos – GT Educação e Saúde</a:t>
            </a:r>
          </a:p>
          <a:p>
            <a:pPr>
              <a:buFontTx/>
              <a:buChar char="-"/>
            </a:pPr>
            <a:r>
              <a:rPr lang="pt-BR" dirty="0" smtClean="0"/>
              <a:t>Maior articulação e reconhecimento das atividades já existentes – LTM e CGI</a:t>
            </a:r>
          </a:p>
          <a:p>
            <a:pPr>
              <a:buFontTx/>
              <a:buChar char="-"/>
            </a:pPr>
            <a:r>
              <a:rPr lang="pt-BR" dirty="0" smtClean="0"/>
              <a:t>Apoio ao desenvolvimento de novos projetos como </a:t>
            </a:r>
            <a:r>
              <a:rPr lang="pt-BR" dirty="0" err="1" smtClean="0"/>
              <a:t>Preparanem</a:t>
            </a:r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b="1" dirty="0" smtClean="0"/>
              <a:t>Dificuldades</a:t>
            </a:r>
          </a:p>
          <a:p>
            <a:pPr>
              <a:buFontTx/>
              <a:buChar char="-"/>
            </a:pPr>
            <a:r>
              <a:rPr lang="pt-BR" dirty="0" smtClean="0"/>
              <a:t>Definição e </a:t>
            </a:r>
            <a:r>
              <a:rPr lang="pt-BR" dirty="0" err="1" smtClean="0"/>
              <a:t>pactuação</a:t>
            </a:r>
            <a:r>
              <a:rPr lang="pt-BR" dirty="0" smtClean="0"/>
              <a:t> em torno de uma política de extensão</a:t>
            </a:r>
          </a:p>
          <a:p>
            <a:pPr>
              <a:buFontTx/>
              <a:buChar char="-"/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78306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180528" y="1484784"/>
            <a:ext cx="7235981" cy="3385651"/>
          </a:xfrm>
        </p:spPr>
        <p:txBody>
          <a:bodyPr/>
          <a:lstStyle/>
          <a:p>
            <a:r>
              <a:rPr lang="pt-BR" sz="6000" dirty="0" smtClean="0"/>
              <a:t>Questões Estratégicas – Lato Sensu e QP</a:t>
            </a:r>
            <a:endParaRPr lang="pt-BR" sz="6000" dirty="0"/>
          </a:p>
        </p:txBody>
      </p:sp>
    </p:spTree>
    <p:extLst>
      <p:ext uri="{BB962C8B-B14F-4D97-AF65-F5344CB8AC3E}">
        <p14:creationId xmlns:p14="http://schemas.microsoft.com/office/powerpoint/2010/main" val="318809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7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88640"/>
            <a:ext cx="8136904" cy="626469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sz="3200" b="1" dirty="0" smtClean="0"/>
              <a:t>1 - Credenciamento Institucional para oferta de cursos</a:t>
            </a:r>
            <a:endParaRPr lang="pt-BR" sz="3200" dirty="0"/>
          </a:p>
          <a:p>
            <a:pPr>
              <a:buFontTx/>
              <a:buChar char="-"/>
            </a:pPr>
            <a:endParaRPr lang="pt-BR" dirty="0" smtClean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Em 2013 chegou-se a compreensão que era necessário buscar o credenciamento institucional junto ao MEC para oferta de cursos lato sensu – teve início o levantamento de documentos e a busca de diálogo com o MEC.</a:t>
            </a:r>
          </a:p>
          <a:p>
            <a:pPr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Em fevereiro de 2015 a </a:t>
            </a:r>
            <a:r>
              <a:rPr lang="pt-BR" dirty="0">
                <a:solidFill>
                  <a:schemeClr val="tx1"/>
                </a:solidFill>
              </a:rPr>
              <a:t>ENSP </a:t>
            </a:r>
            <a:r>
              <a:rPr lang="pt-BR" dirty="0" smtClean="0">
                <a:solidFill>
                  <a:schemeClr val="tx1"/>
                </a:solidFill>
              </a:rPr>
              <a:t>obteve a autorização do MEC para atualizar </a:t>
            </a:r>
            <a:r>
              <a:rPr lang="pt-BR" dirty="0">
                <a:solidFill>
                  <a:schemeClr val="tx1"/>
                </a:solidFill>
              </a:rPr>
              <a:t>as informações de seus cursos de </a:t>
            </a:r>
            <a:r>
              <a:rPr lang="pt-BR" i="1" dirty="0">
                <a:solidFill>
                  <a:schemeClr val="tx1"/>
                </a:solidFill>
              </a:rPr>
              <a:t>lato sensu</a:t>
            </a:r>
            <a:r>
              <a:rPr lang="pt-BR" dirty="0">
                <a:solidFill>
                  <a:schemeClr val="tx1"/>
                </a:solidFill>
              </a:rPr>
              <a:t> no Cadastro da Educação </a:t>
            </a:r>
            <a:r>
              <a:rPr lang="pt-BR" dirty="0" smtClean="0">
                <a:solidFill>
                  <a:schemeClr val="tx1"/>
                </a:solidFill>
              </a:rPr>
              <a:t>Superior. </a:t>
            </a:r>
            <a:endParaRPr lang="pt-BR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A Escola instituiu uma Comissão Própria de Avaliação e procedeu todos os passos necessários para iniciar o credenciamento institucional.</a:t>
            </a:r>
          </a:p>
          <a:p>
            <a:pPr>
              <a:buFontTx/>
              <a:buChar char="-"/>
            </a:pPr>
            <a:r>
              <a:rPr lang="pt-BR" dirty="0">
                <a:solidFill>
                  <a:schemeClr val="tx1"/>
                </a:solidFill>
              </a:rPr>
              <a:t>Em maio de 2015 a Fiocruz </a:t>
            </a:r>
            <a:r>
              <a:rPr lang="pt-BR" dirty="0" smtClean="0">
                <a:solidFill>
                  <a:schemeClr val="tx1"/>
                </a:solidFill>
              </a:rPr>
              <a:t>obteve a orientação do MEC para </a:t>
            </a:r>
            <a:r>
              <a:rPr lang="pt-BR" dirty="0">
                <a:solidFill>
                  <a:schemeClr val="tx1"/>
                </a:solidFill>
              </a:rPr>
              <a:t>cadastro da instituição na sua totalidade como Escola de Governo, iniciando um processo de consolidação do Programa de Desenvolvimento Institucional (PDI) e Projeto Político-Pedagógico (PPP).</a:t>
            </a:r>
          </a:p>
          <a:p>
            <a:pPr>
              <a:buFontTx/>
              <a:buChar char="-"/>
            </a:pPr>
            <a:r>
              <a:rPr lang="pt-BR" dirty="0">
                <a:solidFill>
                  <a:schemeClr val="tx1"/>
                </a:solidFill>
              </a:rPr>
              <a:t>Em fevereiro de </a:t>
            </a:r>
            <a:r>
              <a:rPr lang="pt-BR" dirty="0" smtClean="0">
                <a:solidFill>
                  <a:schemeClr val="tx1"/>
                </a:solidFill>
              </a:rPr>
              <a:t>2016 os dois processos de credenciamento – ENSP e Fiocruz – foram unificados.</a:t>
            </a:r>
          </a:p>
          <a:p>
            <a:pPr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Em 10 de março de 2017 foi publicada a portaria do MEC (N.331/2017) estabelecendo o credenciamento institucional da Escola de Governo Fiocruz, com validade para 8 anos! </a:t>
            </a: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34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404664"/>
            <a:ext cx="8136904" cy="6264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b="1" dirty="0" smtClean="0"/>
              <a:t>2 – Programas de Formação</a:t>
            </a:r>
            <a:endParaRPr lang="pt-BR" sz="3200" dirty="0"/>
          </a:p>
          <a:p>
            <a:pPr marL="0" indent="0">
              <a:buNone/>
            </a:pPr>
            <a:endParaRPr lang="pt-BR" dirty="0" smtClean="0">
              <a:solidFill>
                <a:schemeClr val="tx1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467544" y="1268760"/>
            <a:ext cx="7848872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100" dirty="0" smtClean="0"/>
              <a:t>Retomou-se em 2014, no âmbito da CLSQP, a </a:t>
            </a:r>
            <a:r>
              <a:rPr lang="pt-BR" sz="2100" dirty="0"/>
              <a:t>discussão </a:t>
            </a:r>
            <a:r>
              <a:rPr lang="pt-BR" sz="2100" dirty="0" smtClean="0"/>
              <a:t>iniciada no âmbito do </a:t>
            </a:r>
            <a:r>
              <a:rPr lang="pt-BR" sz="2100" dirty="0"/>
              <a:t>projeto ‘</a:t>
            </a:r>
            <a:r>
              <a:rPr lang="pt-BR" sz="2100" dirty="0" err="1"/>
              <a:t>Ensp</a:t>
            </a:r>
            <a:r>
              <a:rPr lang="pt-BR" sz="2100" dirty="0"/>
              <a:t> em movimento’ sobre a consolidação de programas de formação com o objetivo de </a:t>
            </a:r>
            <a:r>
              <a:rPr lang="pt-BR" sz="2100" dirty="0">
                <a:solidFill>
                  <a:schemeClr val="tx2"/>
                </a:solidFill>
              </a:rPr>
              <a:t> </a:t>
            </a:r>
            <a:r>
              <a:rPr lang="pt-BR" sz="2100" dirty="0" smtClean="0">
                <a:solidFill>
                  <a:schemeClr val="tx2"/>
                </a:solidFill>
              </a:rPr>
              <a:t>aprofundar o debate sobre </a:t>
            </a:r>
            <a:r>
              <a:rPr lang="pt-BR" sz="2100" dirty="0">
                <a:solidFill>
                  <a:schemeClr val="tx2"/>
                </a:solidFill>
              </a:rPr>
              <a:t>a organização de Programas de formação no âmbito da Escola, a partir do acúmulo de experiências das áreas de prática e cursos ofertados.</a:t>
            </a:r>
          </a:p>
          <a:p>
            <a:endParaRPr lang="pt-BR" sz="2100" dirty="0" smtClean="0"/>
          </a:p>
          <a:p>
            <a:r>
              <a:rPr lang="pt-BR" sz="2100" dirty="0" smtClean="0"/>
              <a:t>Definiu-se como área estratégica para a formação em saúde no sistema atual e com expertise da Escola em diferentes cursos, no lato e stricto sensu, a </a:t>
            </a:r>
            <a:r>
              <a:rPr lang="pt-BR" sz="2100" b="1" dirty="0" smtClean="0"/>
              <a:t>ATENÇÃO PRIMÁRIA À SAÚDE</a:t>
            </a:r>
            <a:r>
              <a:rPr lang="pt-BR" sz="2100" dirty="0" smtClean="0"/>
              <a:t>. </a:t>
            </a:r>
          </a:p>
          <a:p>
            <a:endParaRPr lang="pt-BR" sz="2100" dirty="0"/>
          </a:p>
          <a:p>
            <a:r>
              <a:rPr lang="pt-BR" sz="2100" dirty="0" smtClean="0"/>
              <a:t>Para aprofundar a construção foram realizadas 4 oficinas , uma roda e uma mesa com </a:t>
            </a:r>
            <a:r>
              <a:rPr lang="pt-BR" sz="2100" dirty="0"/>
              <a:t>foco na formação em </a:t>
            </a:r>
            <a:r>
              <a:rPr lang="pt-BR" sz="2100" dirty="0" smtClean="0"/>
              <a:t>APS</a:t>
            </a:r>
            <a:r>
              <a:rPr lang="pt-BR" sz="2100" dirty="0" smtClean="0">
                <a:solidFill>
                  <a:schemeClr val="tx2"/>
                </a:solidFill>
              </a:rPr>
              <a:t>.</a:t>
            </a:r>
          </a:p>
          <a:p>
            <a:endParaRPr lang="pt-BR" sz="2100" dirty="0">
              <a:solidFill>
                <a:schemeClr val="tx2"/>
              </a:solidFill>
            </a:endParaRPr>
          </a:p>
          <a:p>
            <a:r>
              <a:rPr lang="pt-BR" sz="2100" dirty="0" smtClean="0">
                <a:solidFill>
                  <a:schemeClr val="tx2"/>
                </a:solidFill>
              </a:rPr>
              <a:t>Os resultados das Oficinas foram apresentados a cada nova Oficina, tendo sido a última realizada em novembro de 2016.</a:t>
            </a:r>
          </a:p>
          <a:p>
            <a:endParaRPr lang="pt-B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4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404664"/>
            <a:ext cx="8136904" cy="6264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b="1" dirty="0" smtClean="0"/>
              <a:t>2 – Programas de Formação</a:t>
            </a:r>
            <a:endParaRPr lang="pt-BR" sz="3200" dirty="0"/>
          </a:p>
          <a:p>
            <a:pPr marL="0" indent="0">
              <a:buNone/>
            </a:pPr>
            <a:endParaRPr lang="pt-BR" dirty="0" smtClean="0">
              <a:solidFill>
                <a:schemeClr val="tx1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755576" y="1268760"/>
            <a:ext cx="8064896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 smtClean="0"/>
              <a:t>Desdobramentos necessários</a:t>
            </a:r>
            <a:endParaRPr lang="pt-BR" sz="2800" b="1" dirty="0" smtClean="0">
              <a:solidFill>
                <a:schemeClr val="tx2"/>
              </a:solidFill>
            </a:endParaRPr>
          </a:p>
          <a:p>
            <a:endParaRPr lang="pt-BR" sz="2800" dirty="0">
              <a:solidFill>
                <a:schemeClr val="tx2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400" dirty="0" smtClean="0">
                <a:solidFill>
                  <a:schemeClr val="tx2"/>
                </a:solidFill>
              </a:rPr>
              <a:t>Engajar docentes e coordenadores de curso que atuam na área para definição e desenvolvimento de estratégias para a proposta de um Programa de formação em APS.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pt-BR" sz="2400" dirty="0" smtClean="0">
              <a:solidFill>
                <a:schemeClr val="tx2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400" dirty="0" smtClean="0">
                <a:solidFill>
                  <a:schemeClr val="tx2"/>
                </a:solidFill>
              </a:rPr>
              <a:t>Incorporar novos parceiros e estabelecer iniciativas integradoras das diferentes iniciativas em curso.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pt-BR" sz="2400" dirty="0">
              <a:solidFill>
                <a:schemeClr val="tx2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400" dirty="0" smtClean="0">
                <a:solidFill>
                  <a:schemeClr val="tx2"/>
                </a:solidFill>
              </a:rPr>
              <a:t>Estimular que outras áreas busquem avançar na consolidação de Programas de Formação, considerando a necessidade de avançar numa estrutura de lato sensu.</a:t>
            </a:r>
            <a:endParaRPr lang="pt-BR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27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180528" y="1268760"/>
            <a:ext cx="7235981" cy="3385651"/>
          </a:xfrm>
        </p:spPr>
        <p:txBody>
          <a:bodyPr/>
          <a:lstStyle/>
          <a:p>
            <a:r>
              <a:rPr lang="pt-BR" sz="6000" dirty="0" smtClean="0"/>
              <a:t>Questões Estratégicas – Desenvolvimento Educacional e EAD</a:t>
            </a:r>
            <a:endParaRPr lang="pt-BR" sz="6000" dirty="0"/>
          </a:p>
        </p:txBody>
      </p:sp>
    </p:spTree>
    <p:extLst>
      <p:ext uri="{BB962C8B-B14F-4D97-AF65-F5344CB8AC3E}">
        <p14:creationId xmlns:p14="http://schemas.microsoft.com/office/powerpoint/2010/main" val="389502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404664"/>
            <a:ext cx="8136904" cy="6264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b="1" dirty="0"/>
              <a:t>3</a:t>
            </a:r>
            <a:r>
              <a:rPr lang="pt-BR" sz="3200" b="1" dirty="0" smtClean="0"/>
              <a:t> – </a:t>
            </a:r>
            <a:r>
              <a:rPr lang="pt-BR" sz="3200" b="1" dirty="0"/>
              <a:t>Estrutura e atribuições da CDEAD</a:t>
            </a:r>
            <a:endParaRPr lang="pt-BR" sz="3200" dirty="0"/>
          </a:p>
          <a:p>
            <a:pPr marL="0" indent="0">
              <a:buNone/>
            </a:pPr>
            <a:endParaRPr lang="pt-BR" dirty="0" smtClean="0">
              <a:solidFill>
                <a:schemeClr val="tx1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467544" y="1052736"/>
            <a:ext cx="8136904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dirty="0" smtClean="0">
                <a:solidFill>
                  <a:schemeClr val="tx2"/>
                </a:solidFill>
              </a:rPr>
              <a:t>Com a aprovação do regimento e a definição de um conjunto de atribuições para a Coordenação de Desenvolvimento Educacional e EAD buscou-se aprofundar a proposta de estrutura e os mecanismos de reorganização dos processos de trabalho.</a:t>
            </a:r>
          </a:p>
          <a:p>
            <a:endParaRPr lang="pt-BR" sz="2200" dirty="0">
              <a:solidFill>
                <a:schemeClr val="tx2"/>
              </a:solidFill>
            </a:endParaRPr>
          </a:p>
          <a:p>
            <a:r>
              <a:rPr lang="pt-BR" sz="2200" dirty="0" smtClean="0">
                <a:solidFill>
                  <a:schemeClr val="tx2"/>
                </a:solidFill>
              </a:rPr>
              <a:t>Foi feita chamada aberta à Escola em novembro de 2015 e constituído um grupo força-tarefa  para revisão e proposição de atribuições a partir da definição do regimento com apresentação de proposta em dezembro de 2015. Em abril de 2016 foi realizado um ciclo de oficinas com o objetivo de definir encaminhamentos possíveis. </a:t>
            </a:r>
            <a:endParaRPr lang="pt-BR" sz="2200" dirty="0">
              <a:solidFill>
                <a:schemeClr val="tx2"/>
              </a:solidFill>
            </a:endParaRPr>
          </a:p>
          <a:p>
            <a:endParaRPr lang="pt-BR" sz="2200" dirty="0" smtClean="0">
              <a:solidFill>
                <a:schemeClr val="tx2"/>
              </a:solidFill>
            </a:endParaRPr>
          </a:p>
          <a:p>
            <a:r>
              <a:rPr lang="pt-BR" sz="2200" dirty="0" smtClean="0">
                <a:solidFill>
                  <a:schemeClr val="tx2"/>
                </a:solidFill>
              </a:rPr>
              <a:t>Como resultado desse processo e após ampla discussão chegou-se a uma proposta de estrutura com a indicação de constituição de um coletivo com participação dos Departamentos e Centros com o objetivo de colaborar na construção da política para esta área e definir prioridades e diretrizes. </a:t>
            </a:r>
          </a:p>
          <a:p>
            <a:endParaRPr lang="pt-BR" sz="2200" dirty="0" smtClean="0">
              <a:solidFill>
                <a:schemeClr val="tx2"/>
              </a:solidFill>
            </a:endParaRPr>
          </a:p>
          <a:p>
            <a:endParaRPr lang="pt-BR" sz="2200" dirty="0">
              <a:solidFill>
                <a:schemeClr val="tx2"/>
              </a:solidFill>
            </a:endParaRPr>
          </a:p>
          <a:p>
            <a:endParaRPr lang="pt-BR" sz="2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79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404664"/>
            <a:ext cx="8136904" cy="6264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b="1" dirty="0"/>
              <a:t>3 – Estrutura e atribuições da CDEAD</a:t>
            </a:r>
            <a:endParaRPr lang="pt-BR" dirty="0" smtClean="0">
              <a:solidFill>
                <a:schemeClr val="tx1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827584" y="1484784"/>
            <a:ext cx="77048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/>
              <a:t>Desdobramentos necessários</a:t>
            </a:r>
          </a:p>
          <a:p>
            <a:endParaRPr lang="pt-BR" sz="2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dirty="0" smtClean="0"/>
              <a:t>Constituir </a:t>
            </a:r>
            <a:r>
              <a:rPr lang="pt-BR" sz="2400" dirty="0"/>
              <a:t>uma coordenação dedicada ao desenvolvimento educacional e EAD que atue nos projetos de forma orgânica à Escola e parceira com os atores </a:t>
            </a:r>
            <a:r>
              <a:rPr lang="pt-BR" sz="2400" dirty="0" smtClean="0"/>
              <a:t>internos e externos demandantes.</a:t>
            </a:r>
          </a:p>
          <a:p>
            <a:endParaRPr lang="pt-BR" sz="2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dirty="0" smtClean="0"/>
              <a:t>Garantir </a:t>
            </a:r>
            <a:r>
              <a:rPr lang="pt-BR" sz="2400" dirty="0"/>
              <a:t>a sustentabilidade das atividades hoje realizadas pelas equipes EAD e a incorporação de novas atividades numa perspectiva mais </a:t>
            </a:r>
            <a:r>
              <a:rPr lang="pt-BR" sz="2400" dirty="0" smtClean="0"/>
              <a:t>abrangente que atenda às demandas do ensino presencial.</a:t>
            </a:r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2651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900608" y="1340768"/>
            <a:ext cx="7235981" cy="3385651"/>
          </a:xfrm>
        </p:spPr>
        <p:txBody>
          <a:bodyPr/>
          <a:lstStyle/>
          <a:p>
            <a:r>
              <a:rPr lang="pt-BR" sz="6000" dirty="0" smtClean="0"/>
              <a:t>Questões Estratégicas – Stricto Sensu</a:t>
            </a:r>
            <a:endParaRPr lang="pt-BR" sz="6000" dirty="0"/>
          </a:p>
        </p:txBody>
      </p:sp>
    </p:spTree>
    <p:extLst>
      <p:ext uri="{BB962C8B-B14F-4D97-AF65-F5344CB8AC3E}">
        <p14:creationId xmlns:p14="http://schemas.microsoft.com/office/powerpoint/2010/main" val="371079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404664"/>
            <a:ext cx="8136904" cy="6264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 smtClean="0"/>
              <a:t>1 </a:t>
            </a:r>
            <a:r>
              <a:rPr lang="pt-BR" b="1" dirty="0"/>
              <a:t>– </a:t>
            </a:r>
            <a:r>
              <a:rPr lang="pt-BR" b="1" dirty="0" smtClean="0"/>
              <a:t>Construção </a:t>
            </a:r>
            <a:r>
              <a:rPr lang="pt-BR" b="1" dirty="0"/>
              <a:t>de um Projeto Político-Institucional para o Stricto </a:t>
            </a:r>
            <a:r>
              <a:rPr lang="pt-BR" b="1" dirty="0" smtClean="0"/>
              <a:t>Sensu</a:t>
            </a:r>
          </a:p>
          <a:p>
            <a:pPr marL="0" indent="0">
              <a:buNone/>
            </a:pPr>
            <a:endParaRPr lang="pt-BR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pt-BR" dirty="0" smtClean="0"/>
              <a:t>Promoção do debate sobre a necessidade de um PPP para o SS com a definição dos objetivos estratégicos de </a:t>
            </a:r>
            <a:r>
              <a:rPr lang="pt-BR" dirty="0"/>
              <a:t>cada </a:t>
            </a:r>
            <a:r>
              <a:rPr lang="pt-BR" dirty="0" smtClean="0"/>
              <a:t>Programa bem como </a:t>
            </a:r>
            <a:r>
              <a:rPr lang="pt-BR" dirty="0"/>
              <a:t>a articulação entre os </a:t>
            </a:r>
            <a:r>
              <a:rPr lang="pt-BR" dirty="0" smtClean="0"/>
              <a:t>mesmos – Colégio de Doutores fevereiro de 2014.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dirty="0"/>
          </a:p>
          <a:p>
            <a:pPr>
              <a:buFont typeface="Wingdings" panose="05000000000000000000" pitchFamily="2" charset="2"/>
              <a:buChar char="Ø"/>
            </a:pPr>
            <a:r>
              <a:rPr lang="pt-BR" dirty="0" smtClean="0"/>
              <a:t>Avanços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t-BR" sz="1900" dirty="0" smtClean="0"/>
              <a:t>Discussão das diretrizes e fluxos para os Programas e Cursos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t-BR" sz="1900" dirty="0" smtClean="0"/>
              <a:t>Planejamento Orçamentário Participativo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t-BR" sz="1900" dirty="0" smtClean="0"/>
              <a:t>Critérios de credenciamento e orientadores debatidos e pactuados - CPG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t-BR" sz="1900" dirty="0" smtClean="0"/>
              <a:t>Divulgação das informações dos Programas e Cursos – Portal Ensino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t-BR" sz="1900" dirty="0" smtClean="0"/>
              <a:t>Reorganização de processos da gestão acadêmica</a:t>
            </a:r>
          </a:p>
          <a:p>
            <a:endParaRPr lang="pt-BR" dirty="0"/>
          </a:p>
          <a:p>
            <a:pPr>
              <a:buFont typeface="Wingdings" panose="05000000000000000000" pitchFamily="2" charset="2"/>
              <a:buChar char="Ø"/>
            </a:pPr>
            <a:endParaRPr lang="pt-BR" dirty="0" smtClean="0"/>
          </a:p>
          <a:p>
            <a:pPr>
              <a:buFont typeface="Wingdings" panose="05000000000000000000" pitchFamily="2" charset="2"/>
              <a:buChar char="Ø"/>
            </a:pPr>
            <a:endParaRPr lang="pt-BR" dirty="0" smtClean="0">
              <a:solidFill>
                <a:schemeClr val="tx1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755576" y="1916832"/>
            <a:ext cx="77048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400" dirty="0" smtClean="0"/>
          </a:p>
          <a:p>
            <a:endParaRPr lang="pt-BR" sz="2400" dirty="0" smtClean="0"/>
          </a:p>
          <a:p>
            <a:endParaRPr lang="pt-BR" sz="2400" dirty="0"/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46875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404664"/>
            <a:ext cx="8136904" cy="6264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 smtClean="0"/>
              <a:t>1 </a:t>
            </a:r>
            <a:r>
              <a:rPr lang="pt-BR" b="1" dirty="0"/>
              <a:t>– </a:t>
            </a:r>
            <a:r>
              <a:rPr lang="pt-BR" b="1" dirty="0" smtClean="0"/>
              <a:t>Construção </a:t>
            </a:r>
            <a:r>
              <a:rPr lang="pt-BR" b="1" dirty="0"/>
              <a:t>de um Projeto Político-Institucional para o Stricto </a:t>
            </a:r>
            <a:r>
              <a:rPr lang="pt-BR" b="1" dirty="0" smtClean="0"/>
              <a:t>Sensu</a:t>
            </a:r>
          </a:p>
          <a:p>
            <a:pPr marL="0" indent="0">
              <a:buNone/>
            </a:pPr>
            <a:endParaRPr lang="pt-BR" b="1" dirty="0" smtClean="0"/>
          </a:p>
          <a:p>
            <a:pPr marL="0" indent="0">
              <a:buNone/>
            </a:pPr>
            <a:r>
              <a:rPr lang="pt-BR" b="1" dirty="0" smtClean="0"/>
              <a:t>Avanços PSP</a:t>
            </a:r>
          </a:p>
          <a:p>
            <a:pPr marL="742950" lvl="2" indent="-342900">
              <a:buFont typeface="Wingdings" panose="05000000000000000000" pitchFamily="2" charset="2"/>
              <a:buChar char="Ø"/>
            </a:pPr>
            <a:r>
              <a:rPr lang="pt-BR" sz="2400" dirty="0" smtClean="0"/>
              <a:t>Definição </a:t>
            </a:r>
            <a:r>
              <a:rPr lang="pt-BR" sz="2400" dirty="0"/>
              <a:t>de uma proposta de reestruturação curricular para o mestrado </a:t>
            </a:r>
            <a:r>
              <a:rPr lang="pt-BR" sz="2400" dirty="0" smtClean="0"/>
              <a:t>acadêmico (2014)</a:t>
            </a:r>
            <a:endParaRPr lang="pt-BR" sz="24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pt-BR" sz="2400" dirty="0"/>
              <a:t>Revisão do Regimento Interno do PSP (2014)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t-BR" dirty="0" smtClean="0"/>
              <a:t>Eleição da Coordenação e docentes participantes da CPG (2016)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t-BR" dirty="0" smtClean="0"/>
              <a:t>Explicitação das atribuições das coordenações e da CPG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t-BR" dirty="0" smtClean="0"/>
              <a:t>Explicitação dos critérios para credenciamento docente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t-BR" dirty="0" smtClean="0"/>
              <a:t>Incorporação das regras e orientações para o mestrado profissional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t-BR" dirty="0" smtClean="0"/>
              <a:t>Revisão e atualização das regras acadêmicas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t-BR" sz="2400" dirty="0" smtClean="0"/>
              <a:t>Processo de discussão para reestruturação das áreas – retomado em 2016</a:t>
            </a:r>
          </a:p>
          <a:p>
            <a:pPr marL="0" indent="0">
              <a:buNone/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00690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404664"/>
            <a:ext cx="8136904" cy="6264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 smtClean="0"/>
              <a:t>1 </a:t>
            </a:r>
            <a:r>
              <a:rPr lang="pt-BR" b="1" dirty="0"/>
              <a:t>– </a:t>
            </a:r>
            <a:r>
              <a:rPr lang="pt-BR" b="1" dirty="0" smtClean="0"/>
              <a:t>Construção </a:t>
            </a:r>
            <a:r>
              <a:rPr lang="pt-BR" b="1" dirty="0"/>
              <a:t>de um Projeto Político-Institucional para o Stricto </a:t>
            </a:r>
            <a:r>
              <a:rPr lang="pt-BR" b="1" dirty="0" smtClean="0"/>
              <a:t>Sensu</a:t>
            </a:r>
          </a:p>
          <a:p>
            <a:pPr marL="0" indent="0">
              <a:buNone/>
            </a:pPr>
            <a:endParaRPr lang="pt-BR" b="1" dirty="0" smtClean="0"/>
          </a:p>
          <a:p>
            <a:pPr marL="0" indent="0">
              <a:buNone/>
            </a:pPr>
            <a:r>
              <a:rPr lang="pt-BR" b="1" dirty="0" smtClean="0"/>
              <a:t>Avanços PSPMA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t-BR" sz="2400" dirty="0" smtClean="0"/>
              <a:t>Processo de revisão curricular, atualização das linhas de pesquisa, incorporação e revisão do credenciamento de docentes conforme regras do Regimento do PSPMA (2015)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t-BR" sz="2400" dirty="0" smtClean="0"/>
              <a:t>Diagnóstico situacional e proposta de reestruturação com incorporação de novos docentes e linhas de pesquisa (2016)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t-BR" sz="2400" dirty="0" smtClean="0"/>
              <a:t>Incorporação de docentes que atuam em linhas de pesquisa da área de Saneamento (2016)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55367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1" y="0"/>
            <a:ext cx="92218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3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404664"/>
            <a:ext cx="8136904" cy="6264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 smtClean="0"/>
              <a:t>1 </a:t>
            </a:r>
            <a:r>
              <a:rPr lang="pt-BR" b="1" dirty="0"/>
              <a:t>– </a:t>
            </a:r>
            <a:r>
              <a:rPr lang="pt-BR" b="1" dirty="0" smtClean="0"/>
              <a:t>Construção </a:t>
            </a:r>
            <a:r>
              <a:rPr lang="pt-BR" b="1" dirty="0"/>
              <a:t>de um Projeto Político-Institucional para o Stricto </a:t>
            </a:r>
            <a:r>
              <a:rPr lang="pt-BR" b="1" dirty="0" smtClean="0"/>
              <a:t>Sensu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dirty="0" smtClean="0"/>
          </a:p>
          <a:p>
            <a:pPr marL="0" indent="0">
              <a:buNone/>
            </a:pPr>
            <a:r>
              <a:rPr lang="pt-BR" b="1" dirty="0" smtClean="0"/>
              <a:t>Avanços Mestrado Profissional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 smtClean="0"/>
              <a:t>Regimento no âmbito dos Programas (2014 – PSP).</a:t>
            </a:r>
            <a:endParaRPr lang="pt-BR" dirty="0"/>
          </a:p>
          <a:p>
            <a:pPr>
              <a:buFont typeface="Wingdings" panose="05000000000000000000" pitchFamily="2" charset="2"/>
              <a:buChar char="Ø"/>
            </a:pPr>
            <a:r>
              <a:rPr lang="pt-BR" dirty="0"/>
              <a:t>Diretrizes com a definição dos fluxos para apreciação das demandas </a:t>
            </a:r>
            <a:r>
              <a:rPr lang="pt-BR" dirty="0" smtClean="0"/>
              <a:t>de novos cursos e ofertas (2014).</a:t>
            </a:r>
            <a:endParaRPr lang="pt-BR" dirty="0"/>
          </a:p>
          <a:p>
            <a:pPr>
              <a:buFont typeface="Wingdings" panose="05000000000000000000" pitchFamily="2" charset="2"/>
              <a:buChar char="Ø"/>
            </a:pPr>
            <a:endParaRPr lang="pt-BR" dirty="0" smtClean="0">
              <a:solidFill>
                <a:schemeClr val="tx1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755576" y="1916832"/>
            <a:ext cx="77048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400" dirty="0" smtClean="0"/>
          </a:p>
          <a:p>
            <a:endParaRPr lang="pt-BR" sz="2400" dirty="0" smtClean="0"/>
          </a:p>
          <a:p>
            <a:endParaRPr lang="pt-BR" sz="2400" dirty="0"/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93451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404664"/>
            <a:ext cx="8136904" cy="6264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 smtClean="0"/>
              <a:t>1 </a:t>
            </a:r>
            <a:r>
              <a:rPr lang="pt-BR" b="1" dirty="0"/>
              <a:t>– </a:t>
            </a:r>
            <a:r>
              <a:rPr lang="pt-BR" b="1" dirty="0" smtClean="0"/>
              <a:t>Construção </a:t>
            </a:r>
            <a:r>
              <a:rPr lang="pt-BR" b="1" dirty="0"/>
              <a:t>de um Projeto Político-Institucional para o Stricto </a:t>
            </a:r>
            <a:r>
              <a:rPr lang="pt-BR" b="1" dirty="0" smtClean="0"/>
              <a:t>Sensu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dirty="0" smtClean="0"/>
          </a:p>
          <a:p>
            <a:pPr marL="0" indent="0">
              <a:buNone/>
            </a:pPr>
            <a:r>
              <a:rPr lang="pt-BR" b="1" dirty="0" smtClean="0"/>
              <a:t>Desdobramentos necessários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chemeClr val="tx1"/>
                </a:solidFill>
              </a:rPr>
              <a:t>Revisão das linhas de pesquisa no âmbito de cada Programa – parceria com Vice de Pesquisa.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chemeClr val="tx1"/>
                </a:solidFill>
              </a:rPr>
              <a:t>Repensar a concepção do Mestrado Profissional na Escola e avançar numa política de oferta.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chemeClr val="tx1"/>
                </a:solidFill>
              </a:rPr>
              <a:t>Definir parâmetros para pagamento de cursos em parceria institucional, em especial os mestrados profissionais.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chemeClr val="tx1"/>
                </a:solidFill>
              </a:rPr>
              <a:t>Avançar nos mecanismos de avaliação dos cursos e acompanhamento dos indicadores de ensino.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chemeClr val="tx1"/>
                </a:solidFill>
              </a:rPr>
              <a:t>Pensar estratégias e mecanismos concretos para inserção de docentes nos Programas SS e incentivos para colaboração.</a:t>
            </a:r>
          </a:p>
          <a:p>
            <a:pPr marL="0" indent="0">
              <a:buNone/>
            </a:pPr>
            <a:endParaRPr lang="pt-BR" dirty="0" smtClean="0">
              <a:solidFill>
                <a:schemeClr val="tx1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755576" y="1916832"/>
            <a:ext cx="77048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400" dirty="0" smtClean="0"/>
          </a:p>
          <a:p>
            <a:endParaRPr lang="pt-BR" sz="2400" dirty="0" smtClean="0"/>
          </a:p>
          <a:p>
            <a:endParaRPr lang="pt-BR" sz="2400" dirty="0"/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96375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404664"/>
            <a:ext cx="8136904" cy="6264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 smtClean="0"/>
              <a:t>2 </a:t>
            </a:r>
            <a:r>
              <a:rPr lang="pt-BR" b="1" dirty="0"/>
              <a:t>– </a:t>
            </a:r>
            <a:r>
              <a:rPr lang="pt-BR" b="1" dirty="0" smtClean="0"/>
              <a:t>Avaliação da CAPES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dirty="0" smtClean="0"/>
          </a:p>
          <a:p>
            <a:pPr marL="0" indent="0">
              <a:buNone/>
            </a:pPr>
            <a:r>
              <a:rPr lang="pt-BR" dirty="0" smtClean="0">
                <a:solidFill>
                  <a:schemeClr val="tx1"/>
                </a:solidFill>
              </a:rPr>
              <a:t>Realização de discussões com o objetivo de aprofundar o debate sobre os critérios de avaliação da CAPES e constituir uma agenda propositiva.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chemeClr val="tx1"/>
                </a:solidFill>
              </a:rPr>
              <a:t>Três mesas na ENSP, uma apresentação no Congresso da </a:t>
            </a:r>
            <a:r>
              <a:rPr lang="pt-BR" dirty="0" err="1" smtClean="0">
                <a:solidFill>
                  <a:schemeClr val="tx1"/>
                </a:solidFill>
              </a:rPr>
              <a:t>Abrasco</a:t>
            </a:r>
            <a:r>
              <a:rPr lang="pt-BR" dirty="0" smtClean="0">
                <a:solidFill>
                  <a:schemeClr val="tx1"/>
                </a:solidFill>
              </a:rPr>
              <a:t> e uma apresentação na Câmara Técnica de Ensino Fiocruz.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chemeClr val="tx1"/>
                </a:solidFill>
              </a:rPr>
              <a:t>Apresentação de dois documentos institucionais de posicionamento e propostas para a avaliação no âmbito do Fórum de Coordenadores da </a:t>
            </a:r>
            <a:r>
              <a:rPr lang="pt-BR" dirty="0" err="1" smtClean="0">
                <a:solidFill>
                  <a:schemeClr val="tx1"/>
                </a:solidFill>
              </a:rPr>
              <a:t>Abrasco</a:t>
            </a:r>
            <a:r>
              <a:rPr lang="pt-BR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endParaRPr lang="pt-BR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pt-BR" dirty="0" smtClean="0">
              <a:solidFill>
                <a:schemeClr val="tx1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755576" y="1916832"/>
            <a:ext cx="77048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400" dirty="0" smtClean="0"/>
          </a:p>
          <a:p>
            <a:endParaRPr lang="pt-BR" sz="2400" dirty="0" smtClean="0"/>
          </a:p>
          <a:p>
            <a:endParaRPr lang="pt-BR" sz="2400" dirty="0"/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94261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404664"/>
            <a:ext cx="8136904" cy="6264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 smtClean="0"/>
              <a:t>2 </a:t>
            </a:r>
            <a:r>
              <a:rPr lang="pt-BR" b="1" dirty="0"/>
              <a:t>– </a:t>
            </a:r>
            <a:r>
              <a:rPr lang="pt-BR" b="1" dirty="0" smtClean="0"/>
              <a:t>Avaliação da CAPES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dirty="0" smtClean="0"/>
          </a:p>
          <a:p>
            <a:pPr marL="0" indent="0">
              <a:buNone/>
            </a:pPr>
            <a:r>
              <a:rPr lang="pt-BR" b="1" dirty="0" smtClean="0">
                <a:solidFill>
                  <a:schemeClr val="tx1"/>
                </a:solidFill>
              </a:rPr>
              <a:t>Avanços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chemeClr val="tx1"/>
                </a:solidFill>
              </a:rPr>
              <a:t>Aprofundamento do debate no âmbito da ENSP e constituição de um posicionamento institucional de crítica ao modelo de avaliação, estabelecendo uma liderança no Fórum de Coordenadores.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chemeClr val="tx1"/>
                </a:solidFill>
              </a:rPr>
              <a:t>Maior abertura dos Programas para a definição de critérios menos restritivos e aceitação de Programas com diferentes portes e missões no âmbito da Escola.</a:t>
            </a:r>
          </a:p>
          <a:p>
            <a:pPr marL="0" indent="0">
              <a:buNone/>
            </a:pPr>
            <a:endParaRPr lang="pt-BR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pt-BR" b="1" dirty="0" smtClean="0">
                <a:solidFill>
                  <a:schemeClr val="tx1"/>
                </a:solidFill>
              </a:rPr>
              <a:t>Desdobramentos necessários</a:t>
            </a:r>
            <a:endParaRPr lang="pt-BR" b="1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chemeClr val="tx1"/>
                </a:solidFill>
              </a:rPr>
              <a:t>Manter o debate no Fórum e junto a Coordenação de Área da CAPES com vistas a definir critérios mais qualitativos no processo de avaliação.</a:t>
            </a:r>
          </a:p>
        </p:txBody>
      </p:sp>
      <p:sp>
        <p:nvSpPr>
          <p:cNvPr id="2" name="Retângulo 1"/>
          <p:cNvSpPr/>
          <p:nvPr/>
        </p:nvSpPr>
        <p:spPr>
          <a:xfrm>
            <a:off x="755576" y="1916832"/>
            <a:ext cx="77048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400" dirty="0" smtClean="0"/>
          </a:p>
          <a:p>
            <a:endParaRPr lang="pt-BR" sz="2400" dirty="0" smtClean="0"/>
          </a:p>
          <a:p>
            <a:endParaRPr lang="pt-BR" sz="2400" dirty="0"/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56695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1260648" y="836712"/>
            <a:ext cx="7235981" cy="3385651"/>
          </a:xfrm>
        </p:spPr>
        <p:txBody>
          <a:bodyPr/>
          <a:lstStyle/>
          <a:p>
            <a:pPr algn="r"/>
            <a:r>
              <a:rPr lang="pt-BR" sz="7200" dirty="0" smtClean="0"/>
              <a:t>Balanço e Perspectivas</a:t>
            </a:r>
            <a:endParaRPr lang="pt-BR" sz="7200" dirty="0"/>
          </a:p>
        </p:txBody>
      </p:sp>
    </p:spTree>
    <p:extLst>
      <p:ext uri="{BB962C8B-B14F-4D97-AF65-F5344CB8AC3E}">
        <p14:creationId xmlns:p14="http://schemas.microsoft.com/office/powerpoint/2010/main" val="262035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039445465"/>
              </p:ext>
            </p:extLst>
          </p:nvPr>
        </p:nvGraphicFramePr>
        <p:xfrm>
          <a:off x="1475656" y="3068960"/>
          <a:ext cx="6096000" cy="3184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2771801" y="5631922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/>
              <a:t>SECA LATO E STRICTO - SEAC</a:t>
            </a:r>
            <a:endParaRPr lang="pt-BR" sz="2000" b="1" dirty="0"/>
          </a:p>
        </p:txBody>
      </p:sp>
      <p:sp>
        <p:nvSpPr>
          <p:cNvPr id="4" name="Retângulo de cantos arredondados 3"/>
          <p:cNvSpPr/>
          <p:nvPr/>
        </p:nvSpPr>
        <p:spPr>
          <a:xfrm>
            <a:off x="1475656" y="404664"/>
            <a:ext cx="6408712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 smtClean="0"/>
              <a:t>GESTÃO DO ENSINO ENSP - 2017</a:t>
            </a:r>
            <a:endParaRPr lang="pt-BR" sz="3200" b="1" dirty="0"/>
          </a:p>
        </p:txBody>
      </p:sp>
      <p:sp>
        <p:nvSpPr>
          <p:cNvPr id="5" name="Retângulo de cantos arredondados 4"/>
          <p:cNvSpPr/>
          <p:nvPr/>
        </p:nvSpPr>
        <p:spPr>
          <a:xfrm>
            <a:off x="2483768" y="1844824"/>
            <a:ext cx="4104456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 smtClean="0"/>
              <a:t>VDE</a:t>
            </a:r>
          </a:p>
          <a:p>
            <a:pPr algn="ctr"/>
            <a:r>
              <a:rPr lang="pt-BR" sz="3200" b="1" dirty="0" smtClean="0"/>
              <a:t>Colegiado de Ensino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285584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395536" y="3501008"/>
            <a:ext cx="714980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D80000"/>
                </a:solidFill>
                <a:latin typeface="SwitzerlandCondensedPSMT" charset="0"/>
              </a:rPr>
              <a:t>Ensino stricto sensu </a:t>
            </a:r>
            <a:endParaRPr lang="pt-BR" dirty="0"/>
          </a:p>
          <a:p>
            <a:r>
              <a:rPr lang="pt-BR" dirty="0">
                <a:solidFill>
                  <a:srgbClr val="333333"/>
                </a:solidFill>
                <a:latin typeface="SwitzerlandCondensedPSMT" charset="0"/>
              </a:rPr>
              <a:t>Os quatro programas de </a:t>
            </a:r>
            <a:r>
              <a:rPr lang="pt-BR" dirty="0" err="1">
                <a:solidFill>
                  <a:srgbClr val="333333"/>
                </a:solidFill>
                <a:latin typeface="SwitzerlandCondensedPSMT" charset="0"/>
              </a:rPr>
              <a:t>pós-graduação</a:t>
            </a:r>
            <a:r>
              <a:rPr lang="pt-BR" dirty="0">
                <a:solidFill>
                  <a:srgbClr val="333333"/>
                </a:solidFill>
                <a:latin typeface="SwitzerlandCondensedPSMT" charset="0"/>
              </a:rPr>
              <a:t> stricto sensu da ENSP (</a:t>
            </a:r>
            <a:r>
              <a:rPr lang="pt-BR" dirty="0" err="1">
                <a:solidFill>
                  <a:srgbClr val="333333"/>
                </a:solidFill>
                <a:latin typeface="SwitzerlandCondensedPSMT" charset="0"/>
              </a:rPr>
              <a:t>Saúde</a:t>
            </a:r>
            <a:r>
              <a:rPr lang="pt-BR" dirty="0">
                <a:solidFill>
                  <a:srgbClr val="333333"/>
                </a:solidFill>
                <a:latin typeface="SwitzerlandCondensedPSMT" charset="0"/>
              </a:rPr>
              <a:t> </a:t>
            </a:r>
            <a:r>
              <a:rPr lang="pt-BR" dirty="0" err="1">
                <a:solidFill>
                  <a:srgbClr val="333333"/>
                </a:solidFill>
                <a:latin typeface="SwitzerlandCondensedPSMT" charset="0"/>
              </a:rPr>
              <a:t>Pública</a:t>
            </a:r>
            <a:r>
              <a:rPr lang="pt-BR" dirty="0">
                <a:solidFill>
                  <a:srgbClr val="333333"/>
                </a:solidFill>
                <a:latin typeface="SwitzerlandCondensedPSMT" charset="0"/>
              </a:rPr>
              <a:t>; </a:t>
            </a:r>
            <a:r>
              <a:rPr lang="pt-BR" dirty="0" err="1">
                <a:solidFill>
                  <a:srgbClr val="333333"/>
                </a:solidFill>
                <a:latin typeface="SwitzerlandCondensedPSMT" charset="0"/>
              </a:rPr>
              <a:t>Saúde</a:t>
            </a:r>
            <a:r>
              <a:rPr lang="pt-BR" dirty="0">
                <a:solidFill>
                  <a:srgbClr val="333333"/>
                </a:solidFill>
                <a:latin typeface="SwitzerlandCondensedPSMT" charset="0"/>
              </a:rPr>
              <a:t> </a:t>
            </a:r>
            <a:r>
              <a:rPr lang="pt-BR" dirty="0" err="1">
                <a:solidFill>
                  <a:srgbClr val="333333"/>
                </a:solidFill>
                <a:latin typeface="SwitzerlandCondensedPSMT" charset="0"/>
              </a:rPr>
              <a:t>Pública</a:t>
            </a:r>
            <a:r>
              <a:rPr lang="pt-BR" dirty="0">
                <a:solidFill>
                  <a:srgbClr val="333333"/>
                </a:solidFill>
                <a:latin typeface="SwitzerlandCondensedPSMT" charset="0"/>
              </a:rPr>
              <a:t> e Meio Ambiente; Epidemiologia em </a:t>
            </a:r>
            <a:r>
              <a:rPr lang="pt-BR" dirty="0" err="1">
                <a:solidFill>
                  <a:srgbClr val="333333"/>
                </a:solidFill>
                <a:latin typeface="SwitzerlandCondensedPSMT" charset="0"/>
              </a:rPr>
              <a:t>Saúde</a:t>
            </a:r>
            <a:r>
              <a:rPr lang="pt-BR" dirty="0">
                <a:solidFill>
                  <a:srgbClr val="333333"/>
                </a:solidFill>
                <a:latin typeface="SwitzerlandCondensedPSMT" charset="0"/>
              </a:rPr>
              <a:t> </a:t>
            </a:r>
            <a:r>
              <a:rPr lang="pt-BR" dirty="0" err="1">
                <a:solidFill>
                  <a:srgbClr val="333333"/>
                </a:solidFill>
                <a:latin typeface="SwitzerlandCondensedPSMT" charset="0"/>
              </a:rPr>
              <a:t>Pública</a:t>
            </a:r>
            <a:r>
              <a:rPr lang="pt-BR" dirty="0">
                <a:solidFill>
                  <a:srgbClr val="333333"/>
                </a:solidFill>
                <a:latin typeface="SwitzerlandCondensedPSMT" charset="0"/>
              </a:rPr>
              <a:t>; </a:t>
            </a:r>
            <a:r>
              <a:rPr lang="pt-BR" dirty="0" err="1">
                <a:solidFill>
                  <a:srgbClr val="333333"/>
                </a:solidFill>
                <a:latin typeface="SwitzerlandCondensedPSMT" charset="0"/>
              </a:rPr>
              <a:t>Bioética</a:t>
            </a:r>
            <a:r>
              <a:rPr lang="pt-BR" dirty="0">
                <a:solidFill>
                  <a:srgbClr val="333333"/>
                </a:solidFill>
                <a:latin typeface="SwitzerlandCondensedPSMT" charset="0"/>
              </a:rPr>
              <a:t>, </a:t>
            </a:r>
            <a:r>
              <a:rPr lang="pt-BR" dirty="0" err="1">
                <a:solidFill>
                  <a:srgbClr val="333333"/>
                </a:solidFill>
                <a:latin typeface="SwitzerlandCondensedPSMT" charset="0"/>
              </a:rPr>
              <a:t>Ética</a:t>
            </a:r>
            <a:r>
              <a:rPr lang="pt-BR" dirty="0">
                <a:solidFill>
                  <a:srgbClr val="333333"/>
                </a:solidFill>
                <a:latin typeface="SwitzerlandCondensedPSMT" charset="0"/>
              </a:rPr>
              <a:t> Aplicada e </a:t>
            </a:r>
            <a:r>
              <a:rPr lang="pt-BR" dirty="0" err="1">
                <a:solidFill>
                  <a:srgbClr val="333333"/>
                </a:solidFill>
                <a:latin typeface="SwitzerlandCondensedPSMT" charset="0"/>
              </a:rPr>
              <a:t>Saúde</a:t>
            </a:r>
            <a:r>
              <a:rPr lang="pt-BR" dirty="0">
                <a:solidFill>
                  <a:srgbClr val="333333"/>
                </a:solidFill>
                <a:latin typeface="SwitzerlandCondensedPSMT" charset="0"/>
              </a:rPr>
              <a:t> Coletiva) recebem anualmente, em </a:t>
            </a:r>
            <a:r>
              <a:rPr lang="pt-BR" dirty="0" err="1">
                <a:solidFill>
                  <a:srgbClr val="333333"/>
                </a:solidFill>
                <a:latin typeface="SwitzerlandCondensedPSMT" charset="0"/>
              </a:rPr>
              <a:t>média</a:t>
            </a:r>
            <a:r>
              <a:rPr lang="pt-BR" dirty="0">
                <a:solidFill>
                  <a:srgbClr val="333333"/>
                </a:solidFill>
                <a:latin typeface="SwitzerlandCondensedPSMT" charset="0"/>
              </a:rPr>
              <a:t>, 200 a 300 novos alunos (a depender da oferta de cursos de mestrado profissional e parcerias internacionais e interinstitucionais). Por ano, </a:t>
            </a:r>
            <a:r>
              <a:rPr lang="pt-BR" dirty="0" err="1">
                <a:solidFill>
                  <a:srgbClr val="333333"/>
                </a:solidFill>
                <a:latin typeface="SwitzerlandCondensedPSMT" charset="0"/>
              </a:rPr>
              <a:t>também</a:t>
            </a:r>
            <a:r>
              <a:rPr lang="pt-BR" dirty="0">
                <a:solidFill>
                  <a:srgbClr val="333333"/>
                </a:solidFill>
                <a:latin typeface="SwitzerlandCondensedPSMT" charset="0"/>
              </a:rPr>
              <a:t> se forma igual </a:t>
            </a:r>
            <a:r>
              <a:rPr lang="pt-BR" dirty="0" err="1">
                <a:solidFill>
                  <a:srgbClr val="333333"/>
                </a:solidFill>
                <a:latin typeface="SwitzerlandCondensedPSMT" charset="0"/>
              </a:rPr>
              <a:t>número</a:t>
            </a:r>
            <a:r>
              <a:rPr lang="pt-BR" dirty="0">
                <a:solidFill>
                  <a:srgbClr val="333333"/>
                </a:solidFill>
                <a:latin typeface="SwitzerlandCondensedPSMT" charset="0"/>
              </a:rPr>
              <a:t> de alunos. No </a:t>
            </a:r>
            <a:r>
              <a:rPr lang="pt-BR" dirty="0" err="1">
                <a:solidFill>
                  <a:srgbClr val="333333"/>
                </a:solidFill>
                <a:latin typeface="SwitzerlandCondensedPSMT" charset="0"/>
              </a:rPr>
              <a:t>período</a:t>
            </a:r>
            <a:r>
              <a:rPr lang="pt-BR" dirty="0">
                <a:solidFill>
                  <a:srgbClr val="333333"/>
                </a:solidFill>
                <a:latin typeface="SwitzerlandCondensedPSMT" charset="0"/>
              </a:rPr>
              <a:t> de 2011 a 2015, constata-se expressivo </a:t>
            </a:r>
            <a:r>
              <a:rPr lang="pt-BR" dirty="0" err="1">
                <a:solidFill>
                  <a:srgbClr val="333333"/>
                </a:solidFill>
                <a:latin typeface="SwitzerlandCondensedPSMT" charset="0"/>
              </a:rPr>
              <a:t>número</a:t>
            </a:r>
            <a:r>
              <a:rPr lang="pt-BR" dirty="0">
                <a:solidFill>
                  <a:srgbClr val="333333"/>
                </a:solidFill>
                <a:latin typeface="SwitzerlandCondensedPSMT" charset="0"/>
              </a:rPr>
              <a:t> de egressos em todos os cursos, com pequenas </a:t>
            </a:r>
            <a:r>
              <a:rPr lang="pt-BR" dirty="0" err="1">
                <a:solidFill>
                  <a:srgbClr val="333333"/>
                </a:solidFill>
                <a:latin typeface="SwitzerlandCondensedPSMT" charset="0"/>
              </a:rPr>
              <a:t>variações</a:t>
            </a:r>
            <a:r>
              <a:rPr lang="pt-BR" dirty="0">
                <a:solidFill>
                  <a:srgbClr val="333333"/>
                </a:solidFill>
                <a:latin typeface="SwitzerlandCondensedPSMT" charset="0"/>
              </a:rPr>
              <a:t> e </a:t>
            </a:r>
            <a:r>
              <a:rPr lang="pt-BR" dirty="0" err="1">
                <a:solidFill>
                  <a:srgbClr val="333333"/>
                </a:solidFill>
                <a:latin typeface="SwitzerlandCondensedPSMT" charset="0"/>
              </a:rPr>
              <a:t>oscilações</a:t>
            </a:r>
            <a:r>
              <a:rPr lang="pt-BR" dirty="0">
                <a:solidFill>
                  <a:srgbClr val="333333"/>
                </a:solidFill>
                <a:latin typeface="SwitzerlandCondensedPSMT" charset="0"/>
              </a:rPr>
              <a:t> nos anos da </a:t>
            </a:r>
            <a:r>
              <a:rPr lang="pt-BR" dirty="0" err="1" smtClean="0">
                <a:solidFill>
                  <a:srgbClr val="333333"/>
                </a:solidFill>
                <a:latin typeface="SwitzerlandCondensedPSMT" charset="0"/>
              </a:rPr>
              <a:t>série</a:t>
            </a:r>
            <a:r>
              <a:rPr lang="pt-BR" dirty="0" smtClean="0">
                <a:solidFill>
                  <a:srgbClr val="333333"/>
                </a:solidFill>
                <a:latin typeface="SwitzerlandCondensedPSMT" charset="0"/>
              </a:rPr>
              <a:t>.</a:t>
            </a:r>
            <a:endParaRPr lang="pt-BR" dirty="0"/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459872"/>
              </p:ext>
            </p:extLst>
          </p:nvPr>
        </p:nvGraphicFramePr>
        <p:xfrm>
          <a:off x="251520" y="1196752"/>
          <a:ext cx="7293820" cy="23042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50277"/>
                <a:gridCol w="690050"/>
                <a:gridCol w="690050"/>
                <a:gridCol w="690050"/>
                <a:gridCol w="690050"/>
                <a:gridCol w="690050"/>
                <a:gridCol w="690050"/>
                <a:gridCol w="903243"/>
              </a:tblGrid>
              <a:tr h="3996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pt-BR" sz="1100">
                        <a:effectLst/>
                        <a:latin typeface="Calibri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2011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2012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2013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2014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2015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2016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TOTAL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</a:tr>
              <a:tr h="3996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MESTRADO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100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91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87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98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107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92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483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</a:tr>
              <a:tr h="3996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DOUTORADO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50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54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64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79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56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21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303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</a:tr>
              <a:tr h="7056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MESTRADO PROFISSIONAL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108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61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82</a:t>
                      </a:r>
                      <a:endParaRPr lang="pt-BR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38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94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65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448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</a:tr>
              <a:tr h="3996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TOTAL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258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206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233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215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257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178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1347</a:t>
                      </a:r>
                      <a:endParaRPr lang="pt-BR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11560" y="0"/>
            <a:ext cx="669674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Alunos egressos nos cursos de mestrado acadêmico, mestrado profissional e doutorado, de 2011 a 2016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x-none" altLang="x-non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51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4544" y="980728"/>
            <a:ext cx="8077385" cy="2225402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-504056" y="1006475"/>
            <a:ext cx="1008112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674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" y="1556792"/>
            <a:ext cx="7668613" cy="3154908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-180528" y="1585962"/>
            <a:ext cx="1008112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98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59697"/>
              </p:ext>
            </p:extLst>
          </p:nvPr>
        </p:nvGraphicFramePr>
        <p:xfrm>
          <a:off x="611560" y="2109051"/>
          <a:ext cx="6408712" cy="42722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2178"/>
                <a:gridCol w="1602178"/>
                <a:gridCol w="1602178"/>
                <a:gridCol w="1602178"/>
              </a:tblGrid>
              <a:tr h="7128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ANO</a:t>
                      </a:r>
                      <a:r>
                        <a:rPr lang="pt-BR" sz="2400" dirty="0" smtClean="0">
                          <a:effectLst/>
                        </a:rPr>
                        <a:t>/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effectLst/>
                        </a:rPr>
                        <a:t>MODALIDADE</a:t>
                      </a:r>
                      <a:endParaRPr lang="pt-BR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PRESENCIAIS</a:t>
                      </a:r>
                      <a:endParaRPr lang="pt-B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EAD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TOTAL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</a:tr>
              <a:tr h="5084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2011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30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9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39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</a:tr>
              <a:tr h="5084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2012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35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13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48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</a:tr>
              <a:tr h="5084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2013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21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12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33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</a:tr>
              <a:tr h="5084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2014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22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16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38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</a:tr>
              <a:tr h="5084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2015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34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10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44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</a:tr>
              <a:tr h="5084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2016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31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10</a:t>
                      </a:r>
                      <a:endParaRPr lang="pt-BR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41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</a:tr>
              <a:tr h="5084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TOTAL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173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70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243</a:t>
                      </a:r>
                      <a:endParaRPr lang="pt-BR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23528" y="1047219"/>
            <a:ext cx="568404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x-none" altLang="x-non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Cursos </a:t>
            </a:r>
            <a:r>
              <a:rPr kumimoji="0" lang="x-none" altLang="x-none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Lato Sensu</a:t>
            </a:r>
            <a:r>
              <a:rPr kumimoji="0" lang="x-none" altLang="x-non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e de Qualificação Profissional presenciais e EAD ofertados pela ENSP (2011-2016)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x-none" altLang="x-non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65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357158" y="0"/>
            <a:ext cx="8643998" cy="1071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/>
              <a:t>Vice Direção de Ambulatório e Laboratório</a:t>
            </a:r>
            <a:endParaRPr lang="pt-BR" dirty="0"/>
          </a:p>
        </p:txBody>
      </p:sp>
      <p:pic>
        <p:nvPicPr>
          <p:cNvPr id="4" name="Imagem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2479"/>
            <a:ext cx="1079500" cy="1070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ector reto 5"/>
          <p:cNvCxnSpPr/>
          <p:nvPr/>
        </p:nvCxnSpPr>
        <p:spPr>
          <a:xfrm>
            <a:off x="357158" y="1141396"/>
            <a:ext cx="8643998" cy="1588"/>
          </a:xfrm>
          <a:prstGeom prst="line">
            <a:avLst/>
          </a:prstGeom>
          <a:ln w="63500">
            <a:solidFill>
              <a:srgbClr val="83C937"/>
            </a:solidFill>
          </a:ln>
          <a:effectLst>
            <a:outerShdw blurRad="50800" dist="50800" dir="5400000" algn="ctr" rotWithShape="0">
              <a:srgbClr val="92D05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357158" y="6142056"/>
            <a:ext cx="8643998" cy="1588"/>
          </a:xfrm>
          <a:prstGeom prst="line">
            <a:avLst/>
          </a:prstGeom>
          <a:ln w="63500">
            <a:solidFill>
              <a:srgbClr val="83C937"/>
            </a:solidFill>
          </a:ln>
          <a:effectLst>
            <a:outerShdw blurRad="50800" dist="50800" dir="5400000" algn="ctr" rotWithShape="0">
              <a:srgbClr val="92D05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1365220" y="180200"/>
            <a:ext cx="493497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500" dirty="0" smtClean="0"/>
              <a:t>Fundação Oswaldo Cruz</a:t>
            </a:r>
          </a:p>
          <a:p>
            <a:pPr algn="just"/>
            <a:r>
              <a:rPr lang="pt-BR" sz="1500" dirty="0" smtClean="0"/>
              <a:t>Escola </a:t>
            </a:r>
            <a:r>
              <a:rPr lang="pt-BR" sz="1500" dirty="0"/>
              <a:t>Nacional de Saúde Pública Sergio Arouca</a:t>
            </a:r>
          </a:p>
          <a:p>
            <a:pPr algn="just"/>
            <a:endParaRPr lang="pt-BR" sz="15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357158" y="6232588"/>
            <a:ext cx="8643998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sz="1500" b="1" dirty="0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24578" name="AutoShape 2" descr="data:image/png;base64,iVBORw0KGgoAAAANSUhEUgAAALwAAAELCAMAAABULxzgAAAAeFBMVEX///8AAABGRkbl5eW+vr5WVlbIyMhdXV2Xl5f5+fm0tLTv7+99fX1iYmL29vYWFhYcHBwrKytubm6kpKR3d3eLi4uFhYWdnZ1QUFDW1tZoaGjr6+sYGBiurq7Q0NC7u7s4ODje3t4uLi4lJSVISEgMDAw8PDyQkJAAYumlAAAKbElEQVR4nO2d55qqMBCGjR1RdO1lUdFV7/8Oj2TSi5QFspwn3y8lhZcwSSYhkE7Hpt42tIY1qPMrKJGqi46Vk5QQQqsSqboIVU5SXAlCuxLJbn8C/ozQpniqYI5QVD1MUV1QGesNEUJJ9TBFtUJoXzzV6Q1/qB6mqDYIXYunetcUNKwapbi2CN2Lpxq+4ePqYYpqgMpUvck71bgGmoJ6t3moeGf5rillGqmq9XhjnAqnetcUtK6BpqBQqXZj9E71UwNNMaVtHroUTZVazR8w+ifGKGo3COS4j50ARUHz7RF4x33sFCiexVKFBL5XD1RejYFiUDDZDKcq4VZUKmIARWts8heshthNQavpRNDarBxX2DD1DtCiUEN/+UFUg35dYNmKrwzjeM6Z5jJHou6OfMuVRIG6eUw4GCFVLryE8KphZPeYp7uW6D0caNz0DwYKNMtIFJoSIXQrM3fyCxnZERp9TnXjNnZcHp/sX7MNvlCE++VyxqE+GvCUxtrBACAcswONUBPtyUnvE7DX3oZifGj76N06ciuJaP0tPiIoLeKOiWOhE62/9lQDiPCSDq7h4LImUoO+4YzyCHqfYQGJGZMka6zF6cP51JbxCx992FK9IFhtWSJTQdQoMNSrepjYtK3LvFpuDFSXon5padkgR2pFEBXaamaSVVcqlfVsYE4WFzMx364OLYuGnjUAo2F2FQr325zqbLUO6Kwacu7BIdvqAdGnhgMu2dQFd3FIQ9OuOxt88PgAf7DaFFxyQ+PZ2NathJ9K/mQLDButsGC9X7aAmyXZAodOtOOxLbtaRExbN9KtrSZjHS2QC5sV1iPoSjU/NqOvvCBjNwBXjPKOIn8t4smqFjCydUOgAJkwiY9ndSoqF52tkzHJJdkHFsSdl+d4yEC4wTnXvcnqyf23O/TGCarVpxaqFg1N8OBgzT8k21vhG51BuFvhPw3oYIZSftgPxjZVowadigblQUfL6WmF19txojAkczby5QH8OgpFxyxCj8fD0gCNB6PRQGrRlu8je7N3EXTfOakzqXb4OIjM9ssmyjaGVKmEg6T6mHy1nVZxZvbIxG1a8ANDdL/bbT6V8Y5/ZcALZ2BzE7q/w2bp2GhiTY8Ymmg6KcpvVJ9B1gTfo3MT6D5+ydqycyA4MD6yA99q5PGMhbEmsK8fqhL+tEQ16DpU4S9mjAz4rTkVhecTWNXq9BGe39JfwXf/LvwhCuXQKIwOjcOPglDDCJNMeNN4qSfB0+nXL1SJFiZ442x2WAE8bWrizuGyG/9Oq2GUUPiwCfiITHraBmQF9SLsUmtTGzwznGoeVsGcAOuSaocndbaS2UsyumO+Q/3wMGqxunhFBPB8Hqx++HXV8HyQ4eFFeXiLPLyHLyEP7+FLyMN7+BLy8B6+hDy8hy8hD+/hS8jDtxz+lh++xkmnYRa8uI7gsqJaZMDPYxoz3lcN/2AU08ySPxKNDnQVK5MdXlOF8Ko+wTMNOzPliIf38Dng1VdETPCJGb7K+XlFxncUdPgxTzB9a21atxqupwatK1m4FZiynhq/MhGlIVv2HG8UspVlf+J19TyipgJPi8/kn8PXuYqItO10XU3vu33w3K5m7YPnNj7y8A3Jw7uSh3clD+9KHt6VPLwreXhX8vCu5OFdycO7kod3JQ/vSh7elTy8K3l4V1LhWzjF3Y+isNPZXbvdefvgU4XC244evn55eFf6T+CjTtRtKzx+m3DWSvg7eZc/8xsgf0oA/xPJ/1sFzxdttNq38fBNycO7kod3JQ/vSh7elTy8K3l4V/LwruThXem/gm/hFDcMwIfj3e7aPvif0WgfCp+VaxV8qlbPVXr4ZiXCt9rmD62FT1826rUUHt5MpF9BbBc8myZuYSfFYVvoHvwnjpmHb0oe3pU8vCt5eFfy8K7k4V3Jw7uSh3el/xC+6D7njvQjj79hd7qmtpP8rWDjoRuhJRN+jW4c/BuRTY/wRgdk455FVpo/I7oHTJ/vlNGS6pqKbnTCZol/XBMVUKLCN7R/ajVay/Da/m5/WpEM35LPgFEN2gy/9/COROHhmVR86rVIIfg3J+2Tjy3S2cM7Usvh1S+FtkjnzrTbVl0b2hLey8vLy8vLy8vLy8vLy8vLy8vLy6sGhae3Pi0SwRGiDxGq1MSgIQ2IZYr+kuzodFsbH8OF8QA2GkLPl/hcfajkfz4pALG8IWCcHrLSEb63AtPs9z4Nwb/Ezb1WUpy5tplXNJUz4fhH7QxPvjwJ/5fvJT6UXo95ry/gs8HjncDmMvzpqsbqyrdlqGXD9k5afgCA88hZZcEPCsIbN4IT78vFEP76AI+6jcGfSMh+dUiSw458eu7Bz0n3BNvvLof+itIOBfj77SvV7U7PsioBD5/XlM0m7ASSNPgnjsafphxuUi70LAMaP4AH1HMBnleBBAK/s+EVrICsWKEVBuBNTZsIH/MbQrWXsoG6uhHCJ/jIhMOLj5Egv0M2vKJYPk0+eBzpJofj23+H37Ct31EKX/Nbo8HDnq5xUfizUoa54KEyKiuiICew6rEhlx4/psPjO7UqCA9FdOcBueDxA1ttG0hsOGv886oaTaoFy0CHH5eBh8Za6OBywQtlLAisOv0FRaLuVhmFbwVm+HUJszlqGHngE3NmESuIoWD+Junwd34kLzyYprR+NWDFZ4fHJt/VYyxoSazkepQNHwtXmxMeOvCldAzg96KOKjxewis3JVgzeu/x6tKXHkGC5/W9B0usJkXgoZd8yvkaetirCo/ZthamMf3xYUEyDn9C0fw8YQNmtiQyHzz0y4ovngceF5TalnRIe5fCH/PAy/pmXlsueFigoi6XMMDf8sKvfwG/ZyB54MHONCcc4KdbQS8VHtfztYUpZWa3ID88R8kBD52kvvQ20G+RmCmGx43JQI+Be6kLvTpDjZbgp2S3790GnDpqwNnwCf5vaO7ytPPYEfjSY+Ck6UsQsWBtVnhhJ2IYk+VwibGIx2oo4Dzw0Eyd1AgJyzMxRtigxwPcTgwvdo14QfBSPY8FHlZSmtaa53IPHkJBcWFjufJM1PqERywHIzwuerJu/4tFozpJ8OBtG19QyAW/NZoFTgnVdGSIEHLD1uBxd0l6nJF24UNWKh3qwpt7wFzwialkx4Kt9A0RNryWafCJcLG4ZKTmADfBpP7Dl2Asrke+wUhXNzvIlTYxDy3CQbgeDR77+mQYCBcu2A3csonw2+bz5YOHohfPQCY6aEUD91hoUWCo8uh8gCdnBYJv1vOTL79A4JXbXml4+nrJlPzvkVc3eK9KXqNZQuEnpFsSZw9E+JPIRPJe4b8Ree0MOnQ4zXG1k0Vrb054tvr1utxslnT+SXBQgzk59hjMBvQ3dSk0eLCGk5J08XzSeREy1tMmukC0t88Lb5iykz2G8K6FM3dIg4c6QqtIomdNzvs0w1NHwQ7/kOGVqUrE/HFW9url8elIHR57COzGJQs55Y32dxb47JIXSwDK9iVm8NLTnAdC+FgIP2rwkBXveXZCSu4td26f4YvpsE6HEovu1LIQOYx/vh5o/lwWX6hMsn5O871z9g+sCa0yjVysgg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4580" name="AutoShape 4" descr="data:image/png;base64,iVBORw0KGgoAAAANSUhEUgAAALwAAAELCAMAAABULxzgAAAAeFBMVEX///8AAABGRkbl5eW+vr5WVlbIyMhdXV2Xl5f5+fm0tLTv7+99fX1iYmL29vYWFhYcHBwrKytubm6kpKR3d3eLi4uFhYWdnZ1QUFDW1tZoaGjr6+sYGBiurq7Q0NC7u7s4ODje3t4uLi4lJSVISEgMDAw8PDyQkJAAYumlAAAKbElEQVR4nO2d55qqMBCGjR1RdO1lUdFV7/8Oj2TSi5QFspwn3y8lhZcwSSYhkE7Hpt42tIY1qPMrKJGqi46Vk5QQQqsSqboIVU5SXAlCuxLJbn8C/ozQpniqYI5QVD1MUV1QGesNEUJJ9TBFtUJoXzzV6Q1/qB6mqDYIXYunetcUNKwapbi2CN2Lpxq+4ePqYYpqgMpUvck71bgGmoJ6t3moeGf5rillGqmq9XhjnAqnetcUtK6BpqBQqXZj9E71UwNNMaVtHroUTZVazR8w+ifGKGo3COS4j50ARUHz7RF4x33sFCiexVKFBL5XD1RejYFiUDDZDKcq4VZUKmIARWts8heshthNQavpRNDarBxX2DD1DtCiUEN/+UFUg35dYNmKrwzjeM6Z5jJHou6OfMuVRIG6eUw4GCFVLryE8KphZPeYp7uW6D0caNz0DwYKNMtIFJoSIXQrM3fyCxnZERp9TnXjNnZcHp/sX7MNvlCE++VyxqE+GvCUxtrBACAcswONUBPtyUnvE7DX3oZifGj76N06ciuJaP0tPiIoLeKOiWOhE62/9lQDiPCSDq7h4LImUoO+4YzyCHqfYQGJGZMka6zF6cP51JbxCx992FK9IFhtWSJTQdQoMNSrepjYtK3LvFpuDFSXon5padkgR2pFEBXaamaSVVcqlfVsYE4WFzMx364OLYuGnjUAo2F2FQr325zqbLUO6Kwacu7BIdvqAdGnhgMu2dQFd3FIQ9OuOxt88PgAf7DaFFxyQ+PZ2NathJ9K/mQLDButsGC9X7aAmyXZAodOtOOxLbtaRExbN9KtrSZjHS2QC5sV1iPoSjU/NqOvvCBjNwBXjPKOIn8t4smqFjCydUOgAJkwiY9ndSoqF52tkzHJJdkHFsSdl+d4yEC4wTnXvcnqyf23O/TGCarVpxaqFg1N8OBgzT8k21vhG51BuFvhPw3oYIZSftgPxjZVowadigblQUfL6WmF19txojAkczby5QH8OgpFxyxCj8fD0gCNB6PRQGrRlu8je7N3EXTfOakzqXb4OIjM9ssmyjaGVKmEg6T6mHy1nVZxZvbIxG1a8ANDdL/bbT6V8Y5/ZcALZ2BzE7q/w2bp2GhiTY8Ymmg6KcpvVJ9B1gTfo3MT6D5+ydqycyA4MD6yA99q5PGMhbEmsK8fqhL+tEQ16DpU4S9mjAz4rTkVhecTWNXq9BGe39JfwXf/LvwhCuXQKIwOjcOPglDDCJNMeNN4qSfB0+nXL1SJFiZ442x2WAE8bWrizuGyG/9Oq2GUUPiwCfiITHraBmQF9SLsUmtTGzwznGoeVsGcAOuSaocndbaS2UsyumO+Q/3wMGqxunhFBPB8Hqx++HXV8HyQ4eFFeXiLPLyHLyEP7+FLyMN7+BLy8B6+hDy8hy8hD+/hS8jDtxz+lh++xkmnYRa8uI7gsqJaZMDPYxoz3lcN/2AU08ySPxKNDnQVK5MdXlOF8Ko+wTMNOzPliIf38Dng1VdETPCJGb7K+XlFxncUdPgxTzB9a21atxqupwatK1m4FZiynhq/MhGlIVv2HG8UspVlf+J19TyipgJPi8/kn8PXuYqItO10XU3vu33w3K5m7YPnNj7y8A3Jw7uSh3clD+9KHt6VPLwreXhX8vCu5OFdycO7kod3JQ/vSh7elTy8K3l4V1LhWzjF3Y+isNPZXbvdefvgU4XC244evn55eFf6T+CjTtRtKzx+m3DWSvg7eZc/8xsgf0oA/xPJ/1sFzxdttNq38fBNycO7kod3JQ/vSh7elTy8K3l4V/LwruThXem/gm/hFDcMwIfj3e7aPvif0WgfCp+VaxV8qlbPVXr4ZiXCt9rmD62FT1826rUUHt5MpF9BbBc8myZuYSfFYVvoHvwnjpmHb0oe3pU8vCt5eFfy8K7k4V3Jw7uSh3el/xC+6D7njvQjj79hd7qmtpP8rWDjoRuhJRN+jW4c/BuRTY/wRgdk455FVpo/I7oHTJ/vlNGS6pqKbnTCZol/XBMVUKLCN7R/ajVay/Da/m5/WpEM35LPgFEN2gy/9/COROHhmVR86rVIIfg3J+2Tjy3S2cM7Usvh1S+FtkjnzrTbVl0b2hLey8vLy8vLy8vLy8vLy8vLy8vLy6sGhae3Pi0SwRGiDxGq1MSgIQ2IZYr+kuzodFsbH8OF8QA2GkLPl/hcfajkfz4pALG8IWCcHrLSEb63AtPs9z4Nwb/Ezb1WUpy5tplXNJUz4fhH7QxPvjwJ/5fvJT6UXo95ry/gs8HjncDmMvzpqsbqyrdlqGXD9k5afgCA88hZZcEPCsIbN4IT78vFEP76AI+6jcGfSMh+dUiSw458eu7Bz0n3BNvvLof+itIOBfj77SvV7U7PsioBD5/XlM0m7ASSNPgnjsafphxuUi70LAMaP4AH1HMBnleBBAK/s+EVrICsWKEVBuBNTZsIH/MbQrWXsoG6uhHCJ/jIhMOLj5Egv0M2vKJYPk0+eBzpJofj23+H37Ct31EKX/Nbo8HDnq5xUfizUoa54KEyKiuiICew6rEhlx4/psPjO7UqCA9FdOcBueDxA1ttG0hsOGv886oaTaoFy0CHH5eBh8Za6OBywQtlLAisOv0FRaLuVhmFbwVm+HUJszlqGHngE3NmESuIoWD+Junwd34kLzyYprR+NWDFZ4fHJt/VYyxoSazkepQNHwtXmxMeOvCldAzg96KOKjxewis3JVgzeu/x6tKXHkGC5/W9B0usJkXgoZd8yvkaetirCo/ZthamMf3xYUEyDn9C0fw8YQNmtiQyHzz0y4ovngceF5TalnRIe5fCH/PAy/pmXlsueFigoi6XMMDf8sKvfwG/ZyB54MHONCcc4KdbQS8VHtfztYUpZWa3ID88R8kBD52kvvQ20G+RmCmGx43JQI+Be6kLvTpDjZbgp2S3790GnDpqwNnwCf5vaO7ytPPYEfjSY+Ck6UsQsWBtVnhhJ2IYk+VwibGIx2oo4Dzw0Eyd1AgJyzMxRtigxwPcTgwvdo14QfBSPY8FHlZSmtaa53IPHkJBcWFjufJM1PqERywHIzwuerJu/4tFozpJ8OBtG19QyAW/NZoFTgnVdGSIEHLD1uBxd0l6nJF24UNWKh3qwpt7wFzwialkx4Kt9A0RNryWafCJcLG4ZKTmADfBpP7Dl2Asrke+wUhXNzvIlTYxDy3CQbgeDR77+mQYCBcu2A3csonw2+bz5YOHohfPQCY6aEUD91hoUWCo8uh8gCdnBYJv1vOTL79A4JXbXml4+nrJlPzvkVc3eK9KXqNZQuEnpFsSZw9E+JPIRPJe4b8Ree0MOnQ4zXG1k0Vrb054tvr1utxslnT+SXBQgzk59hjMBvQ3dSk0eLCGk5J08XzSeREy1tMmukC0t88Lb5iykz2G8K6FM3dIg4c6QqtIomdNzvs0w1NHwQ7/kOGVqUrE/HFW9url8elIHR57COzGJQs55Y32dxb47JIXSwDK9iVm8NLTnAdC+FgIP2rwkBXveXZCSu4td26f4YvpsE6HEovu1LIQOYx/vh5o/lwWX6hMsn5O871z9g+sCa0yjVysgg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6776" y="80248"/>
            <a:ext cx="647692" cy="91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Espaço Reservado para Texto 2"/>
          <p:cNvSpPr>
            <a:spLocks noGrp="1"/>
          </p:cNvSpPr>
          <p:nvPr/>
        </p:nvSpPr>
        <p:spPr bwMode="auto">
          <a:xfrm>
            <a:off x="0" y="1714487"/>
            <a:ext cx="8956035" cy="484126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1600" b="1" dirty="0" smtClean="0"/>
              <a:t>ENSP - Instituição </a:t>
            </a:r>
            <a:r>
              <a:rPr lang="pt-BR" sz="1600" b="1" dirty="0"/>
              <a:t>de referência para a saúde pública </a:t>
            </a:r>
            <a:r>
              <a:rPr lang="pt-BR" sz="1600" b="1" dirty="0" smtClean="0"/>
              <a:t>brasileira</a:t>
            </a:r>
          </a:p>
          <a:p>
            <a:pPr marL="0" indent="0" algn="ctr">
              <a:buNone/>
            </a:pPr>
            <a:r>
              <a:rPr lang="en-US" sz="1600" dirty="0"/>
              <a:t>ENSP, </a:t>
            </a:r>
            <a:r>
              <a:rPr lang="en-US" sz="1600" dirty="0" err="1"/>
              <a:t>uma</a:t>
            </a:r>
            <a:r>
              <a:rPr lang="en-US" sz="1600" dirty="0"/>
              <a:t> Escola Nacional do Estado </a:t>
            </a:r>
            <a:r>
              <a:rPr lang="en-US" sz="1600" dirty="0" err="1" smtClean="0"/>
              <a:t>Brasileiro</a:t>
            </a:r>
            <a:endParaRPr lang="pt-BR" sz="1600" b="1" dirty="0" smtClean="0"/>
          </a:p>
          <a:p>
            <a:pPr marL="0" indent="0" algn="ctr">
              <a:buNone/>
            </a:pPr>
            <a:endParaRPr lang="pt-BR" sz="1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pt-BR" sz="1600" dirty="0" smtClean="0"/>
              <a:t>ENSP </a:t>
            </a:r>
            <a:r>
              <a:rPr lang="pt-BR" sz="1600" dirty="0"/>
              <a:t>assume papel central no constante aperfeiçoamento do Sistema Único de Saúde (SUS), mediante a qualificação da rede de atenção à saúde e a ampliação do acesso da população aos serviços e insumos de saúde, resultando na interação estratégica das atividades de ensino, pesquisa, atenção em saúde e desenvolvimento de tecnologias. </a:t>
            </a:r>
            <a:endParaRPr lang="pt-BR" sz="1600" dirty="0" smtClean="0"/>
          </a:p>
          <a:p>
            <a:pPr marL="0" indent="0">
              <a:buNone/>
            </a:pPr>
            <a:endParaRPr lang="pt-BR" sz="1600" dirty="0"/>
          </a:p>
          <a:p>
            <a:pPr marL="0" indent="0">
              <a:buNone/>
            </a:pPr>
            <a:r>
              <a:rPr lang="pt-BR" sz="1600" b="1" dirty="0" smtClean="0"/>
              <a:t>Desafios: </a:t>
            </a:r>
          </a:p>
          <a:p>
            <a:pPr marL="0" indent="0">
              <a:buNone/>
            </a:pPr>
            <a:r>
              <a:rPr lang="pt-BR" sz="1600" dirty="0" smtClean="0"/>
              <a:t>Resistência para mantermos uma politica PÚBLICA de saúde e consolidação do SUS;</a:t>
            </a:r>
          </a:p>
          <a:p>
            <a:pPr marL="0" indent="0">
              <a:buNone/>
            </a:pPr>
            <a:r>
              <a:rPr lang="pt-BR" sz="1600" dirty="0" smtClean="0"/>
              <a:t>Modelo </a:t>
            </a:r>
            <a:r>
              <a:rPr lang="pt-BR" sz="1600" dirty="0"/>
              <a:t>de atenção à saúde</a:t>
            </a:r>
            <a:r>
              <a:rPr lang="pt-BR" sz="1600" dirty="0" smtClean="0"/>
              <a:t>;</a:t>
            </a:r>
          </a:p>
          <a:p>
            <a:pPr marL="0" indent="0">
              <a:buNone/>
            </a:pPr>
            <a:r>
              <a:rPr lang="pt-BR" sz="1600" dirty="0" smtClean="0"/>
              <a:t>Ciência e tecnologia;</a:t>
            </a:r>
          </a:p>
          <a:p>
            <a:pPr marL="0" indent="0">
              <a:buNone/>
            </a:pPr>
            <a:r>
              <a:rPr lang="pt-BR" sz="1600" dirty="0" smtClean="0"/>
              <a:t>Ampliação </a:t>
            </a:r>
            <a:r>
              <a:rPr lang="pt-BR" sz="1600" dirty="0"/>
              <a:t>das vigilâncias sanitária, ambiental e de saúde do trabalhador</a:t>
            </a:r>
            <a:r>
              <a:rPr lang="pt-BR" sz="1600" dirty="0" smtClean="0"/>
              <a:t>;</a:t>
            </a:r>
          </a:p>
          <a:p>
            <a:pPr marL="0" indent="0">
              <a:buNone/>
            </a:pPr>
            <a:r>
              <a:rPr lang="pt-BR" sz="1600" dirty="0" smtClean="0"/>
              <a:t>Formação </a:t>
            </a:r>
            <a:r>
              <a:rPr lang="pt-BR" sz="1600" dirty="0"/>
              <a:t>e a qualificação permanentes de quadros profissionais; </a:t>
            </a:r>
            <a:endParaRPr lang="pt-BR" sz="1600" dirty="0" smtClean="0"/>
          </a:p>
          <a:p>
            <a:pPr marL="0" indent="0">
              <a:buNone/>
            </a:pPr>
            <a:r>
              <a:rPr lang="pt-BR" sz="1600" dirty="0" smtClean="0"/>
              <a:t>Fortalecimento </a:t>
            </a:r>
            <a:r>
              <a:rPr lang="pt-BR" sz="1600" dirty="0"/>
              <a:t>das instâncias de </a:t>
            </a:r>
            <a:r>
              <a:rPr lang="pt-BR" sz="1600" dirty="0" smtClean="0"/>
              <a:t>participação</a:t>
            </a:r>
          </a:p>
          <a:p>
            <a:pPr marL="0" indent="0">
              <a:buNone/>
            </a:pPr>
            <a:r>
              <a:rPr lang="pt-BR" sz="1600" b="1" i="1" dirty="0" smtClean="0"/>
              <a:t>Controle Social</a:t>
            </a:r>
            <a:endParaRPr lang="pt-BR" sz="16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214607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0040489"/>
              </p:ext>
            </p:extLst>
          </p:nvPr>
        </p:nvGraphicFramePr>
        <p:xfrm>
          <a:off x="251521" y="1556792"/>
          <a:ext cx="6624734" cy="41044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8316"/>
                <a:gridCol w="888316"/>
                <a:gridCol w="1053936"/>
                <a:gridCol w="1053936"/>
                <a:gridCol w="888316"/>
                <a:gridCol w="963598"/>
                <a:gridCol w="888316"/>
              </a:tblGrid>
              <a:tr h="6419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>
                          <a:effectLst/>
                        </a:rPr>
                        <a:t>ANO/NÍVEL</a:t>
                      </a:r>
                      <a:endParaRPr lang="pt-BR" sz="105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>
                          <a:effectLst/>
                        </a:rPr>
                        <a:t>RESIDÊNCIA</a:t>
                      </a:r>
                      <a:endParaRPr lang="pt-BR" sz="105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</a:rPr>
                        <a:t>ESPECIALIZAÇÃO</a:t>
                      </a:r>
                      <a:endParaRPr lang="pt-BR" sz="9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APERFEIÇOAMENTO</a:t>
                      </a:r>
                      <a:endParaRPr lang="pt-BR" sz="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</a:rPr>
                        <a:t>ATUALIZAÇÃO</a:t>
                      </a:r>
                      <a:endParaRPr lang="pt-BR" sz="9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>
                          <a:effectLst/>
                        </a:rPr>
                        <a:t>FORMAÇÃO CONTINUADA</a:t>
                      </a:r>
                      <a:endParaRPr lang="pt-BR" sz="105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>
                          <a:effectLst/>
                        </a:rPr>
                        <a:t>TOTAL</a:t>
                      </a:r>
                      <a:endParaRPr lang="pt-BR" sz="105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</a:tr>
              <a:tr h="4946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2011</a:t>
                      </a:r>
                      <a:endParaRPr lang="pt-BR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1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20</a:t>
                      </a:r>
                      <a:endParaRPr lang="pt-BR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9</a:t>
                      </a:r>
                      <a:endParaRPr lang="pt-BR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9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0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39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</a:tr>
              <a:tr h="4946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2012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2</a:t>
                      </a:r>
                      <a:endParaRPr lang="pt-BR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21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12</a:t>
                      </a:r>
                      <a:endParaRPr lang="pt-BR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13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0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48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</a:tr>
              <a:tr h="4946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2013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2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19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4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8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0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33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</a:tr>
              <a:tr h="4946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2014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2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15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9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11</a:t>
                      </a:r>
                      <a:endParaRPr lang="pt-BR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1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38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</a:tr>
              <a:tr h="4946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2015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2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19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6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7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10</a:t>
                      </a:r>
                      <a:endParaRPr lang="pt-BR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44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</a:tr>
              <a:tr h="4946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2016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2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19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4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8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8</a:t>
                      </a:r>
                      <a:endParaRPr lang="pt-BR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41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</a:tr>
              <a:tr h="4946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TOTAL</a:t>
                      </a:r>
                      <a:endParaRPr lang="pt-B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11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113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44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56</a:t>
                      </a:r>
                      <a:endParaRPr lang="pt-BR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19</a:t>
                      </a:r>
                      <a:endParaRPr lang="pt-BR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243</a:t>
                      </a:r>
                      <a:endParaRPr lang="pt-BR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39552" y="554197"/>
            <a:ext cx="647030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Cursos </a:t>
            </a:r>
            <a:r>
              <a:rPr kumimoji="0" lang="x-none" altLang="x-none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Lato Sensu e de Qualificação Profissional por nível </a:t>
            </a:r>
            <a:r>
              <a:rPr kumimoji="0" lang="x-none" altLang="x-non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(2011-2015)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x-none" altLang="x-non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5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634" y="1052736"/>
            <a:ext cx="7636584" cy="393836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-180528" y="1124744"/>
            <a:ext cx="1008112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086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668040"/>
            <a:ext cx="7058745" cy="1320800"/>
          </a:xfrm>
        </p:spPr>
        <p:txBody>
          <a:bodyPr/>
          <a:lstStyle/>
          <a:p>
            <a:r>
              <a:rPr lang="en-US" dirty="0" smtClean="0"/>
              <a:t>A ENSP </a:t>
            </a:r>
            <a:r>
              <a:rPr lang="en-US" dirty="0" err="1" smtClean="0"/>
              <a:t>como</a:t>
            </a:r>
            <a:r>
              <a:rPr lang="en-US" dirty="0" smtClean="0"/>
              <a:t> </a:t>
            </a:r>
            <a:r>
              <a:rPr lang="en-US" dirty="0" err="1" smtClean="0"/>
              <a:t>Escola</a:t>
            </a:r>
            <a:r>
              <a:rPr lang="en-US" dirty="0" smtClean="0"/>
              <a:t> de </a:t>
            </a:r>
            <a:r>
              <a:rPr lang="en-US" dirty="0" err="1" smtClean="0"/>
              <a:t>Governo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412776"/>
            <a:ext cx="8153400" cy="5130801"/>
          </a:xfrm>
        </p:spPr>
        <p:txBody>
          <a:bodyPr>
            <a:normAutofit/>
          </a:bodyPr>
          <a:lstStyle/>
          <a:p>
            <a:r>
              <a:rPr lang="en-US" dirty="0" err="1" smtClean="0"/>
              <a:t>Reestruturação</a:t>
            </a:r>
            <a:r>
              <a:rPr lang="en-US" dirty="0" smtClean="0"/>
              <a:t> da VDEGS (</a:t>
            </a:r>
            <a:r>
              <a:rPr lang="en-US" dirty="0" err="1" smtClean="0"/>
              <a:t>Regimento</a:t>
            </a:r>
            <a:r>
              <a:rPr lang="en-US" dirty="0" smtClean="0"/>
              <a:t> </a:t>
            </a:r>
            <a:r>
              <a:rPr lang="en-US" dirty="0" err="1" smtClean="0"/>
              <a:t>Interno</a:t>
            </a:r>
            <a:r>
              <a:rPr lang="en-US" dirty="0" smtClean="0"/>
              <a:t>)</a:t>
            </a:r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err="1" smtClean="0"/>
              <a:t>Projetos</a:t>
            </a:r>
            <a:r>
              <a:rPr lang="en-US" dirty="0" smtClean="0"/>
              <a:t> </a:t>
            </a:r>
            <a:r>
              <a:rPr lang="en-US" dirty="0" err="1" smtClean="0"/>
              <a:t>estratégicos</a:t>
            </a:r>
            <a:endParaRPr lang="en-US" dirty="0" smtClean="0"/>
          </a:p>
          <a:p>
            <a:pPr lvl="1"/>
            <a:r>
              <a:rPr lang="en-US" dirty="0" err="1" smtClean="0">
                <a:solidFill>
                  <a:schemeClr val="tx2"/>
                </a:solidFill>
              </a:rPr>
              <a:t>Programa</a:t>
            </a:r>
            <a:r>
              <a:rPr lang="en-US" dirty="0" smtClean="0">
                <a:solidFill>
                  <a:schemeClr val="tx2"/>
                </a:solidFill>
              </a:rPr>
              <a:t> de </a:t>
            </a:r>
            <a:r>
              <a:rPr lang="en-US" dirty="0" err="1" smtClean="0">
                <a:solidFill>
                  <a:schemeClr val="tx2"/>
                </a:solidFill>
              </a:rPr>
              <a:t>Estágio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Internacional</a:t>
            </a:r>
            <a:r>
              <a:rPr lang="en-US" dirty="0" smtClean="0">
                <a:solidFill>
                  <a:schemeClr val="tx2"/>
                </a:solidFill>
              </a:rPr>
              <a:t> da ENSP</a:t>
            </a:r>
          </a:p>
          <a:p>
            <a:pPr lvl="1"/>
            <a:r>
              <a:rPr lang="en-US" dirty="0" err="1" smtClean="0">
                <a:solidFill>
                  <a:schemeClr val="tx2"/>
                </a:solidFill>
              </a:rPr>
              <a:t>Fortalecimento</a:t>
            </a:r>
            <a:r>
              <a:rPr lang="en-US" dirty="0" smtClean="0">
                <a:solidFill>
                  <a:schemeClr val="tx2"/>
                </a:solidFill>
              </a:rPr>
              <a:t> das </a:t>
            </a:r>
            <a:r>
              <a:rPr lang="en-US" dirty="0" err="1" smtClean="0">
                <a:solidFill>
                  <a:schemeClr val="tx2"/>
                </a:solidFill>
              </a:rPr>
              <a:t>Redes</a:t>
            </a:r>
            <a:r>
              <a:rPr lang="en-US" dirty="0" smtClean="0">
                <a:solidFill>
                  <a:schemeClr val="tx2"/>
                </a:solidFill>
              </a:rPr>
              <a:t> de </a:t>
            </a:r>
            <a:r>
              <a:rPr lang="en-US" dirty="0" err="1" smtClean="0">
                <a:solidFill>
                  <a:schemeClr val="tx2"/>
                </a:solidFill>
              </a:rPr>
              <a:t>Escolas</a:t>
            </a:r>
            <a:r>
              <a:rPr lang="en-US" dirty="0" smtClean="0">
                <a:solidFill>
                  <a:schemeClr val="tx2"/>
                </a:solidFill>
              </a:rPr>
              <a:t> de </a:t>
            </a:r>
            <a:r>
              <a:rPr lang="en-US" dirty="0" err="1" smtClean="0">
                <a:solidFill>
                  <a:schemeClr val="tx2"/>
                </a:solidFill>
              </a:rPr>
              <a:t>Saúde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Pública</a:t>
            </a:r>
            <a:endParaRPr lang="en-US" dirty="0" smtClean="0">
              <a:solidFill>
                <a:schemeClr val="tx2"/>
              </a:solidFill>
            </a:endParaRPr>
          </a:p>
          <a:p>
            <a:pPr lvl="1"/>
            <a:r>
              <a:rPr lang="en-US" dirty="0" err="1" smtClean="0">
                <a:solidFill>
                  <a:schemeClr val="tx2"/>
                </a:solidFill>
              </a:rPr>
              <a:t>Apoio</a:t>
            </a:r>
            <a:r>
              <a:rPr lang="en-US" dirty="0" smtClean="0">
                <a:solidFill>
                  <a:schemeClr val="tx2"/>
                </a:solidFill>
              </a:rPr>
              <a:t> e </a:t>
            </a:r>
            <a:r>
              <a:rPr lang="en-US" dirty="0" err="1" smtClean="0">
                <a:solidFill>
                  <a:schemeClr val="tx2"/>
                </a:solidFill>
              </a:rPr>
              <a:t>Acompanhamento</a:t>
            </a:r>
            <a:r>
              <a:rPr lang="en-US" dirty="0" smtClean="0">
                <a:solidFill>
                  <a:schemeClr val="tx2"/>
                </a:solidFill>
              </a:rPr>
              <a:t> de </a:t>
            </a:r>
            <a:r>
              <a:rPr lang="en-US" dirty="0" err="1" smtClean="0">
                <a:solidFill>
                  <a:schemeClr val="tx2"/>
                </a:solidFill>
              </a:rPr>
              <a:t>Projetos</a:t>
            </a:r>
            <a:endParaRPr lang="en-US" dirty="0" smtClean="0">
              <a:solidFill>
                <a:schemeClr val="tx2"/>
              </a:solidFill>
            </a:endParaRPr>
          </a:p>
          <a:p>
            <a:pPr lvl="1"/>
            <a:r>
              <a:rPr lang="en-US" dirty="0" err="1" smtClean="0">
                <a:solidFill>
                  <a:schemeClr val="tx2"/>
                </a:solidFill>
              </a:rPr>
              <a:t>Apoio</a:t>
            </a:r>
            <a:r>
              <a:rPr lang="en-US" dirty="0" smtClean="0">
                <a:solidFill>
                  <a:schemeClr val="tx2"/>
                </a:solidFill>
              </a:rPr>
              <a:t> a </a:t>
            </a:r>
            <a:r>
              <a:rPr lang="en-US" dirty="0" err="1" smtClean="0">
                <a:solidFill>
                  <a:schemeClr val="tx2"/>
                </a:solidFill>
              </a:rPr>
              <a:t>Construção</a:t>
            </a:r>
            <a:r>
              <a:rPr lang="en-US" dirty="0" smtClean="0">
                <a:solidFill>
                  <a:schemeClr val="tx2"/>
                </a:solidFill>
              </a:rPr>
              <a:t> de </a:t>
            </a:r>
            <a:r>
              <a:rPr lang="en-US" dirty="0" err="1" smtClean="0">
                <a:solidFill>
                  <a:schemeClr val="tx2"/>
                </a:solidFill>
              </a:rPr>
              <a:t>Programas</a:t>
            </a:r>
            <a:r>
              <a:rPr lang="en-US" dirty="0" smtClean="0">
                <a:solidFill>
                  <a:schemeClr val="tx2"/>
                </a:solidFill>
              </a:rPr>
              <a:t> de </a:t>
            </a:r>
            <a:r>
              <a:rPr lang="en-US" dirty="0" err="1" smtClean="0">
                <a:solidFill>
                  <a:schemeClr val="tx2"/>
                </a:solidFill>
              </a:rPr>
              <a:t>Formação</a:t>
            </a:r>
            <a:r>
              <a:rPr lang="en-US" dirty="0" smtClean="0">
                <a:solidFill>
                  <a:schemeClr val="tx2"/>
                </a:solidFill>
              </a:rPr>
              <a:t> para o </a:t>
            </a:r>
            <a:r>
              <a:rPr lang="en-US" dirty="0" err="1" smtClean="0">
                <a:solidFill>
                  <a:schemeClr val="tx2"/>
                </a:solidFill>
              </a:rPr>
              <a:t>Aprimoramento</a:t>
            </a:r>
            <a:r>
              <a:rPr lang="en-US" dirty="0" smtClean="0">
                <a:solidFill>
                  <a:schemeClr val="tx2"/>
                </a:solidFill>
              </a:rPr>
              <a:t> dos </a:t>
            </a:r>
            <a:r>
              <a:rPr lang="en-US" dirty="0" err="1" smtClean="0">
                <a:solidFill>
                  <a:schemeClr val="tx2"/>
                </a:solidFill>
              </a:rPr>
              <a:t>Sistemas</a:t>
            </a:r>
            <a:r>
              <a:rPr lang="en-US" dirty="0" smtClean="0">
                <a:solidFill>
                  <a:schemeClr val="tx2"/>
                </a:solidFill>
              </a:rPr>
              <a:t> de </a:t>
            </a:r>
            <a:r>
              <a:rPr lang="en-US" dirty="0" err="1" smtClean="0">
                <a:solidFill>
                  <a:schemeClr val="tx2"/>
                </a:solidFill>
              </a:rPr>
              <a:t>Saúde</a:t>
            </a:r>
            <a:endParaRPr lang="en-US" dirty="0" smtClean="0">
              <a:solidFill>
                <a:schemeClr val="tx2"/>
              </a:solidFill>
            </a:endParaRPr>
          </a:p>
          <a:p>
            <a:pPr lvl="1"/>
            <a:r>
              <a:rPr lang="en-US" dirty="0" err="1" smtClean="0">
                <a:solidFill>
                  <a:schemeClr val="tx2"/>
                </a:solidFill>
              </a:rPr>
              <a:t>Colóquios</a:t>
            </a:r>
            <a:r>
              <a:rPr lang="en-US" dirty="0" smtClean="0">
                <a:solidFill>
                  <a:schemeClr val="tx2"/>
                </a:solidFill>
              </a:rPr>
              <a:t> e </a:t>
            </a:r>
            <a:r>
              <a:rPr lang="en-US" dirty="0" err="1" smtClean="0">
                <a:solidFill>
                  <a:schemeClr val="tx2"/>
                </a:solidFill>
              </a:rPr>
              <a:t>Cooperação</a:t>
            </a:r>
            <a:r>
              <a:rPr lang="en-US" dirty="0" smtClean="0">
                <a:solidFill>
                  <a:schemeClr val="tx2"/>
                </a:solidFill>
              </a:rPr>
              <a:t> com </a:t>
            </a:r>
            <a:r>
              <a:rPr lang="en-US" dirty="0" err="1" smtClean="0">
                <a:solidFill>
                  <a:schemeClr val="tx2"/>
                </a:solidFill>
              </a:rPr>
              <a:t>Instituições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Formadoras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em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Saúde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Pública</a:t>
            </a:r>
            <a:endParaRPr lang="en-US" dirty="0" smtClean="0">
              <a:solidFill>
                <a:schemeClr val="tx2"/>
              </a:solidFill>
            </a:endParaRPr>
          </a:p>
          <a:p>
            <a:pPr lvl="1"/>
            <a:r>
              <a:rPr lang="en-US" dirty="0" err="1" smtClean="0">
                <a:solidFill>
                  <a:schemeClr val="tx2"/>
                </a:solidFill>
              </a:rPr>
              <a:t>Internacionalização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como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Estratégia</a:t>
            </a:r>
            <a:r>
              <a:rPr lang="en-US" dirty="0" smtClean="0">
                <a:solidFill>
                  <a:schemeClr val="tx2"/>
                </a:solidFill>
              </a:rPr>
              <a:t> de </a:t>
            </a:r>
            <a:r>
              <a:rPr lang="en-US" dirty="0" err="1" smtClean="0">
                <a:solidFill>
                  <a:schemeClr val="tx2"/>
                </a:solidFill>
              </a:rPr>
              <a:t>Aprimoramento</a:t>
            </a:r>
            <a:r>
              <a:rPr lang="en-US" dirty="0" smtClean="0">
                <a:solidFill>
                  <a:schemeClr val="tx2"/>
                </a:solidFill>
              </a:rPr>
              <a:t> Permanente de </a:t>
            </a:r>
            <a:r>
              <a:rPr lang="en-US" dirty="0" err="1" smtClean="0">
                <a:solidFill>
                  <a:schemeClr val="tx2"/>
                </a:solidFill>
              </a:rPr>
              <a:t>Capacidades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Institucionais</a:t>
            </a:r>
            <a:endParaRPr lang="en-US" dirty="0" smtClean="0">
              <a:solidFill>
                <a:schemeClr val="tx2"/>
              </a:solidFill>
            </a:endParaRPr>
          </a:p>
          <a:p>
            <a:pPr lvl="1"/>
            <a:endParaRPr lang="en-US" dirty="0" smtClean="0">
              <a:solidFill>
                <a:schemeClr val="tx2"/>
              </a:solidFill>
            </a:endParaRPr>
          </a:p>
          <a:p>
            <a:pPr marL="365760" lvl="1" indent="0">
              <a:buNone/>
            </a:pPr>
            <a:endParaRPr lang="en-US" sz="2000" dirty="0"/>
          </a:p>
        </p:txBody>
      </p:sp>
      <p:sp>
        <p:nvSpPr>
          <p:cNvPr id="5" name="Retângulo 4"/>
          <p:cNvSpPr/>
          <p:nvPr/>
        </p:nvSpPr>
        <p:spPr>
          <a:xfrm>
            <a:off x="2267744" y="-35970"/>
            <a:ext cx="21884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VDEGS</a:t>
            </a:r>
            <a:endParaRPr lang="pt-BR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561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07504" y="1052736"/>
            <a:ext cx="7416824" cy="580526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ENSP, </a:t>
            </a:r>
            <a:r>
              <a:rPr lang="en-US" sz="2400" dirty="0" err="1" smtClean="0"/>
              <a:t>uma</a:t>
            </a:r>
            <a:r>
              <a:rPr lang="en-US" sz="2400" dirty="0" smtClean="0"/>
              <a:t> </a:t>
            </a:r>
            <a:r>
              <a:rPr lang="en-US" sz="2400" dirty="0" err="1" smtClean="0"/>
              <a:t>Escola</a:t>
            </a:r>
            <a:r>
              <a:rPr lang="en-US" sz="2400" dirty="0" smtClean="0"/>
              <a:t> </a:t>
            </a:r>
            <a:r>
              <a:rPr lang="en-US" sz="2400" dirty="0" err="1" smtClean="0"/>
              <a:t>Nacional</a:t>
            </a:r>
            <a:r>
              <a:rPr lang="en-US" sz="2400" dirty="0" smtClean="0"/>
              <a:t> do Estado </a:t>
            </a:r>
            <a:r>
              <a:rPr lang="en-US" sz="2400" dirty="0" err="1" smtClean="0"/>
              <a:t>Brasileiro</a:t>
            </a:r>
            <a:endParaRPr lang="en-US" sz="2400" dirty="0" smtClean="0"/>
          </a:p>
          <a:p>
            <a:pPr lvl="1"/>
            <a:r>
              <a:rPr lang="en-US" sz="2400" dirty="0" err="1" smtClean="0">
                <a:solidFill>
                  <a:srgbClr val="775F55"/>
                </a:solidFill>
              </a:rPr>
              <a:t>Papel</a:t>
            </a:r>
            <a:r>
              <a:rPr lang="en-US" sz="2400" dirty="0" smtClean="0">
                <a:solidFill>
                  <a:srgbClr val="775F55"/>
                </a:solidFill>
              </a:rPr>
              <a:t> </a:t>
            </a:r>
            <a:r>
              <a:rPr lang="en-US" sz="2400" dirty="0" err="1" smtClean="0">
                <a:solidFill>
                  <a:srgbClr val="775F55"/>
                </a:solidFill>
              </a:rPr>
              <a:t>estratégico</a:t>
            </a:r>
            <a:r>
              <a:rPr lang="en-US" sz="2400" dirty="0" smtClean="0">
                <a:solidFill>
                  <a:srgbClr val="775F55"/>
                </a:solidFill>
              </a:rPr>
              <a:t> </a:t>
            </a:r>
            <a:r>
              <a:rPr lang="en-US" sz="2400" dirty="0" err="1" smtClean="0">
                <a:solidFill>
                  <a:srgbClr val="775F55"/>
                </a:solidFill>
              </a:rPr>
              <a:t>enquanto</a:t>
            </a:r>
            <a:r>
              <a:rPr lang="en-US" sz="2400" dirty="0" smtClean="0">
                <a:solidFill>
                  <a:srgbClr val="775F55"/>
                </a:solidFill>
              </a:rPr>
              <a:t> </a:t>
            </a:r>
            <a:r>
              <a:rPr lang="en-US" sz="2400" dirty="0" err="1" smtClean="0">
                <a:solidFill>
                  <a:srgbClr val="775F55"/>
                </a:solidFill>
              </a:rPr>
              <a:t>uma</a:t>
            </a:r>
            <a:r>
              <a:rPr lang="en-US" sz="2400" dirty="0" smtClean="0">
                <a:solidFill>
                  <a:srgbClr val="775F55"/>
                </a:solidFill>
              </a:rPr>
              <a:t> </a:t>
            </a:r>
            <a:r>
              <a:rPr lang="en-US" sz="2400" dirty="0" err="1" smtClean="0">
                <a:solidFill>
                  <a:srgbClr val="775F55"/>
                </a:solidFill>
              </a:rPr>
              <a:t>Escola</a:t>
            </a:r>
            <a:r>
              <a:rPr lang="en-US" sz="2400" dirty="0" smtClean="0">
                <a:solidFill>
                  <a:srgbClr val="775F55"/>
                </a:solidFill>
              </a:rPr>
              <a:t> de </a:t>
            </a:r>
            <a:r>
              <a:rPr lang="en-US" sz="2400" dirty="0" err="1" smtClean="0">
                <a:solidFill>
                  <a:srgbClr val="775F55"/>
                </a:solidFill>
              </a:rPr>
              <a:t>Governo</a:t>
            </a:r>
            <a:endParaRPr lang="en-US" sz="2400" dirty="0" smtClean="0">
              <a:solidFill>
                <a:srgbClr val="775F55"/>
              </a:solidFill>
            </a:endParaRPr>
          </a:p>
          <a:p>
            <a:pPr lvl="1"/>
            <a:r>
              <a:rPr lang="en-US" sz="2400" dirty="0" err="1" smtClean="0">
                <a:solidFill>
                  <a:srgbClr val="775F55"/>
                </a:solidFill>
              </a:rPr>
              <a:t>Papel</a:t>
            </a:r>
            <a:r>
              <a:rPr lang="en-US" sz="2400" dirty="0" smtClean="0">
                <a:solidFill>
                  <a:srgbClr val="775F55"/>
                </a:solidFill>
              </a:rPr>
              <a:t> </a:t>
            </a:r>
            <a:r>
              <a:rPr lang="en-US" sz="2400" dirty="0" err="1" smtClean="0">
                <a:solidFill>
                  <a:srgbClr val="775F55"/>
                </a:solidFill>
              </a:rPr>
              <a:t>crítico</a:t>
            </a:r>
            <a:r>
              <a:rPr lang="en-US" sz="2400" dirty="0" smtClean="0">
                <a:solidFill>
                  <a:srgbClr val="775F55"/>
                </a:solidFill>
              </a:rPr>
              <a:t> </a:t>
            </a:r>
            <a:r>
              <a:rPr lang="en-US" sz="2400" dirty="0" err="1" smtClean="0">
                <a:solidFill>
                  <a:srgbClr val="775F55"/>
                </a:solidFill>
              </a:rPr>
              <a:t>enquanto</a:t>
            </a:r>
            <a:r>
              <a:rPr lang="en-US" sz="2400" dirty="0" smtClean="0">
                <a:solidFill>
                  <a:srgbClr val="775F55"/>
                </a:solidFill>
              </a:rPr>
              <a:t> </a:t>
            </a:r>
            <a:r>
              <a:rPr lang="en-US" sz="2400" dirty="0" err="1" smtClean="0">
                <a:solidFill>
                  <a:srgbClr val="775F55"/>
                </a:solidFill>
              </a:rPr>
              <a:t>instituição</a:t>
            </a:r>
            <a:r>
              <a:rPr lang="en-US" sz="2400" dirty="0" smtClean="0">
                <a:solidFill>
                  <a:srgbClr val="775F55"/>
                </a:solidFill>
              </a:rPr>
              <a:t> </a:t>
            </a:r>
            <a:r>
              <a:rPr lang="en-US" sz="2400" dirty="0" err="1" smtClean="0">
                <a:solidFill>
                  <a:srgbClr val="775F55"/>
                </a:solidFill>
              </a:rPr>
              <a:t>protagonista</a:t>
            </a:r>
            <a:r>
              <a:rPr lang="en-US" sz="2400" dirty="0" smtClean="0">
                <a:solidFill>
                  <a:srgbClr val="775F55"/>
                </a:solidFill>
              </a:rPr>
              <a:t> </a:t>
            </a:r>
            <a:r>
              <a:rPr lang="en-US" sz="2400" dirty="0" err="1" smtClean="0">
                <a:solidFill>
                  <a:srgbClr val="775F55"/>
                </a:solidFill>
              </a:rPr>
              <a:t>na</a:t>
            </a:r>
            <a:r>
              <a:rPr lang="en-US" sz="2400" dirty="0" smtClean="0">
                <a:solidFill>
                  <a:srgbClr val="775F55"/>
                </a:solidFill>
              </a:rPr>
              <a:t> </a:t>
            </a:r>
            <a:r>
              <a:rPr lang="en-US" sz="2400" dirty="0" err="1" smtClean="0">
                <a:solidFill>
                  <a:srgbClr val="775F55"/>
                </a:solidFill>
              </a:rPr>
              <a:t>produção</a:t>
            </a:r>
            <a:r>
              <a:rPr lang="en-US" sz="2400" dirty="0" smtClean="0">
                <a:solidFill>
                  <a:srgbClr val="775F55"/>
                </a:solidFill>
              </a:rPr>
              <a:t> do </a:t>
            </a:r>
            <a:r>
              <a:rPr lang="en-US" sz="2400" dirty="0" err="1" smtClean="0">
                <a:solidFill>
                  <a:srgbClr val="775F55"/>
                </a:solidFill>
              </a:rPr>
              <a:t>conhecimento</a:t>
            </a:r>
            <a:r>
              <a:rPr lang="en-US" sz="2400" dirty="0" smtClean="0">
                <a:solidFill>
                  <a:srgbClr val="775F55"/>
                </a:solidFill>
              </a:rPr>
              <a:t> </a:t>
            </a:r>
            <a:r>
              <a:rPr lang="en-US" sz="2400" dirty="0" err="1" smtClean="0">
                <a:solidFill>
                  <a:srgbClr val="775F55"/>
                </a:solidFill>
              </a:rPr>
              <a:t>em</a:t>
            </a:r>
            <a:r>
              <a:rPr lang="en-US" sz="2400" dirty="0" smtClean="0">
                <a:solidFill>
                  <a:srgbClr val="775F55"/>
                </a:solidFill>
              </a:rPr>
              <a:t> </a:t>
            </a:r>
            <a:r>
              <a:rPr lang="en-US" sz="2400" dirty="0" err="1" smtClean="0">
                <a:solidFill>
                  <a:srgbClr val="775F55"/>
                </a:solidFill>
              </a:rPr>
              <a:t>saúde</a:t>
            </a:r>
            <a:endParaRPr lang="en-US" sz="2400" dirty="0">
              <a:solidFill>
                <a:srgbClr val="775F55"/>
              </a:solidFill>
            </a:endParaRPr>
          </a:p>
          <a:p>
            <a:pPr lvl="1"/>
            <a:r>
              <a:rPr lang="en-US" sz="2400" dirty="0" err="1" smtClean="0">
                <a:solidFill>
                  <a:srgbClr val="775F55"/>
                </a:solidFill>
              </a:rPr>
              <a:t>Papel</a:t>
            </a:r>
            <a:r>
              <a:rPr lang="en-US" sz="2400" dirty="0" smtClean="0">
                <a:solidFill>
                  <a:srgbClr val="775F55"/>
                </a:solidFill>
              </a:rPr>
              <a:t> </a:t>
            </a:r>
            <a:r>
              <a:rPr lang="en-US" sz="2400" dirty="0" err="1" smtClean="0">
                <a:solidFill>
                  <a:srgbClr val="775F55"/>
                </a:solidFill>
              </a:rPr>
              <a:t>enquanto</a:t>
            </a:r>
            <a:r>
              <a:rPr lang="en-US" sz="2400" dirty="0" smtClean="0">
                <a:solidFill>
                  <a:srgbClr val="775F55"/>
                </a:solidFill>
              </a:rPr>
              <a:t> </a:t>
            </a:r>
            <a:r>
              <a:rPr lang="en-US" sz="2400" dirty="0" err="1" smtClean="0">
                <a:solidFill>
                  <a:srgbClr val="775F55"/>
                </a:solidFill>
              </a:rPr>
              <a:t>uma</a:t>
            </a:r>
            <a:r>
              <a:rPr lang="en-US" sz="2400" dirty="0" smtClean="0">
                <a:solidFill>
                  <a:srgbClr val="775F55"/>
                </a:solidFill>
              </a:rPr>
              <a:t> </a:t>
            </a:r>
            <a:r>
              <a:rPr lang="en-US" sz="2400" dirty="0" err="1" smtClean="0">
                <a:solidFill>
                  <a:srgbClr val="775F55"/>
                </a:solidFill>
              </a:rPr>
              <a:t>referência</a:t>
            </a:r>
            <a:r>
              <a:rPr lang="en-US" sz="2400" dirty="0" smtClean="0">
                <a:solidFill>
                  <a:srgbClr val="775F55"/>
                </a:solidFill>
              </a:rPr>
              <a:t> </a:t>
            </a:r>
            <a:r>
              <a:rPr lang="en-US" sz="2400" dirty="0" err="1" smtClean="0">
                <a:solidFill>
                  <a:srgbClr val="775F55"/>
                </a:solidFill>
              </a:rPr>
              <a:t>nacional</a:t>
            </a:r>
            <a:r>
              <a:rPr lang="en-US" sz="2400" dirty="0" smtClean="0">
                <a:solidFill>
                  <a:srgbClr val="775F55"/>
                </a:solidFill>
              </a:rPr>
              <a:t> e </a:t>
            </a:r>
            <a:r>
              <a:rPr lang="en-US" sz="2400" dirty="0" err="1" smtClean="0">
                <a:solidFill>
                  <a:srgbClr val="775F55"/>
                </a:solidFill>
              </a:rPr>
              <a:t>internacional</a:t>
            </a:r>
            <a:r>
              <a:rPr lang="en-US" sz="2400" dirty="0" smtClean="0">
                <a:solidFill>
                  <a:srgbClr val="775F55"/>
                </a:solidFill>
              </a:rPr>
              <a:t> </a:t>
            </a:r>
            <a:r>
              <a:rPr lang="en-US" sz="2400" dirty="0" err="1" smtClean="0">
                <a:solidFill>
                  <a:srgbClr val="775F55"/>
                </a:solidFill>
              </a:rPr>
              <a:t>na</a:t>
            </a:r>
            <a:r>
              <a:rPr lang="en-US" sz="2400" dirty="0" smtClean="0">
                <a:solidFill>
                  <a:srgbClr val="775F55"/>
                </a:solidFill>
              </a:rPr>
              <a:t> </a:t>
            </a:r>
            <a:r>
              <a:rPr lang="en-US" sz="2400" dirty="0" err="1" smtClean="0">
                <a:solidFill>
                  <a:srgbClr val="775F55"/>
                </a:solidFill>
              </a:rPr>
              <a:t>formação</a:t>
            </a:r>
            <a:r>
              <a:rPr lang="en-US" sz="2400" dirty="0" smtClean="0">
                <a:solidFill>
                  <a:srgbClr val="775F55"/>
                </a:solidFill>
              </a:rPr>
              <a:t> </a:t>
            </a:r>
            <a:r>
              <a:rPr lang="en-US" sz="2400" dirty="0" err="1" smtClean="0">
                <a:solidFill>
                  <a:srgbClr val="775F55"/>
                </a:solidFill>
              </a:rPr>
              <a:t>em</a:t>
            </a:r>
            <a:r>
              <a:rPr lang="en-US" sz="2400" dirty="0" smtClean="0">
                <a:solidFill>
                  <a:srgbClr val="775F55"/>
                </a:solidFill>
              </a:rPr>
              <a:t> </a:t>
            </a:r>
            <a:r>
              <a:rPr lang="en-US" sz="2400" dirty="0" err="1" smtClean="0">
                <a:solidFill>
                  <a:srgbClr val="775F55"/>
                </a:solidFill>
              </a:rPr>
              <a:t>saúde</a:t>
            </a:r>
            <a:endParaRPr lang="en-US" sz="2400" dirty="0" smtClean="0">
              <a:solidFill>
                <a:srgbClr val="775F55"/>
              </a:solidFill>
            </a:endParaRPr>
          </a:p>
          <a:p>
            <a:r>
              <a:rPr lang="en-US" sz="2400" dirty="0" err="1" smtClean="0"/>
              <a:t>Autonomia</a:t>
            </a:r>
            <a:r>
              <a:rPr lang="en-US" sz="2400" dirty="0" smtClean="0"/>
              <a:t>: </a:t>
            </a:r>
            <a:r>
              <a:rPr lang="en-US" sz="2400" dirty="0" err="1" smtClean="0"/>
              <a:t>pesquisadores</a:t>
            </a:r>
            <a:r>
              <a:rPr lang="en-US" sz="2400" dirty="0" smtClean="0"/>
              <a:t> e </a:t>
            </a:r>
            <a:r>
              <a:rPr lang="en-US" sz="2400" dirty="0" err="1" smtClean="0"/>
              <a:t>grupos</a:t>
            </a:r>
            <a:r>
              <a:rPr lang="en-US" sz="2400" dirty="0" smtClean="0"/>
              <a:t> de </a:t>
            </a:r>
            <a:r>
              <a:rPr lang="en-US" sz="2400" dirty="0" err="1" smtClean="0"/>
              <a:t>pesquisa</a:t>
            </a:r>
            <a:r>
              <a:rPr lang="en-US" sz="2400" dirty="0" smtClean="0"/>
              <a:t> </a:t>
            </a:r>
            <a:r>
              <a:rPr lang="en-US" sz="2400" dirty="0" err="1" smtClean="0"/>
              <a:t>devem</a:t>
            </a:r>
            <a:r>
              <a:rPr lang="en-US" sz="2400" dirty="0" smtClean="0"/>
              <a:t> </a:t>
            </a:r>
            <a:r>
              <a:rPr lang="en-US" sz="2400" dirty="0" err="1" smtClean="0"/>
              <a:t>ter</a:t>
            </a:r>
            <a:r>
              <a:rPr lang="en-US" sz="2400" dirty="0" smtClean="0"/>
              <a:t> </a:t>
            </a:r>
            <a:r>
              <a:rPr lang="en-US" sz="2400" dirty="0" err="1" smtClean="0"/>
              <a:t>garantida</a:t>
            </a:r>
            <a:r>
              <a:rPr lang="en-US" sz="2400" dirty="0" smtClean="0"/>
              <a:t> a </a:t>
            </a:r>
            <a:r>
              <a:rPr lang="en-US" sz="2400" dirty="0" err="1" smtClean="0"/>
              <a:t>sua</a:t>
            </a:r>
            <a:r>
              <a:rPr lang="en-US" sz="2400" dirty="0" smtClean="0"/>
              <a:t> </a:t>
            </a:r>
            <a:r>
              <a:rPr lang="en-US" sz="2400" dirty="0" err="1" smtClean="0"/>
              <a:t>autonomia</a:t>
            </a:r>
            <a:r>
              <a:rPr lang="en-US" sz="2400" dirty="0" smtClean="0"/>
              <a:t> </a:t>
            </a:r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realizar</a:t>
            </a:r>
            <a:r>
              <a:rPr lang="en-US" sz="2400" dirty="0" smtClean="0"/>
              <a:t> </a:t>
            </a:r>
            <a:r>
              <a:rPr lang="en-US" sz="2400" dirty="0" err="1" smtClean="0"/>
              <a:t>projetos</a:t>
            </a:r>
            <a:r>
              <a:rPr lang="en-US" sz="2400" dirty="0" smtClean="0"/>
              <a:t> de </a:t>
            </a:r>
            <a:r>
              <a:rPr lang="en-US" sz="2400" dirty="0" err="1" smtClean="0"/>
              <a:t>cooperação</a:t>
            </a:r>
            <a:r>
              <a:rPr lang="en-US" sz="2400" dirty="0" smtClean="0"/>
              <a:t> com </a:t>
            </a:r>
            <a:r>
              <a:rPr lang="en-US" sz="2400" dirty="0" err="1" smtClean="0"/>
              <a:t>parceiros</a:t>
            </a:r>
            <a:r>
              <a:rPr lang="en-US" sz="2400" dirty="0" smtClean="0"/>
              <a:t> </a:t>
            </a:r>
            <a:r>
              <a:rPr lang="en-US" sz="2400" dirty="0" err="1" smtClean="0"/>
              <a:t>externos</a:t>
            </a:r>
            <a:r>
              <a:rPr lang="en-US" sz="2400" dirty="0" smtClean="0"/>
              <a:t>; </a:t>
            </a:r>
            <a:r>
              <a:rPr lang="en-US" sz="2400" dirty="0" err="1" smtClean="0"/>
              <a:t>é</a:t>
            </a:r>
            <a:r>
              <a:rPr lang="en-US" sz="2400" dirty="0" smtClean="0"/>
              <a:t> </a:t>
            </a:r>
            <a:r>
              <a:rPr lang="en-US" sz="2400" dirty="0" err="1" smtClean="0"/>
              <a:t>necessário</a:t>
            </a:r>
            <a:r>
              <a:rPr lang="en-US" sz="2400" dirty="0" smtClean="0"/>
              <a:t> </a:t>
            </a:r>
            <a:r>
              <a:rPr lang="en-US" sz="2400" dirty="0" err="1" smtClean="0"/>
              <a:t>garantir</a:t>
            </a:r>
            <a:r>
              <a:rPr lang="en-US" sz="2400" dirty="0" smtClean="0"/>
              <a:t> a </a:t>
            </a:r>
            <a:r>
              <a:rPr lang="en-US" sz="2400" dirty="0" err="1" smtClean="0"/>
              <a:t>sintonia</a:t>
            </a:r>
            <a:r>
              <a:rPr lang="en-US" sz="2400" dirty="0" smtClean="0"/>
              <a:t> </a:t>
            </a:r>
            <a:r>
              <a:rPr lang="en-US" sz="2400" dirty="0" err="1" smtClean="0"/>
              <a:t>desses</a:t>
            </a:r>
            <a:r>
              <a:rPr lang="en-US" sz="2400" dirty="0" smtClean="0"/>
              <a:t> </a:t>
            </a:r>
            <a:r>
              <a:rPr lang="en-US" sz="2400" dirty="0" err="1" smtClean="0"/>
              <a:t>projetos</a:t>
            </a:r>
            <a:r>
              <a:rPr lang="en-US" sz="2400" dirty="0" smtClean="0"/>
              <a:t> com a </a:t>
            </a:r>
            <a:r>
              <a:rPr lang="en-US" sz="2400" dirty="0" err="1" smtClean="0"/>
              <a:t>Política</a:t>
            </a:r>
            <a:r>
              <a:rPr lang="en-US" sz="2400" dirty="0" smtClean="0"/>
              <a:t> de </a:t>
            </a:r>
            <a:r>
              <a:rPr lang="en-US" sz="2400" dirty="0" err="1" smtClean="0"/>
              <a:t>Relações</a:t>
            </a:r>
            <a:r>
              <a:rPr lang="en-US" sz="2400" dirty="0" smtClean="0"/>
              <a:t> </a:t>
            </a:r>
            <a:r>
              <a:rPr lang="en-US" sz="2400" dirty="0" err="1" smtClean="0"/>
              <a:t>Institucionais</a:t>
            </a:r>
            <a:r>
              <a:rPr lang="en-US" sz="2400" dirty="0" smtClean="0"/>
              <a:t> e </a:t>
            </a:r>
            <a:r>
              <a:rPr lang="en-US" sz="2400" dirty="0" err="1" smtClean="0"/>
              <a:t>Internacionais</a:t>
            </a:r>
            <a:endParaRPr lang="en-US" sz="2400" dirty="0"/>
          </a:p>
        </p:txBody>
      </p:sp>
      <p:sp>
        <p:nvSpPr>
          <p:cNvPr id="5" name="Retângulo 4"/>
          <p:cNvSpPr/>
          <p:nvPr/>
        </p:nvSpPr>
        <p:spPr>
          <a:xfrm>
            <a:off x="611560" y="188640"/>
            <a:ext cx="60329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83C937"/>
                </a:solidFill>
              </a:rPr>
              <a:t>A ENSP </a:t>
            </a:r>
            <a:r>
              <a:rPr lang="en-US" sz="3200" dirty="0" err="1">
                <a:solidFill>
                  <a:srgbClr val="83C937"/>
                </a:solidFill>
              </a:rPr>
              <a:t>como</a:t>
            </a:r>
            <a:r>
              <a:rPr lang="en-US" sz="3200" dirty="0">
                <a:solidFill>
                  <a:srgbClr val="83C937"/>
                </a:solidFill>
              </a:rPr>
              <a:t> Escola de </a:t>
            </a:r>
            <a:r>
              <a:rPr lang="en-US" sz="3200" dirty="0" err="1">
                <a:solidFill>
                  <a:srgbClr val="83C937"/>
                </a:solidFill>
              </a:rPr>
              <a:t>Governo</a:t>
            </a:r>
            <a:endParaRPr lang="pt-BR" sz="3200" dirty="0">
              <a:solidFill>
                <a:srgbClr val="83C9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32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</a:t>
            </a:r>
            <a:r>
              <a:rPr lang="en-US" dirty="0" err="1" smtClean="0"/>
              <a:t>rojetos</a:t>
            </a:r>
            <a:r>
              <a:rPr lang="en-US" dirty="0" smtClean="0"/>
              <a:t> </a:t>
            </a:r>
            <a:r>
              <a:rPr lang="en-US" dirty="0" err="1" smtClean="0"/>
              <a:t>estratégicos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1520" y="1484784"/>
            <a:ext cx="7056784" cy="5146675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Programa</a:t>
            </a:r>
            <a:r>
              <a:rPr lang="en-US" sz="2000" dirty="0" smtClean="0"/>
              <a:t> de </a:t>
            </a:r>
            <a:r>
              <a:rPr lang="en-US" sz="2000" dirty="0" err="1" smtClean="0"/>
              <a:t>Estágio</a:t>
            </a:r>
            <a:r>
              <a:rPr lang="en-US" sz="2000" dirty="0" smtClean="0"/>
              <a:t> </a:t>
            </a:r>
            <a:r>
              <a:rPr lang="en-US" sz="2000" dirty="0" err="1" smtClean="0"/>
              <a:t>Internacional</a:t>
            </a:r>
            <a:r>
              <a:rPr lang="en-US" sz="2000" dirty="0" smtClean="0"/>
              <a:t> da ENSP</a:t>
            </a:r>
          </a:p>
          <a:p>
            <a:pPr lvl="1"/>
            <a:r>
              <a:rPr lang="en-US" sz="2000" dirty="0" err="1" smtClean="0">
                <a:solidFill>
                  <a:schemeClr val="tx2"/>
                </a:solidFill>
              </a:rPr>
              <a:t>Proporcionar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aos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alunos</a:t>
            </a:r>
            <a:r>
              <a:rPr lang="en-US" sz="2000" dirty="0" smtClean="0">
                <a:solidFill>
                  <a:schemeClr val="tx2"/>
                </a:solidFill>
              </a:rPr>
              <a:t> da ENSP </a:t>
            </a:r>
            <a:r>
              <a:rPr lang="en-US" sz="2000" dirty="0" err="1" smtClean="0">
                <a:solidFill>
                  <a:schemeClr val="tx2"/>
                </a:solidFill>
              </a:rPr>
              <a:t>uma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vivência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acadêmica</a:t>
            </a:r>
            <a:r>
              <a:rPr lang="en-US" sz="2000" dirty="0" smtClean="0">
                <a:solidFill>
                  <a:schemeClr val="tx2"/>
                </a:solidFill>
              </a:rPr>
              <a:t> junto a </a:t>
            </a:r>
            <a:r>
              <a:rPr lang="en-US" sz="2000" dirty="0" err="1" smtClean="0">
                <a:solidFill>
                  <a:schemeClr val="tx2"/>
                </a:solidFill>
              </a:rPr>
              <a:t>instituições</a:t>
            </a:r>
            <a:r>
              <a:rPr lang="en-US" sz="2000" dirty="0" smtClean="0">
                <a:solidFill>
                  <a:schemeClr val="tx2"/>
                </a:solidFill>
              </a:rPr>
              <a:t> e </a:t>
            </a:r>
            <a:r>
              <a:rPr lang="en-US" sz="2000" dirty="0" err="1" smtClean="0">
                <a:solidFill>
                  <a:schemeClr val="tx2"/>
                </a:solidFill>
              </a:rPr>
              <a:t>órgãos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governo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estranjeiros</a:t>
            </a:r>
            <a:r>
              <a:rPr lang="en-US" sz="2000" dirty="0" smtClean="0">
                <a:solidFill>
                  <a:schemeClr val="tx2"/>
                </a:solidFill>
              </a:rPr>
              <a:t>, </a:t>
            </a:r>
            <a:r>
              <a:rPr lang="en-US" sz="2000" dirty="0" err="1" smtClean="0">
                <a:solidFill>
                  <a:schemeClr val="tx2"/>
                </a:solidFill>
              </a:rPr>
              <a:t>possibiltando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uma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compreensão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mais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abrangente</a:t>
            </a:r>
            <a:r>
              <a:rPr lang="en-US" sz="2000" dirty="0" smtClean="0">
                <a:solidFill>
                  <a:schemeClr val="tx2"/>
                </a:solidFill>
              </a:rPr>
              <a:t> da </a:t>
            </a:r>
            <a:r>
              <a:rPr lang="en-US" sz="2000" dirty="0" err="1" smtClean="0">
                <a:solidFill>
                  <a:schemeClr val="tx2"/>
                </a:solidFill>
              </a:rPr>
              <a:t>inserção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sua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formação</a:t>
            </a:r>
            <a:r>
              <a:rPr lang="en-US" sz="2000" dirty="0" smtClean="0">
                <a:solidFill>
                  <a:schemeClr val="tx2"/>
                </a:solidFill>
              </a:rPr>
              <a:t> no </a:t>
            </a:r>
            <a:r>
              <a:rPr lang="en-US" sz="2000" dirty="0" err="1" smtClean="0">
                <a:solidFill>
                  <a:schemeClr val="tx2"/>
                </a:solidFill>
              </a:rPr>
              <a:t>cenário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internacional</a:t>
            </a:r>
            <a:endParaRPr lang="en-US" sz="2000" dirty="0" smtClean="0">
              <a:solidFill>
                <a:schemeClr val="tx2"/>
              </a:solidFill>
            </a:endParaRPr>
          </a:p>
          <a:p>
            <a:pPr lvl="1"/>
            <a:r>
              <a:rPr lang="en-US" sz="2000" dirty="0" err="1" smtClean="0">
                <a:solidFill>
                  <a:schemeClr val="tx2"/>
                </a:solidFill>
              </a:rPr>
              <a:t>Estágio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em</a:t>
            </a:r>
            <a:r>
              <a:rPr lang="en-US" sz="2000" dirty="0" smtClean="0">
                <a:solidFill>
                  <a:schemeClr val="tx2"/>
                </a:solidFill>
              </a:rPr>
              <a:t> Cuba p/ </a:t>
            </a:r>
            <a:r>
              <a:rPr lang="en-US" sz="2000" dirty="0" err="1" smtClean="0">
                <a:solidFill>
                  <a:schemeClr val="tx2"/>
                </a:solidFill>
              </a:rPr>
              <a:t>alunos</a:t>
            </a:r>
            <a:r>
              <a:rPr lang="en-US" sz="2000" dirty="0" smtClean="0">
                <a:solidFill>
                  <a:schemeClr val="tx2"/>
                </a:solidFill>
              </a:rPr>
              <a:t> dos </a:t>
            </a:r>
            <a:r>
              <a:rPr lang="en-US" sz="2000" dirty="0" err="1" smtClean="0">
                <a:solidFill>
                  <a:schemeClr val="tx2"/>
                </a:solidFill>
              </a:rPr>
              <a:t>programas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residência</a:t>
            </a:r>
            <a:r>
              <a:rPr lang="en-US" sz="2000" dirty="0" smtClean="0">
                <a:solidFill>
                  <a:schemeClr val="tx2"/>
                </a:solidFill>
              </a:rPr>
              <a:t> (</a:t>
            </a:r>
            <a:r>
              <a:rPr lang="en-US" sz="2000" dirty="0" err="1" smtClean="0">
                <a:solidFill>
                  <a:schemeClr val="tx2"/>
                </a:solidFill>
              </a:rPr>
              <a:t>médica</a:t>
            </a:r>
            <a:r>
              <a:rPr lang="en-US" sz="2000" dirty="0" smtClean="0">
                <a:solidFill>
                  <a:schemeClr val="tx2"/>
                </a:solidFill>
              </a:rPr>
              <a:t> e </a:t>
            </a:r>
            <a:r>
              <a:rPr lang="en-US" sz="2000" dirty="0" err="1" smtClean="0">
                <a:solidFill>
                  <a:schemeClr val="tx2"/>
                </a:solidFill>
              </a:rPr>
              <a:t>multidisciplinar</a:t>
            </a:r>
            <a:r>
              <a:rPr lang="en-US" sz="2000" dirty="0" smtClean="0">
                <a:solidFill>
                  <a:schemeClr val="tx2"/>
                </a:solidFill>
              </a:rPr>
              <a:t>), </a:t>
            </a:r>
            <a:r>
              <a:rPr lang="en-US" sz="2000" dirty="0" err="1" smtClean="0">
                <a:solidFill>
                  <a:schemeClr val="tx2"/>
                </a:solidFill>
              </a:rPr>
              <a:t>possibilitando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uma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vivência</a:t>
            </a:r>
            <a:r>
              <a:rPr lang="en-US" sz="2000" dirty="0" smtClean="0">
                <a:solidFill>
                  <a:schemeClr val="tx2"/>
                </a:solidFill>
              </a:rPr>
              <a:t> do </a:t>
            </a:r>
            <a:r>
              <a:rPr lang="en-US" sz="2000" dirty="0" err="1" smtClean="0">
                <a:solidFill>
                  <a:schemeClr val="tx2"/>
                </a:solidFill>
              </a:rPr>
              <a:t>sistema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saúde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cubano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mr-IN" sz="2000" dirty="0" smtClean="0">
                <a:solidFill>
                  <a:schemeClr val="tx2"/>
                </a:solidFill>
              </a:rPr>
              <a:t>–</a:t>
            </a:r>
            <a:r>
              <a:rPr lang="en-US" sz="2000" dirty="0" smtClean="0">
                <a:solidFill>
                  <a:schemeClr val="tx2"/>
                </a:solidFill>
              </a:rPr>
              <a:t> 2 </a:t>
            </a:r>
            <a:r>
              <a:rPr lang="en-US" sz="2000" dirty="0" err="1" smtClean="0">
                <a:solidFill>
                  <a:schemeClr val="tx2"/>
                </a:solidFill>
              </a:rPr>
              <a:t>turmas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realizadas</a:t>
            </a:r>
            <a:r>
              <a:rPr lang="en-US" sz="2000" dirty="0" smtClean="0">
                <a:solidFill>
                  <a:schemeClr val="tx2"/>
                </a:solidFill>
              </a:rPr>
              <a:t>, 3a </a:t>
            </a:r>
            <a:r>
              <a:rPr lang="en-US" sz="2000" dirty="0" err="1" smtClean="0">
                <a:solidFill>
                  <a:schemeClr val="tx2"/>
                </a:solidFill>
              </a:rPr>
              <a:t>turma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em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fase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seleção</a:t>
            </a:r>
            <a:endParaRPr lang="en-US" sz="2000" dirty="0" smtClean="0">
              <a:solidFill>
                <a:schemeClr val="tx2"/>
              </a:solidFill>
            </a:endParaRPr>
          </a:p>
          <a:p>
            <a:pPr lvl="1"/>
            <a:r>
              <a:rPr lang="en-US" sz="2000" dirty="0" err="1" smtClean="0">
                <a:solidFill>
                  <a:schemeClr val="tx2"/>
                </a:solidFill>
              </a:rPr>
              <a:t>Parcerias</a:t>
            </a:r>
            <a:r>
              <a:rPr lang="en-US" sz="2000" dirty="0" smtClean="0">
                <a:solidFill>
                  <a:schemeClr val="tx2"/>
                </a:solidFill>
              </a:rPr>
              <a:t> com </a:t>
            </a:r>
            <a:r>
              <a:rPr lang="en-US" sz="2000" dirty="0" err="1" smtClean="0">
                <a:solidFill>
                  <a:schemeClr val="tx2"/>
                </a:solidFill>
              </a:rPr>
              <a:t>instituições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formadoras</a:t>
            </a:r>
            <a:r>
              <a:rPr lang="en-US" sz="2000" dirty="0" smtClean="0">
                <a:solidFill>
                  <a:schemeClr val="tx2"/>
                </a:solidFill>
              </a:rPr>
              <a:t> (SDSU e CEITEC)</a:t>
            </a:r>
          </a:p>
          <a:p>
            <a:pPr lvl="1"/>
            <a:r>
              <a:rPr lang="en-US" sz="2000" dirty="0" err="1" smtClean="0">
                <a:solidFill>
                  <a:schemeClr val="tx2"/>
                </a:solidFill>
              </a:rPr>
              <a:t>Apoio</a:t>
            </a:r>
            <a:r>
              <a:rPr lang="en-US" sz="2000" dirty="0" smtClean="0">
                <a:solidFill>
                  <a:schemeClr val="tx2"/>
                </a:solidFill>
              </a:rPr>
              <a:t> a </a:t>
            </a:r>
            <a:r>
              <a:rPr lang="en-US" sz="2000" dirty="0" err="1" smtClean="0">
                <a:solidFill>
                  <a:schemeClr val="tx2"/>
                </a:solidFill>
              </a:rPr>
              <a:t>identificação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oportunidades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estágio</a:t>
            </a:r>
            <a:r>
              <a:rPr lang="en-US" sz="2000" dirty="0" smtClean="0">
                <a:solidFill>
                  <a:schemeClr val="tx2"/>
                </a:solidFill>
              </a:rPr>
              <a:t> e </a:t>
            </a:r>
            <a:r>
              <a:rPr lang="en-US" sz="2000" dirty="0" err="1" smtClean="0">
                <a:solidFill>
                  <a:schemeClr val="tx2"/>
                </a:solidFill>
              </a:rPr>
              <a:t>suporte</a:t>
            </a:r>
            <a:r>
              <a:rPr lang="en-US" sz="2000" dirty="0" smtClean="0">
                <a:solidFill>
                  <a:schemeClr val="tx2"/>
                </a:solidFill>
              </a:rPr>
              <a:t> a </a:t>
            </a:r>
            <a:r>
              <a:rPr lang="en-US" sz="2000" dirty="0" err="1" smtClean="0">
                <a:solidFill>
                  <a:schemeClr val="tx2"/>
                </a:solidFill>
              </a:rPr>
              <a:t>alunos</a:t>
            </a:r>
            <a:r>
              <a:rPr lang="en-US" sz="2000" dirty="0" smtClean="0">
                <a:solidFill>
                  <a:schemeClr val="tx2"/>
                </a:solidFill>
              </a:rPr>
              <a:t> da ENSP</a:t>
            </a:r>
          </a:p>
        </p:txBody>
      </p:sp>
    </p:spTree>
    <p:extLst>
      <p:ext uri="{BB962C8B-B14F-4D97-AF65-F5344CB8AC3E}">
        <p14:creationId xmlns:p14="http://schemas.microsoft.com/office/powerpoint/2010/main" val="81970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</a:t>
            </a:r>
            <a:r>
              <a:rPr lang="en-US" dirty="0" err="1" smtClean="0"/>
              <a:t>rojetos</a:t>
            </a:r>
            <a:r>
              <a:rPr lang="en-US" dirty="0" smtClean="0"/>
              <a:t> </a:t>
            </a:r>
            <a:r>
              <a:rPr lang="en-US" dirty="0" err="1" smtClean="0"/>
              <a:t>estratégicos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95536" y="1270000"/>
            <a:ext cx="6432217" cy="5321301"/>
          </a:xfrm>
        </p:spPr>
        <p:txBody>
          <a:bodyPr>
            <a:noAutofit/>
          </a:bodyPr>
          <a:lstStyle/>
          <a:p>
            <a:r>
              <a:rPr lang="en-US" sz="2000" dirty="0" err="1" smtClean="0"/>
              <a:t>Fortalecimento</a:t>
            </a:r>
            <a:r>
              <a:rPr lang="en-US" sz="2000" dirty="0" smtClean="0"/>
              <a:t> das </a:t>
            </a:r>
            <a:r>
              <a:rPr lang="en-US" sz="2000" dirty="0" err="1" smtClean="0"/>
              <a:t>Redes</a:t>
            </a:r>
            <a:r>
              <a:rPr lang="en-US" sz="2000" dirty="0" smtClean="0"/>
              <a:t> de </a:t>
            </a:r>
            <a:r>
              <a:rPr lang="en-US" sz="2000" dirty="0" err="1" smtClean="0"/>
              <a:t>Escolas</a:t>
            </a:r>
            <a:r>
              <a:rPr lang="en-US" sz="2000" dirty="0" smtClean="0"/>
              <a:t> de </a:t>
            </a:r>
            <a:r>
              <a:rPr lang="en-US" sz="2000" dirty="0" err="1" smtClean="0"/>
              <a:t>Saúde</a:t>
            </a:r>
            <a:r>
              <a:rPr lang="en-US" sz="2000" dirty="0" smtClean="0"/>
              <a:t> </a:t>
            </a:r>
            <a:r>
              <a:rPr lang="en-US" sz="2000" dirty="0" err="1" smtClean="0"/>
              <a:t>Pública</a:t>
            </a:r>
            <a:r>
              <a:rPr lang="en-US" sz="2000" dirty="0" smtClean="0"/>
              <a:t> 1 </a:t>
            </a:r>
            <a:r>
              <a:rPr lang="mr-IN" sz="2000" dirty="0" smtClean="0"/>
              <a:t>–</a:t>
            </a:r>
            <a:r>
              <a:rPr lang="en-US" sz="2000" dirty="0" smtClean="0"/>
              <a:t> RESP/UNASUL</a:t>
            </a:r>
          </a:p>
          <a:p>
            <a:pPr lvl="1"/>
            <a:r>
              <a:rPr lang="en-US" sz="2000" dirty="0" err="1" smtClean="0">
                <a:solidFill>
                  <a:schemeClr val="tx2"/>
                </a:solidFill>
              </a:rPr>
              <a:t>Construção</a:t>
            </a:r>
            <a:r>
              <a:rPr lang="en-US" sz="2000" dirty="0" smtClean="0">
                <a:solidFill>
                  <a:schemeClr val="tx2"/>
                </a:solidFill>
              </a:rPr>
              <a:t> e </a:t>
            </a:r>
            <a:r>
              <a:rPr lang="en-US" sz="2000" dirty="0" err="1" smtClean="0">
                <a:solidFill>
                  <a:schemeClr val="tx2"/>
                </a:solidFill>
              </a:rPr>
              <a:t>desenvolvimento</a:t>
            </a:r>
            <a:r>
              <a:rPr lang="en-US" sz="2000" dirty="0" smtClean="0">
                <a:solidFill>
                  <a:schemeClr val="tx2"/>
                </a:solidFill>
              </a:rPr>
              <a:t> dos </a:t>
            </a:r>
            <a:r>
              <a:rPr lang="en-US" sz="2000" dirty="0" err="1" smtClean="0">
                <a:solidFill>
                  <a:schemeClr val="tx2"/>
                </a:solidFill>
              </a:rPr>
              <a:t>Planos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Trabalho</a:t>
            </a:r>
            <a:r>
              <a:rPr lang="en-US" sz="2000" dirty="0" smtClean="0">
                <a:solidFill>
                  <a:schemeClr val="tx2"/>
                </a:solidFill>
              </a:rPr>
              <a:t> 2015-2016 e 2017-2018 da RESP/UNASUL </a:t>
            </a:r>
            <a:r>
              <a:rPr lang="mr-IN" sz="2000" dirty="0" smtClean="0">
                <a:solidFill>
                  <a:schemeClr val="tx2"/>
                </a:solidFill>
              </a:rPr>
              <a:t>–</a:t>
            </a:r>
            <a:r>
              <a:rPr lang="en-US" sz="2000" dirty="0" smtClean="0">
                <a:solidFill>
                  <a:schemeClr val="tx2"/>
                </a:solidFill>
              </a:rPr>
              <a:t> a ENSP </a:t>
            </a:r>
            <a:r>
              <a:rPr lang="en-US" sz="2000" dirty="0" err="1" smtClean="0">
                <a:solidFill>
                  <a:schemeClr val="tx2"/>
                </a:solidFill>
              </a:rPr>
              <a:t>como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Secretaria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Executiva</a:t>
            </a:r>
            <a:r>
              <a:rPr lang="en-US" sz="2000" dirty="0" smtClean="0">
                <a:solidFill>
                  <a:schemeClr val="tx2"/>
                </a:solidFill>
              </a:rPr>
              <a:t> da RESP de 2011 a 2018</a:t>
            </a:r>
          </a:p>
          <a:p>
            <a:pPr lvl="1"/>
            <a:r>
              <a:rPr lang="en-US" sz="2000" dirty="0" err="1" smtClean="0">
                <a:solidFill>
                  <a:schemeClr val="tx2"/>
                </a:solidFill>
              </a:rPr>
              <a:t>Apoio</a:t>
            </a:r>
            <a:r>
              <a:rPr lang="en-US" sz="2000" dirty="0" smtClean="0">
                <a:solidFill>
                  <a:schemeClr val="tx2"/>
                </a:solidFill>
              </a:rPr>
              <a:t> a </a:t>
            </a:r>
            <a:r>
              <a:rPr lang="en-US" sz="2000" dirty="0" err="1" smtClean="0">
                <a:solidFill>
                  <a:schemeClr val="tx2"/>
                </a:solidFill>
              </a:rPr>
              <a:t>criação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redes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nacionais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Escolas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Saúde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Pública</a:t>
            </a:r>
            <a:r>
              <a:rPr lang="en-US" sz="2000" dirty="0" smtClean="0">
                <a:solidFill>
                  <a:schemeClr val="tx2"/>
                </a:solidFill>
              </a:rPr>
              <a:t> (Colombia e Argentina)</a:t>
            </a:r>
          </a:p>
          <a:p>
            <a:pPr lvl="1"/>
            <a:r>
              <a:rPr lang="en-US" sz="2000" dirty="0" err="1" smtClean="0">
                <a:solidFill>
                  <a:schemeClr val="tx2"/>
                </a:solidFill>
              </a:rPr>
              <a:t>Transferência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tecnologias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educacionais</a:t>
            </a:r>
            <a:r>
              <a:rPr lang="en-US" sz="2000" dirty="0" smtClean="0">
                <a:solidFill>
                  <a:schemeClr val="tx2"/>
                </a:solidFill>
              </a:rPr>
              <a:t> e </a:t>
            </a:r>
            <a:r>
              <a:rPr lang="en-US" sz="2000" dirty="0" err="1" smtClean="0">
                <a:solidFill>
                  <a:schemeClr val="tx2"/>
                </a:solidFill>
              </a:rPr>
              <a:t>fortalecimento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capacidades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formadoras</a:t>
            </a:r>
            <a:r>
              <a:rPr lang="en-US" sz="2000" dirty="0" smtClean="0">
                <a:solidFill>
                  <a:schemeClr val="tx2"/>
                </a:solidFill>
              </a:rPr>
              <a:t> (</a:t>
            </a:r>
            <a:r>
              <a:rPr lang="en-US" sz="2000" dirty="0" err="1" smtClean="0">
                <a:solidFill>
                  <a:schemeClr val="tx2"/>
                </a:solidFill>
              </a:rPr>
              <a:t>Oficina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Trabalho</a:t>
            </a:r>
            <a:r>
              <a:rPr lang="en-US" sz="2000" dirty="0" smtClean="0">
                <a:solidFill>
                  <a:schemeClr val="tx2"/>
                </a:solidFill>
              </a:rPr>
              <a:t> p/ RESP/UNASUL)</a:t>
            </a:r>
          </a:p>
          <a:p>
            <a:pPr lvl="1"/>
            <a:r>
              <a:rPr lang="en-US" sz="2000" dirty="0" err="1" smtClean="0">
                <a:solidFill>
                  <a:schemeClr val="tx2"/>
                </a:solidFill>
              </a:rPr>
              <a:t>Discussão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sobre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currículos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mínimos</a:t>
            </a:r>
            <a:r>
              <a:rPr lang="en-US" sz="2000" dirty="0" smtClean="0">
                <a:solidFill>
                  <a:schemeClr val="tx2"/>
                </a:solidFill>
              </a:rPr>
              <a:t> e </a:t>
            </a:r>
            <a:r>
              <a:rPr lang="en-US" sz="2000" dirty="0" err="1" smtClean="0">
                <a:solidFill>
                  <a:schemeClr val="tx2"/>
                </a:solidFill>
              </a:rPr>
              <a:t>critérios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qualidade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na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formação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em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Saúde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Pública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na</a:t>
            </a:r>
            <a:r>
              <a:rPr lang="en-US" sz="2000" dirty="0" smtClean="0">
                <a:solidFill>
                  <a:schemeClr val="tx2"/>
                </a:solidFill>
              </a:rPr>
              <a:t> UNASUL</a:t>
            </a:r>
          </a:p>
          <a:p>
            <a:pPr lvl="1"/>
            <a:r>
              <a:rPr lang="en-US" sz="2000" dirty="0" err="1" smtClean="0">
                <a:solidFill>
                  <a:schemeClr val="tx2"/>
                </a:solidFill>
              </a:rPr>
              <a:t>Apoio</a:t>
            </a:r>
            <a:r>
              <a:rPr lang="en-US" sz="2000" dirty="0" smtClean="0">
                <a:solidFill>
                  <a:schemeClr val="tx2"/>
                </a:solidFill>
              </a:rPr>
              <a:t> e </a:t>
            </a:r>
            <a:r>
              <a:rPr lang="en-US" sz="2000" dirty="0" err="1" smtClean="0">
                <a:solidFill>
                  <a:schemeClr val="tx2"/>
                </a:solidFill>
              </a:rPr>
              <a:t>fortalecimento</a:t>
            </a:r>
            <a:r>
              <a:rPr lang="en-US" sz="2000" dirty="0" smtClean="0">
                <a:solidFill>
                  <a:schemeClr val="tx2"/>
                </a:solidFill>
              </a:rPr>
              <a:t> a </a:t>
            </a:r>
            <a:r>
              <a:rPr lang="en-US" sz="2000" dirty="0" err="1" smtClean="0">
                <a:solidFill>
                  <a:schemeClr val="tx2"/>
                </a:solidFill>
              </a:rPr>
              <a:t>projetos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bilaterais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cooperação</a:t>
            </a:r>
            <a:endParaRPr lang="en-US" sz="20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66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</a:t>
            </a:r>
            <a:r>
              <a:rPr lang="en-US" dirty="0" err="1" smtClean="0"/>
              <a:t>rojetos</a:t>
            </a:r>
            <a:r>
              <a:rPr lang="en-US" dirty="0" smtClean="0"/>
              <a:t> </a:t>
            </a:r>
            <a:r>
              <a:rPr lang="en-US" dirty="0" err="1" smtClean="0"/>
              <a:t>estratégicos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536699"/>
            <a:ext cx="6623648" cy="5146675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Fortalecimento</a:t>
            </a:r>
            <a:r>
              <a:rPr lang="en-US" sz="2000" dirty="0" smtClean="0"/>
              <a:t> das </a:t>
            </a:r>
            <a:r>
              <a:rPr lang="en-US" sz="2000" dirty="0" err="1" smtClean="0"/>
              <a:t>Redes</a:t>
            </a:r>
            <a:r>
              <a:rPr lang="en-US" sz="2000" dirty="0" smtClean="0"/>
              <a:t> de </a:t>
            </a:r>
            <a:r>
              <a:rPr lang="en-US" sz="2000" dirty="0" err="1" smtClean="0"/>
              <a:t>Escolas</a:t>
            </a:r>
            <a:r>
              <a:rPr lang="en-US" sz="2000" dirty="0" smtClean="0"/>
              <a:t> de </a:t>
            </a:r>
            <a:r>
              <a:rPr lang="en-US" sz="2000" dirty="0" err="1" smtClean="0"/>
              <a:t>Saúde</a:t>
            </a:r>
            <a:r>
              <a:rPr lang="en-US" sz="2000" dirty="0" smtClean="0"/>
              <a:t> </a:t>
            </a:r>
            <a:r>
              <a:rPr lang="en-US" sz="2000" dirty="0" err="1" smtClean="0"/>
              <a:t>Pública</a:t>
            </a:r>
            <a:r>
              <a:rPr lang="en-US" sz="2000" dirty="0" smtClean="0"/>
              <a:t> </a:t>
            </a:r>
            <a:r>
              <a:rPr lang="en-US" sz="2000" dirty="0"/>
              <a:t>2</a:t>
            </a:r>
            <a:r>
              <a:rPr lang="en-US" sz="2000" dirty="0" smtClean="0"/>
              <a:t> </a:t>
            </a:r>
            <a:r>
              <a:rPr lang="mr-IN" sz="2000" dirty="0" smtClean="0"/>
              <a:t>–</a:t>
            </a:r>
            <a:r>
              <a:rPr lang="en-US" sz="2000" dirty="0" smtClean="0"/>
              <a:t> </a:t>
            </a:r>
            <a:r>
              <a:rPr lang="en-US" sz="2000" dirty="0" err="1" smtClean="0"/>
              <a:t>Integração</a:t>
            </a:r>
            <a:r>
              <a:rPr lang="en-US" sz="2000" dirty="0" smtClean="0"/>
              <a:t> Latino-</a:t>
            </a:r>
            <a:r>
              <a:rPr lang="en-US" sz="2000" dirty="0" err="1" smtClean="0"/>
              <a:t>americana</a:t>
            </a:r>
            <a:endParaRPr lang="en-US" sz="2000" dirty="0" smtClean="0"/>
          </a:p>
          <a:p>
            <a:pPr lvl="1"/>
            <a:r>
              <a:rPr lang="en-US" sz="2000" dirty="0" err="1" smtClean="0">
                <a:solidFill>
                  <a:schemeClr val="tx2"/>
                </a:solidFill>
              </a:rPr>
              <a:t>Transferência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tecnologias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educacionais</a:t>
            </a:r>
            <a:r>
              <a:rPr lang="en-US" sz="2000" dirty="0" smtClean="0">
                <a:solidFill>
                  <a:schemeClr val="tx2"/>
                </a:solidFill>
              </a:rPr>
              <a:t> e </a:t>
            </a:r>
            <a:r>
              <a:rPr lang="en-US" sz="2000" dirty="0" err="1" smtClean="0">
                <a:solidFill>
                  <a:schemeClr val="tx2"/>
                </a:solidFill>
              </a:rPr>
              <a:t>fortalecimento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capacidades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formadoras</a:t>
            </a:r>
            <a:r>
              <a:rPr lang="en-US" sz="2000" dirty="0" smtClean="0">
                <a:solidFill>
                  <a:schemeClr val="tx2"/>
                </a:solidFill>
              </a:rPr>
              <a:t> (El Salvador)</a:t>
            </a:r>
          </a:p>
          <a:p>
            <a:pPr lvl="1"/>
            <a:r>
              <a:rPr lang="en-US" sz="2000" dirty="0" err="1" smtClean="0">
                <a:solidFill>
                  <a:schemeClr val="tx2"/>
                </a:solidFill>
              </a:rPr>
              <a:t>Apoio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à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criação</a:t>
            </a:r>
            <a:r>
              <a:rPr lang="en-US" sz="2000" dirty="0" smtClean="0">
                <a:solidFill>
                  <a:schemeClr val="tx2"/>
                </a:solidFill>
              </a:rPr>
              <a:t> da </a:t>
            </a:r>
            <a:r>
              <a:rPr lang="en-US" sz="2000" dirty="0" err="1" smtClean="0">
                <a:solidFill>
                  <a:schemeClr val="tx2"/>
                </a:solidFill>
              </a:rPr>
              <a:t>Rede</a:t>
            </a:r>
            <a:r>
              <a:rPr lang="en-US" sz="2000" dirty="0" smtClean="0">
                <a:solidFill>
                  <a:schemeClr val="tx2"/>
                </a:solidFill>
              </a:rPr>
              <a:t> Centro-</a:t>
            </a:r>
            <a:r>
              <a:rPr lang="en-US" sz="2000" dirty="0" err="1" smtClean="0">
                <a:solidFill>
                  <a:schemeClr val="tx2"/>
                </a:solidFill>
              </a:rPr>
              <a:t>americana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Escolas</a:t>
            </a:r>
            <a:r>
              <a:rPr lang="en-US" sz="2000" dirty="0" smtClean="0">
                <a:solidFill>
                  <a:schemeClr val="tx2"/>
                </a:solidFill>
              </a:rPr>
              <a:t> e </a:t>
            </a:r>
            <a:r>
              <a:rPr lang="en-US" sz="2000" dirty="0" err="1" smtClean="0">
                <a:solidFill>
                  <a:schemeClr val="tx2"/>
                </a:solidFill>
              </a:rPr>
              <a:t>instituições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Formadoras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em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Saúde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Pública</a:t>
            </a:r>
            <a:endParaRPr lang="en-US" sz="2000" dirty="0" smtClean="0">
              <a:solidFill>
                <a:schemeClr val="tx2"/>
              </a:solidFill>
            </a:endParaRPr>
          </a:p>
          <a:p>
            <a:pPr lvl="1"/>
            <a:r>
              <a:rPr lang="en-US" sz="2000" dirty="0" err="1" smtClean="0">
                <a:solidFill>
                  <a:schemeClr val="tx2"/>
                </a:solidFill>
              </a:rPr>
              <a:t>Fortalecimento</a:t>
            </a:r>
            <a:r>
              <a:rPr lang="en-US" sz="2000" dirty="0" smtClean="0">
                <a:solidFill>
                  <a:schemeClr val="tx2"/>
                </a:solidFill>
              </a:rPr>
              <a:t> das </a:t>
            </a:r>
            <a:r>
              <a:rPr lang="en-US" sz="2000" dirty="0" err="1" smtClean="0">
                <a:solidFill>
                  <a:schemeClr val="tx2"/>
                </a:solidFill>
              </a:rPr>
              <a:t>relações</a:t>
            </a:r>
            <a:r>
              <a:rPr lang="en-US" sz="2000" dirty="0" smtClean="0">
                <a:solidFill>
                  <a:schemeClr val="tx2"/>
                </a:solidFill>
              </a:rPr>
              <a:t> com as </a:t>
            </a:r>
            <a:r>
              <a:rPr lang="en-US" sz="2000" dirty="0" err="1" smtClean="0">
                <a:solidFill>
                  <a:schemeClr val="tx2"/>
                </a:solidFill>
              </a:rPr>
              <a:t>instituições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formadoras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em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Saúde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Pública</a:t>
            </a:r>
            <a:r>
              <a:rPr lang="en-US" sz="2000" dirty="0" smtClean="0">
                <a:solidFill>
                  <a:schemeClr val="tx2"/>
                </a:solidFill>
              </a:rPr>
              <a:t> de Cuba</a:t>
            </a:r>
          </a:p>
          <a:p>
            <a:pPr lvl="1"/>
            <a:r>
              <a:rPr lang="en-US" sz="2000" dirty="0" err="1" smtClean="0">
                <a:solidFill>
                  <a:schemeClr val="tx2"/>
                </a:solidFill>
              </a:rPr>
              <a:t>Reunião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Escolas</a:t>
            </a:r>
            <a:r>
              <a:rPr lang="en-US" sz="2000" dirty="0" smtClean="0">
                <a:solidFill>
                  <a:schemeClr val="tx2"/>
                </a:solidFill>
              </a:rPr>
              <a:t> Latino-</a:t>
            </a:r>
            <a:r>
              <a:rPr lang="en-US" sz="2000" dirty="0" err="1" smtClean="0">
                <a:solidFill>
                  <a:schemeClr val="tx2"/>
                </a:solidFill>
              </a:rPr>
              <a:t>americanas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Saúde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Pública</a:t>
            </a:r>
            <a:r>
              <a:rPr lang="en-US" sz="2000" dirty="0" smtClean="0">
                <a:solidFill>
                  <a:schemeClr val="tx2"/>
                </a:solidFill>
              </a:rPr>
              <a:t> no </a:t>
            </a:r>
            <a:r>
              <a:rPr lang="en-US" sz="2000" dirty="0" err="1" smtClean="0">
                <a:solidFill>
                  <a:schemeClr val="tx2"/>
                </a:solidFill>
              </a:rPr>
              <a:t>marco</a:t>
            </a:r>
            <a:r>
              <a:rPr lang="en-US" sz="2000" dirty="0" smtClean="0">
                <a:solidFill>
                  <a:schemeClr val="tx2"/>
                </a:solidFill>
              </a:rPr>
              <a:t> do I </a:t>
            </a:r>
            <a:r>
              <a:rPr lang="en-US" sz="2000" dirty="0" err="1" smtClean="0">
                <a:solidFill>
                  <a:schemeClr val="tx2"/>
                </a:solidFill>
              </a:rPr>
              <a:t>Colóquio</a:t>
            </a:r>
            <a:r>
              <a:rPr lang="en-US" sz="2000" dirty="0" smtClean="0">
                <a:solidFill>
                  <a:schemeClr val="tx2"/>
                </a:solidFill>
              </a:rPr>
              <a:t> Latino-</a:t>
            </a:r>
            <a:r>
              <a:rPr lang="en-US" sz="2000" dirty="0" err="1" smtClean="0">
                <a:solidFill>
                  <a:schemeClr val="tx2"/>
                </a:solidFill>
              </a:rPr>
              <a:t>americano</a:t>
            </a:r>
            <a:endParaRPr lang="en-US" sz="20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65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</a:t>
            </a:r>
            <a:r>
              <a:rPr lang="en-US" dirty="0" err="1" smtClean="0"/>
              <a:t>rojetos</a:t>
            </a:r>
            <a:r>
              <a:rPr lang="en-US" dirty="0" smtClean="0"/>
              <a:t> </a:t>
            </a:r>
            <a:r>
              <a:rPr lang="en-US" dirty="0" err="1" smtClean="0"/>
              <a:t>estratégicos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536699"/>
            <a:ext cx="6344664" cy="5146675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Fortalecimento</a:t>
            </a:r>
            <a:r>
              <a:rPr lang="en-US" sz="2000" dirty="0" smtClean="0"/>
              <a:t> das </a:t>
            </a:r>
            <a:r>
              <a:rPr lang="en-US" sz="2000" dirty="0" err="1" smtClean="0"/>
              <a:t>Redes</a:t>
            </a:r>
            <a:r>
              <a:rPr lang="en-US" sz="2000" dirty="0" smtClean="0"/>
              <a:t> de </a:t>
            </a:r>
            <a:r>
              <a:rPr lang="en-US" sz="2000" dirty="0" err="1" smtClean="0"/>
              <a:t>Escolas</a:t>
            </a:r>
            <a:r>
              <a:rPr lang="en-US" sz="2000" dirty="0" smtClean="0"/>
              <a:t> de </a:t>
            </a:r>
            <a:r>
              <a:rPr lang="en-US" sz="2000" dirty="0" err="1" smtClean="0"/>
              <a:t>Saúde</a:t>
            </a:r>
            <a:r>
              <a:rPr lang="en-US" sz="2000" dirty="0" smtClean="0"/>
              <a:t> </a:t>
            </a:r>
            <a:r>
              <a:rPr lang="en-US" sz="2000" dirty="0" err="1" smtClean="0"/>
              <a:t>Pública</a:t>
            </a:r>
            <a:r>
              <a:rPr lang="en-US" sz="2000" dirty="0" smtClean="0"/>
              <a:t> 3 </a:t>
            </a:r>
            <a:r>
              <a:rPr lang="mr-IN" sz="2000" dirty="0" smtClean="0"/>
              <a:t>–</a:t>
            </a:r>
            <a:r>
              <a:rPr lang="en-US" sz="2000" dirty="0" smtClean="0"/>
              <a:t> </a:t>
            </a:r>
            <a:r>
              <a:rPr lang="en-US" sz="2000" dirty="0" err="1" smtClean="0"/>
              <a:t>RedEscola</a:t>
            </a:r>
            <a:r>
              <a:rPr lang="en-US" sz="2000" dirty="0" smtClean="0"/>
              <a:t> (</a:t>
            </a:r>
            <a:r>
              <a:rPr lang="en-US" sz="2000" dirty="0" err="1" smtClean="0"/>
              <a:t>Brasil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err="1" smtClean="0">
                <a:solidFill>
                  <a:schemeClr val="tx2"/>
                </a:solidFill>
              </a:rPr>
              <a:t>Apoio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à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Secretaria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Técnica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Executiva</a:t>
            </a:r>
            <a:r>
              <a:rPr lang="en-US" sz="2000" dirty="0" smtClean="0">
                <a:solidFill>
                  <a:schemeClr val="tx2"/>
                </a:solidFill>
              </a:rPr>
              <a:t> da </a:t>
            </a:r>
            <a:r>
              <a:rPr lang="en-US" sz="2000" dirty="0" err="1" smtClean="0">
                <a:solidFill>
                  <a:schemeClr val="tx2"/>
                </a:solidFill>
              </a:rPr>
              <a:t>Rede</a:t>
            </a:r>
            <a:endParaRPr lang="en-US" sz="2000" dirty="0" smtClean="0">
              <a:solidFill>
                <a:schemeClr val="tx2"/>
              </a:solidFill>
            </a:endParaRPr>
          </a:p>
          <a:p>
            <a:pPr lvl="1"/>
            <a:r>
              <a:rPr lang="en-US" sz="2000" dirty="0" err="1" smtClean="0">
                <a:solidFill>
                  <a:schemeClr val="tx2"/>
                </a:solidFill>
              </a:rPr>
              <a:t>Transferência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tecnologias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educacionais</a:t>
            </a:r>
            <a:r>
              <a:rPr lang="en-US" sz="2000" dirty="0" smtClean="0">
                <a:solidFill>
                  <a:schemeClr val="tx2"/>
                </a:solidFill>
              </a:rPr>
              <a:t> e </a:t>
            </a:r>
            <a:r>
              <a:rPr lang="en-US" sz="2000" dirty="0" err="1" smtClean="0">
                <a:solidFill>
                  <a:schemeClr val="tx2"/>
                </a:solidFill>
              </a:rPr>
              <a:t>fortalecimento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capacidades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formadoras</a:t>
            </a:r>
            <a:endParaRPr lang="en-US" sz="2000" dirty="0" smtClean="0">
              <a:solidFill>
                <a:schemeClr val="tx2"/>
              </a:solidFill>
            </a:endParaRPr>
          </a:p>
          <a:p>
            <a:pPr lvl="1"/>
            <a:r>
              <a:rPr lang="en-US" sz="2000" dirty="0" err="1" smtClean="0">
                <a:solidFill>
                  <a:schemeClr val="tx2"/>
                </a:solidFill>
              </a:rPr>
              <a:t>Apoio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ao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projeto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acreditação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pedagógica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cursos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Saúde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Pública</a:t>
            </a:r>
            <a:r>
              <a:rPr lang="en-US" sz="2000" dirty="0" smtClean="0">
                <a:solidFill>
                  <a:schemeClr val="tx2"/>
                </a:solidFill>
              </a:rPr>
              <a:t> no </a:t>
            </a:r>
            <a:r>
              <a:rPr lang="en-US" sz="2000" dirty="0" err="1" smtClean="0">
                <a:solidFill>
                  <a:schemeClr val="tx2"/>
                </a:solidFill>
              </a:rPr>
              <a:t>Brasil</a:t>
            </a:r>
            <a:r>
              <a:rPr lang="en-US" sz="2000" dirty="0" smtClean="0">
                <a:solidFill>
                  <a:schemeClr val="tx2"/>
                </a:solidFill>
              </a:rPr>
              <a:t> com a </a:t>
            </a:r>
            <a:r>
              <a:rPr lang="en-US" sz="2000" dirty="0" err="1" smtClean="0">
                <a:solidFill>
                  <a:schemeClr val="tx2"/>
                </a:solidFill>
              </a:rPr>
              <a:t>RedEscola</a:t>
            </a:r>
            <a:endParaRPr lang="en-US" sz="2000" dirty="0" smtClean="0">
              <a:solidFill>
                <a:schemeClr val="tx2"/>
              </a:solidFill>
            </a:endParaRPr>
          </a:p>
          <a:p>
            <a:pPr lvl="1"/>
            <a:r>
              <a:rPr lang="en-US" sz="2000" dirty="0" err="1" smtClean="0">
                <a:solidFill>
                  <a:schemeClr val="tx2"/>
                </a:solidFill>
              </a:rPr>
              <a:t>Discussão</a:t>
            </a:r>
            <a:r>
              <a:rPr lang="en-US" sz="2000" dirty="0" smtClean="0">
                <a:solidFill>
                  <a:schemeClr val="tx2"/>
                </a:solidFill>
              </a:rPr>
              <a:t> da </a:t>
            </a:r>
            <a:r>
              <a:rPr lang="en-US" sz="2000" dirty="0" err="1" smtClean="0">
                <a:solidFill>
                  <a:schemeClr val="tx2"/>
                </a:solidFill>
              </a:rPr>
              <a:t>Formação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em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Saúde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Pública</a:t>
            </a:r>
            <a:r>
              <a:rPr lang="en-US" sz="2000" dirty="0" smtClean="0">
                <a:solidFill>
                  <a:schemeClr val="tx2"/>
                </a:solidFill>
              </a:rPr>
              <a:t> no </a:t>
            </a:r>
            <a:r>
              <a:rPr lang="en-US" sz="2000" dirty="0" err="1" smtClean="0">
                <a:solidFill>
                  <a:schemeClr val="tx2"/>
                </a:solidFill>
              </a:rPr>
              <a:t>Brasil</a:t>
            </a:r>
            <a:endParaRPr lang="en-US" sz="2000" dirty="0" smtClean="0">
              <a:solidFill>
                <a:schemeClr val="tx2"/>
              </a:solidFill>
            </a:endParaRPr>
          </a:p>
          <a:p>
            <a:pPr lvl="1"/>
            <a:r>
              <a:rPr lang="en-US" sz="2000" dirty="0" err="1" smtClean="0">
                <a:solidFill>
                  <a:schemeClr val="tx2"/>
                </a:solidFill>
              </a:rPr>
              <a:t>Apoio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às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ofertas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regulares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cursos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básicos</a:t>
            </a:r>
            <a:r>
              <a:rPr lang="en-US" sz="2000" dirty="0" smtClean="0">
                <a:solidFill>
                  <a:schemeClr val="tx2"/>
                </a:solidFill>
              </a:rPr>
              <a:t> (</a:t>
            </a:r>
            <a:r>
              <a:rPr lang="en-US" sz="2000" dirty="0" err="1" smtClean="0">
                <a:solidFill>
                  <a:schemeClr val="tx2"/>
                </a:solidFill>
              </a:rPr>
              <a:t>especializações</a:t>
            </a:r>
            <a:r>
              <a:rPr lang="en-US" sz="2000" dirty="0" smtClean="0">
                <a:solidFill>
                  <a:schemeClr val="tx2"/>
                </a:solidFill>
              </a:rPr>
              <a:t>) </a:t>
            </a:r>
            <a:r>
              <a:rPr lang="en-US" sz="2000" dirty="0" err="1" smtClean="0">
                <a:solidFill>
                  <a:schemeClr val="tx2"/>
                </a:solidFill>
              </a:rPr>
              <a:t>em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Saude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Pública</a:t>
            </a:r>
            <a:r>
              <a:rPr lang="en-US" sz="2000" dirty="0" smtClean="0">
                <a:solidFill>
                  <a:schemeClr val="tx2"/>
                </a:solidFill>
              </a:rPr>
              <a:t> no </a:t>
            </a:r>
            <a:r>
              <a:rPr lang="en-US" sz="2000" dirty="0" err="1" smtClean="0">
                <a:solidFill>
                  <a:schemeClr val="tx2"/>
                </a:solidFill>
              </a:rPr>
              <a:t>país</a:t>
            </a:r>
            <a:endParaRPr lang="en-US" sz="2000" dirty="0" smtClean="0">
              <a:solidFill>
                <a:schemeClr val="tx2"/>
              </a:solidFill>
            </a:endParaRPr>
          </a:p>
          <a:p>
            <a:pPr lvl="1"/>
            <a:r>
              <a:rPr lang="en-US" sz="2000" dirty="0" err="1" smtClean="0">
                <a:solidFill>
                  <a:schemeClr val="tx2"/>
                </a:solidFill>
              </a:rPr>
              <a:t>Integração</a:t>
            </a:r>
            <a:r>
              <a:rPr lang="en-US" sz="2000" dirty="0" smtClean="0">
                <a:solidFill>
                  <a:schemeClr val="tx2"/>
                </a:solidFill>
              </a:rPr>
              <a:t> da </a:t>
            </a:r>
            <a:r>
              <a:rPr lang="en-US" sz="2000" dirty="0" err="1" smtClean="0">
                <a:solidFill>
                  <a:schemeClr val="tx2"/>
                </a:solidFill>
              </a:rPr>
              <a:t>RedEscola</a:t>
            </a:r>
            <a:r>
              <a:rPr lang="en-US" sz="2000" dirty="0" smtClean="0">
                <a:solidFill>
                  <a:schemeClr val="tx2"/>
                </a:solidFill>
              </a:rPr>
              <a:t> a RESP/UNASUL</a:t>
            </a:r>
          </a:p>
        </p:txBody>
      </p:sp>
    </p:spTree>
    <p:extLst>
      <p:ext uri="{BB962C8B-B14F-4D97-AF65-F5344CB8AC3E}">
        <p14:creationId xmlns:p14="http://schemas.microsoft.com/office/powerpoint/2010/main" val="13013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</a:t>
            </a:r>
            <a:r>
              <a:rPr lang="en-US" dirty="0" err="1" smtClean="0"/>
              <a:t>rojetos</a:t>
            </a:r>
            <a:r>
              <a:rPr lang="en-US" dirty="0" smtClean="0"/>
              <a:t> </a:t>
            </a:r>
            <a:r>
              <a:rPr lang="en-US" dirty="0" err="1" smtClean="0"/>
              <a:t>estratégicos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536699"/>
            <a:ext cx="5975576" cy="5146675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Apoio</a:t>
            </a:r>
            <a:r>
              <a:rPr lang="en-US" sz="2000" dirty="0" smtClean="0"/>
              <a:t> e </a:t>
            </a:r>
            <a:r>
              <a:rPr lang="en-US" sz="2000" dirty="0" err="1" smtClean="0"/>
              <a:t>Acompanhamento</a:t>
            </a:r>
            <a:r>
              <a:rPr lang="en-US" sz="2000" dirty="0" smtClean="0"/>
              <a:t> de </a:t>
            </a:r>
            <a:r>
              <a:rPr lang="en-US" sz="2000" dirty="0" err="1" smtClean="0"/>
              <a:t>Projetos</a:t>
            </a:r>
            <a:endParaRPr lang="en-US" sz="2000" dirty="0" smtClean="0"/>
          </a:p>
          <a:p>
            <a:pPr lvl="1"/>
            <a:r>
              <a:rPr lang="en-US" sz="2000" dirty="0" err="1" smtClean="0">
                <a:solidFill>
                  <a:schemeClr val="tx2"/>
                </a:solidFill>
              </a:rPr>
              <a:t>Criação</a:t>
            </a:r>
            <a:r>
              <a:rPr lang="en-US" sz="2000" dirty="0" smtClean="0">
                <a:solidFill>
                  <a:schemeClr val="tx2"/>
                </a:solidFill>
              </a:rPr>
              <a:t> da </a:t>
            </a:r>
            <a:r>
              <a:rPr lang="en-US" sz="2000" dirty="0" err="1" smtClean="0">
                <a:solidFill>
                  <a:schemeClr val="tx2"/>
                </a:solidFill>
              </a:rPr>
              <a:t>Coordenação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Apoio</a:t>
            </a:r>
            <a:r>
              <a:rPr lang="en-US" sz="2000" dirty="0" smtClean="0">
                <a:solidFill>
                  <a:schemeClr val="tx2"/>
                </a:solidFill>
              </a:rPr>
              <a:t> e </a:t>
            </a:r>
            <a:r>
              <a:rPr lang="en-US" sz="2000" dirty="0" err="1" smtClean="0">
                <a:solidFill>
                  <a:schemeClr val="tx2"/>
                </a:solidFill>
              </a:rPr>
              <a:t>Acompanhamento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Projetos</a:t>
            </a:r>
            <a:r>
              <a:rPr lang="en-US" sz="2000" dirty="0" smtClean="0">
                <a:solidFill>
                  <a:schemeClr val="tx2"/>
                </a:solidFill>
              </a:rPr>
              <a:t> no </a:t>
            </a:r>
            <a:r>
              <a:rPr lang="en-US" sz="2000" dirty="0" err="1" smtClean="0">
                <a:solidFill>
                  <a:schemeClr val="tx2"/>
                </a:solidFill>
              </a:rPr>
              <a:t>marco</a:t>
            </a:r>
            <a:r>
              <a:rPr lang="en-US" sz="2000" dirty="0" smtClean="0">
                <a:solidFill>
                  <a:schemeClr val="tx2"/>
                </a:solidFill>
              </a:rPr>
              <a:t> da </a:t>
            </a:r>
            <a:r>
              <a:rPr lang="en-US" sz="2000" dirty="0" err="1" smtClean="0">
                <a:solidFill>
                  <a:schemeClr val="tx2"/>
                </a:solidFill>
              </a:rPr>
              <a:t>discussão</a:t>
            </a:r>
            <a:r>
              <a:rPr lang="en-US" sz="2000" dirty="0" smtClean="0">
                <a:solidFill>
                  <a:schemeClr val="tx2"/>
                </a:solidFill>
              </a:rPr>
              <a:t> do novo </a:t>
            </a:r>
            <a:r>
              <a:rPr lang="en-US" sz="2000" dirty="0" err="1" smtClean="0">
                <a:solidFill>
                  <a:schemeClr val="tx2"/>
                </a:solidFill>
              </a:rPr>
              <a:t>Regimento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Interno</a:t>
            </a:r>
            <a:endParaRPr lang="en-US" sz="2000" dirty="0" smtClean="0">
              <a:solidFill>
                <a:schemeClr val="tx2"/>
              </a:solidFill>
            </a:endParaRPr>
          </a:p>
          <a:p>
            <a:pPr lvl="1"/>
            <a:r>
              <a:rPr lang="en-US" sz="2000" dirty="0" err="1" smtClean="0">
                <a:solidFill>
                  <a:schemeClr val="tx2"/>
                </a:solidFill>
              </a:rPr>
              <a:t>Aprimoramento</a:t>
            </a:r>
            <a:r>
              <a:rPr lang="en-US" sz="2000" dirty="0" smtClean="0">
                <a:solidFill>
                  <a:schemeClr val="tx2"/>
                </a:solidFill>
              </a:rPr>
              <a:t> dos </a:t>
            </a:r>
            <a:r>
              <a:rPr lang="en-US" sz="2000" dirty="0" err="1" smtClean="0">
                <a:solidFill>
                  <a:schemeClr val="tx2"/>
                </a:solidFill>
              </a:rPr>
              <a:t>fluxos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internos</a:t>
            </a:r>
            <a:r>
              <a:rPr lang="en-US" sz="2000" dirty="0" smtClean="0">
                <a:solidFill>
                  <a:schemeClr val="tx2"/>
                </a:solidFill>
              </a:rPr>
              <a:t> e </a:t>
            </a:r>
            <a:r>
              <a:rPr lang="en-US" sz="2000" dirty="0" err="1" smtClean="0">
                <a:solidFill>
                  <a:schemeClr val="tx2"/>
                </a:solidFill>
              </a:rPr>
              <a:t>otimização</a:t>
            </a:r>
            <a:r>
              <a:rPr lang="en-US" sz="2000" dirty="0" smtClean="0">
                <a:solidFill>
                  <a:schemeClr val="tx2"/>
                </a:solidFill>
              </a:rPr>
              <a:t> dos </a:t>
            </a:r>
            <a:r>
              <a:rPr lang="en-US" sz="2000" dirty="0" err="1" smtClean="0">
                <a:solidFill>
                  <a:schemeClr val="tx2"/>
                </a:solidFill>
              </a:rPr>
              <a:t>processos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trabalho</a:t>
            </a:r>
            <a:r>
              <a:rPr lang="en-US" sz="2000" dirty="0" smtClean="0">
                <a:solidFill>
                  <a:schemeClr val="tx2"/>
                </a:solidFill>
              </a:rPr>
              <a:t> no </a:t>
            </a:r>
            <a:r>
              <a:rPr lang="en-US" sz="2000" dirty="0" err="1" smtClean="0">
                <a:solidFill>
                  <a:schemeClr val="tx2"/>
                </a:solidFill>
              </a:rPr>
              <a:t>âmbito</a:t>
            </a:r>
            <a:r>
              <a:rPr lang="en-US" sz="2000" dirty="0" smtClean="0">
                <a:solidFill>
                  <a:schemeClr val="tx2"/>
                </a:solidFill>
              </a:rPr>
              <a:t> da </a:t>
            </a:r>
            <a:r>
              <a:rPr lang="en-US" sz="2000" dirty="0" err="1" smtClean="0">
                <a:solidFill>
                  <a:schemeClr val="tx2"/>
                </a:solidFill>
              </a:rPr>
              <a:t>Direção</a:t>
            </a:r>
            <a:r>
              <a:rPr lang="en-US" sz="2000" dirty="0" smtClean="0">
                <a:solidFill>
                  <a:schemeClr val="tx2"/>
                </a:solidFill>
              </a:rPr>
              <a:t> da ENSP</a:t>
            </a:r>
          </a:p>
          <a:p>
            <a:pPr lvl="1"/>
            <a:r>
              <a:rPr lang="en-US" sz="2000" dirty="0" err="1" smtClean="0">
                <a:solidFill>
                  <a:schemeClr val="tx2"/>
                </a:solidFill>
              </a:rPr>
              <a:t>Aprimoramento</a:t>
            </a:r>
            <a:r>
              <a:rPr lang="en-US" sz="2000" dirty="0" smtClean="0">
                <a:solidFill>
                  <a:schemeClr val="tx2"/>
                </a:solidFill>
              </a:rPr>
              <a:t> dos </a:t>
            </a:r>
            <a:r>
              <a:rPr lang="en-US" sz="2000" dirty="0" err="1" smtClean="0">
                <a:solidFill>
                  <a:schemeClr val="tx2"/>
                </a:solidFill>
              </a:rPr>
              <a:t>fluxos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externos</a:t>
            </a:r>
            <a:r>
              <a:rPr lang="en-US" sz="2000" dirty="0" smtClean="0">
                <a:solidFill>
                  <a:schemeClr val="tx2"/>
                </a:solidFill>
              </a:rPr>
              <a:t> (</a:t>
            </a:r>
            <a:r>
              <a:rPr lang="en-US" sz="2000" dirty="0" err="1" smtClean="0">
                <a:solidFill>
                  <a:schemeClr val="tx2"/>
                </a:solidFill>
              </a:rPr>
              <a:t>Fiocruz</a:t>
            </a:r>
            <a:r>
              <a:rPr lang="en-US" sz="2000" dirty="0" smtClean="0">
                <a:solidFill>
                  <a:schemeClr val="tx2"/>
                </a:solidFill>
              </a:rPr>
              <a:t> / </a:t>
            </a:r>
            <a:r>
              <a:rPr lang="en-US" sz="2000" dirty="0" err="1" smtClean="0">
                <a:solidFill>
                  <a:schemeClr val="tx2"/>
                </a:solidFill>
              </a:rPr>
              <a:t>Fiotec</a:t>
            </a:r>
            <a:r>
              <a:rPr lang="en-US" sz="2000" dirty="0" smtClean="0">
                <a:solidFill>
                  <a:schemeClr val="tx2"/>
                </a:solidFill>
              </a:rPr>
              <a:t>)</a:t>
            </a:r>
          </a:p>
          <a:p>
            <a:pPr lvl="1"/>
            <a:r>
              <a:rPr lang="en-US" sz="2000" dirty="0" err="1" smtClean="0">
                <a:solidFill>
                  <a:schemeClr val="tx2"/>
                </a:solidFill>
              </a:rPr>
              <a:t>Subsídio</a:t>
            </a:r>
            <a:r>
              <a:rPr lang="en-US" sz="2000" dirty="0" smtClean="0">
                <a:solidFill>
                  <a:schemeClr val="tx2"/>
                </a:solidFill>
              </a:rPr>
              <a:t> para o </a:t>
            </a:r>
            <a:r>
              <a:rPr lang="en-US" sz="2000" dirty="0" err="1" smtClean="0">
                <a:solidFill>
                  <a:schemeClr val="tx2"/>
                </a:solidFill>
              </a:rPr>
              <a:t>Planejamento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Estratégico</a:t>
            </a:r>
            <a:r>
              <a:rPr lang="en-US" sz="2000" dirty="0" smtClean="0">
                <a:solidFill>
                  <a:schemeClr val="tx2"/>
                </a:solidFill>
              </a:rPr>
              <a:t> e para o </a:t>
            </a:r>
            <a:r>
              <a:rPr lang="en-US" sz="2000" dirty="0" err="1" smtClean="0">
                <a:solidFill>
                  <a:schemeClr val="tx2"/>
                </a:solidFill>
              </a:rPr>
              <a:t>campanhamento</a:t>
            </a:r>
            <a:r>
              <a:rPr lang="en-US" sz="2000" dirty="0" smtClean="0">
                <a:solidFill>
                  <a:schemeClr val="tx2"/>
                </a:solidFill>
              </a:rPr>
              <a:t> dos </a:t>
            </a:r>
            <a:r>
              <a:rPr lang="en-US" sz="2000" dirty="0" err="1" smtClean="0">
                <a:solidFill>
                  <a:schemeClr val="tx2"/>
                </a:solidFill>
              </a:rPr>
              <a:t>indicadores</a:t>
            </a:r>
            <a:r>
              <a:rPr lang="en-US" sz="2000" dirty="0" smtClean="0">
                <a:solidFill>
                  <a:schemeClr val="tx2"/>
                </a:solidFill>
              </a:rPr>
              <a:t> da </a:t>
            </a:r>
            <a:r>
              <a:rPr lang="en-US" sz="2000" dirty="0" err="1" smtClean="0">
                <a:solidFill>
                  <a:schemeClr val="tx2"/>
                </a:solidFill>
              </a:rPr>
              <a:t>Escola</a:t>
            </a:r>
            <a:endParaRPr lang="en-US" sz="2000" dirty="0" smtClean="0">
              <a:solidFill>
                <a:schemeClr val="tx2"/>
              </a:solidFill>
            </a:endParaRPr>
          </a:p>
          <a:p>
            <a:pPr lvl="1"/>
            <a:r>
              <a:rPr lang="en-US" sz="2000" dirty="0" err="1" smtClean="0">
                <a:solidFill>
                  <a:schemeClr val="tx2"/>
                </a:solidFill>
              </a:rPr>
              <a:t>Apoio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à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iniciação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projetos</a:t>
            </a:r>
            <a:r>
              <a:rPr lang="en-US" sz="2000" dirty="0" smtClean="0">
                <a:solidFill>
                  <a:schemeClr val="tx2"/>
                </a:solidFill>
              </a:rPr>
              <a:t> e no </a:t>
            </a:r>
            <a:r>
              <a:rPr lang="en-US" sz="2000" dirty="0" err="1" smtClean="0">
                <a:solidFill>
                  <a:schemeClr val="tx2"/>
                </a:solidFill>
              </a:rPr>
              <a:t>processo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acompanhamento</a:t>
            </a:r>
            <a:r>
              <a:rPr lang="en-US" sz="2000" dirty="0" smtClean="0">
                <a:solidFill>
                  <a:schemeClr val="tx2"/>
                </a:solidFill>
              </a:rPr>
              <a:t> e </a:t>
            </a:r>
            <a:r>
              <a:rPr lang="en-US" sz="2000" dirty="0" err="1" smtClean="0">
                <a:solidFill>
                  <a:schemeClr val="tx2"/>
                </a:solidFill>
              </a:rPr>
              <a:t>prestação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conta</a:t>
            </a:r>
            <a:endParaRPr lang="en-US" sz="20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33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1" y="620688"/>
            <a:ext cx="6437489" cy="398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-106599"/>
            <a:ext cx="66788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REGIMENTO INTERNO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18582" y="692696"/>
            <a:ext cx="72257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Seu </a:t>
            </a:r>
            <a:r>
              <a:rPr lang="pt-BR" dirty="0"/>
              <a:t>objetivo principal é adequar e atualizar a estrutura organizacional da ENSP em consonância com as deliberações do V Congresso Interno da Fiocruz</a:t>
            </a:r>
            <a:r>
              <a:rPr lang="pt-BR" dirty="0" smtClean="0"/>
              <a:t>.</a:t>
            </a:r>
            <a:r>
              <a:rPr lang="pt-BR" dirty="0"/>
              <a:t> </a:t>
            </a:r>
            <a:endParaRPr lang="pt-BR" dirty="0" smtClean="0"/>
          </a:p>
          <a:p>
            <a:r>
              <a:rPr lang="pt-BR" dirty="0" smtClean="0"/>
              <a:t>Aprovado </a:t>
            </a:r>
            <a:r>
              <a:rPr lang="pt-BR" dirty="0"/>
              <a:t>em Assembleia realizada nos dias 15 e 16 de junho e 1º de julho de 2015.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18582" y="2170024"/>
            <a:ext cx="744175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 Novo Regimento Interno da Escola contempla um conjunto de mudanças e atualizações estruturais que refletem o aprimoramento dos processos internos da ENSP com o propósito de melhorar a gestão das ações de ensino, pesquisa, serviços e desenvolvimento tecnológico e acadêmico</a:t>
            </a:r>
            <a:r>
              <a:rPr lang="pt-BR" dirty="0" smtClean="0"/>
              <a:t>.</a:t>
            </a:r>
          </a:p>
          <a:p>
            <a:endParaRPr lang="pt-BR" dirty="0" smtClean="0"/>
          </a:p>
          <a:p>
            <a:r>
              <a:rPr lang="pt-BR" dirty="0" smtClean="0"/>
              <a:t>CRIAÇÃO DE 03 NOVOS DEPARTAMENTOS</a:t>
            </a:r>
          </a:p>
          <a:p>
            <a:r>
              <a:rPr lang="pt-BR" dirty="0" smtClean="0"/>
              <a:t> </a:t>
            </a:r>
          </a:p>
          <a:p>
            <a:r>
              <a:rPr lang="pt-BR" dirty="0" err="1"/>
              <a:t>Vice-Direção</a:t>
            </a:r>
            <a:r>
              <a:rPr lang="pt-BR" dirty="0"/>
              <a:t> de Ambulatórios e </a:t>
            </a:r>
            <a:r>
              <a:rPr lang="pt-BR" dirty="0" smtClean="0"/>
              <a:t>Laboratórios (VDAL), consolida as </a:t>
            </a:r>
            <a:r>
              <a:rPr lang="pt-BR" dirty="0"/>
              <a:t>demandas de profissionais da área e </a:t>
            </a:r>
            <a:r>
              <a:rPr lang="pt-BR" dirty="0" smtClean="0"/>
              <a:t>fortalece </a:t>
            </a:r>
            <a:r>
              <a:rPr lang="pt-BR" dirty="0"/>
              <a:t>a integração da Escola na assistência, vigilância, ensino e pesquisa para o SUS. </a:t>
            </a:r>
            <a:endParaRPr lang="pt-BR" dirty="0" smtClean="0"/>
          </a:p>
          <a:p>
            <a:endParaRPr lang="pt-BR" dirty="0" smtClean="0"/>
          </a:p>
          <a:p>
            <a:r>
              <a:rPr lang="pt-BR" dirty="0"/>
              <a:t>R</a:t>
            </a:r>
            <a:r>
              <a:rPr lang="pt-BR" dirty="0" smtClean="0"/>
              <a:t>eestruturação </a:t>
            </a:r>
            <a:r>
              <a:rPr lang="pt-BR" dirty="0"/>
              <a:t>da Área de Ensino, vinculada à Direção da Escola por meio da criação de uma </a:t>
            </a:r>
            <a:r>
              <a:rPr lang="pt-BR" dirty="0" err="1"/>
              <a:t>Vice-Direção</a:t>
            </a:r>
            <a:r>
              <a:rPr lang="pt-BR" dirty="0"/>
              <a:t> </a:t>
            </a:r>
            <a:r>
              <a:rPr lang="pt-BR" dirty="0" smtClean="0"/>
              <a:t>(VDE) que </a:t>
            </a:r>
            <a:r>
              <a:rPr lang="pt-BR" dirty="0"/>
              <a:t>integra todo o ensino da </a:t>
            </a:r>
            <a:r>
              <a:rPr lang="pt-BR" dirty="0" smtClean="0"/>
              <a:t>ENSP.</a:t>
            </a:r>
          </a:p>
          <a:p>
            <a:r>
              <a:rPr lang="pt-BR" dirty="0"/>
              <a:t>	</a:t>
            </a:r>
            <a:r>
              <a:rPr lang="pt-BR" dirty="0" smtClean="0"/>
              <a:t>Pós – SAPUMA e Saúde Pública</a:t>
            </a:r>
          </a:p>
          <a:p>
            <a:r>
              <a:rPr lang="pt-BR" dirty="0"/>
              <a:t>	</a:t>
            </a:r>
            <a:r>
              <a:rPr lang="pt-BR" dirty="0" smtClean="0"/>
              <a:t>Lato – Cursos de especialização (presencial e EAD)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15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"/>
            <a:ext cx="5184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8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</a:t>
            </a:r>
            <a:r>
              <a:rPr lang="en-US" dirty="0" err="1" smtClean="0"/>
              <a:t>rojetos</a:t>
            </a:r>
            <a:r>
              <a:rPr lang="en-US" dirty="0" smtClean="0"/>
              <a:t> </a:t>
            </a:r>
            <a:r>
              <a:rPr lang="en-US" dirty="0" err="1" smtClean="0"/>
              <a:t>estratégicos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536699"/>
            <a:ext cx="6767664" cy="5146675"/>
          </a:xfrm>
        </p:spPr>
        <p:txBody>
          <a:bodyPr>
            <a:normAutofit/>
          </a:bodyPr>
          <a:lstStyle/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000" dirty="0" err="1" smtClean="0"/>
              <a:t>Apoio</a:t>
            </a:r>
            <a:r>
              <a:rPr lang="en-US" sz="2000" dirty="0" smtClean="0"/>
              <a:t> </a:t>
            </a:r>
            <a:r>
              <a:rPr lang="en-US" sz="2000" dirty="0"/>
              <a:t>a </a:t>
            </a:r>
            <a:r>
              <a:rPr lang="en-US" sz="2000" dirty="0" err="1"/>
              <a:t>Construção</a:t>
            </a:r>
            <a:r>
              <a:rPr lang="en-US" sz="2000" dirty="0"/>
              <a:t> de </a:t>
            </a:r>
            <a:r>
              <a:rPr lang="en-US" sz="2000" dirty="0" err="1"/>
              <a:t>Programas</a:t>
            </a:r>
            <a:r>
              <a:rPr lang="en-US" sz="2000" dirty="0"/>
              <a:t> de </a:t>
            </a:r>
            <a:r>
              <a:rPr lang="en-US" sz="2000" dirty="0" err="1"/>
              <a:t>Formação</a:t>
            </a:r>
            <a:r>
              <a:rPr lang="en-US" sz="2000" dirty="0"/>
              <a:t> para o </a:t>
            </a:r>
            <a:r>
              <a:rPr lang="en-US" sz="2000" dirty="0" err="1"/>
              <a:t>Aprimoramento</a:t>
            </a:r>
            <a:r>
              <a:rPr lang="en-US" sz="2000" dirty="0"/>
              <a:t> dos </a:t>
            </a:r>
            <a:r>
              <a:rPr lang="en-US" sz="2000" dirty="0" err="1"/>
              <a:t>Sistemas</a:t>
            </a:r>
            <a:r>
              <a:rPr lang="en-US" sz="2000" dirty="0"/>
              <a:t> de </a:t>
            </a:r>
            <a:r>
              <a:rPr lang="en-US" sz="2000" dirty="0" err="1" smtClean="0"/>
              <a:t>Saúde</a:t>
            </a:r>
            <a:endParaRPr lang="en-US" sz="2000" dirty="0" smtClean="0"/>
          </a:p>
          <a:p>
            <a:pPr lvl="1"/>
            <a:r>
              <a:rPr lang="en-US" sz="2000" dirty="0" err="1" smtClean="0">
                <a:solidFill>
                  <a:schemeClr val="tx2"/>
                </a:solidFill>
              </a:rPr>
              <a:t>Apoio</a:t>
            </a:r>
            <a:r>
              <a:rPr lang="en-US" sz="2000" dirty="0" smtClean="0">
                <a:solidFill>
                  <a:schemeClr val="tx2"/>
                </a:solidFill>
              </a:rPr>
              <a:t> e </a:t>
            </a:r>
            <a:r>
              <a:rPr lang="en-US" sz="2000" dirty="0" err="1" smtClean="0">
                <a:solidFill>
                  <a:schemeClr val="tx2"/>
                </a:solidFill>
              </a:rPr>
              <a:t>acompanhamento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Programas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Formação</a:t>
            </a:r>
            <a:r>
              <a:rPr lang="en-US" sz="2000" dirty="0" smtClean="0">
                <a:solidFill>
                  <a:schemeClr val="tx2"/>
                </a:solidFill>
              </a:rPr>
              <a:t> para o </a:t>
            </a:r>
            <a:r>
              <a:rPr lang="en-US" sz="2000" dirty="0" err="1" smtClean="0">
                <a:solidFill>
                  <a:schemeClr val="tx2"/>
                </a:solidFill>
              </a:rPr>
              <a:t>aperfeiçoamento</a:t>
            </a:r>
            <a:r>
              <a:rPr lang="en-US" sz="2000" dirty="0" smtClean="0">
                <a:solidFill>
                  <a:schemeClr val="tx2"/>
                </a:solidFill>
              </a:rPr>
              <a:t> da </a:t>
            </a:r>
            <a:r>
              <a:rPr lang="en-US" sz="2000" dirty="0" err="1" smtClean="0">
                <a:solidFill>
                  <a:schemeClr val="tx2"/>
                </a:solidFill>
              </a:rPr>
              <a:t>Atenção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Básica</a:t>
            </a:r>
            <a:r>
              <a:rPr lang="en-US" sz="2000" dirty="0" smtClean="0">
                <a:solidFill>
                  <a:schemeClr val="tx2"/>
                </a:solidFill>
              </a:rPr>
              <a:t> (NASF, CNAR, </a:t>
            </a:r>
            <a:r>
              <a:rPr lang="en-US" sz="2000" dirty="0" err="1" smtClean="0">
                <a:solidFill>
                  <a:schemeClr val="tx2"/>
                </a:solidFill>
              </a:rPr>
              <a:t>Educação</a:t>
            </a:r>
            <a:r>
              <a:rPr lang="en-US" sz="2000" dirty="0" smtClean="0">
                <a:solidFill>
                  <a:schemeClr val="tx2"/>
                </a:solidFill>
              </a:rPr>
              <a:t> Popular p/ SUS)</a:t>
            </a:r>
          </a:p>
          <a:p>
            <a:pPr lvl="1"/>
            <a:r>
              <a:rPr lang="en-US" sz="2000" dirty="0" err="1" smtClean="0">
                <a:solidFill>
                  <a:schemeClr val="tx2"/>
                </a:solidFill>
              </a:rPr>
              <a:t>Apoio</a:t>
            </a:r>
            <a:r>
              <a:rPr lang="en-US" sz="2000" dirty="0" smtClean="0">
                <a:solidFill>
                  <a:schemeClr val="tx2"/>
                </a:solidFill>
              </a:rPr>
              <a:t> a </a:t>
            </a:r>
            <a:r>
              <a:rPr lang="en-US" sz="2000" dirty="0" err="1" smtClean="0">
                <a:solidFill>
                  <a:schemeClr val="tx2"/>
                </a:solidFill>
              </a:rPr>
              <a:t>Construção</a:t>
            </a:r>
            <a:r>
              <a:rPr lang="en-US" sz="2000" dirty="0" smtClean="0">
                <a:solidFill>
                  <a:schemeClr val="tx2"/>
                </a:solidFill>
              </a:rPr>
              <a:t> de um </a:t>
            </a:r>
            <a:r>
              <a:rPr lang="en-US" sz="2000" dirty="0" err="1" smtClean="0">
                <a:solidFill>
                  <a:schemeClr val="tx2"/>
                </a:solidFill>
              </a:rPr>
              <a:t>Programa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Formação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em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Saúde</a:t>
            </a:r>
            <a:r>
              <a:rPr lang="en-US" sz="2000" dirty="0" smtClean="0">
                <a:solidFill>
                  <a:schemeClr val="tx2"/>
                </a:solidFill>
              </a:rPr>
              <a:t> do </a:t>
            </a:r>
            <a:r>
              <a:rPr lang="en-US" sz="2000" dirty="0" err="1" smtClean="0">
                <a:solidFill>
                  <a:schemeClr val="tx2"/>
                </a:solidFill>
              </a:rPr>
              <a:t>Trabalhador</a:t>
            </a:r>
            <a:endParaRPr lang="en-US" sz="2000" dirty="0" smtClean="0">
              <a:solidFill>
                <a:schemeClr val="tx2"/>
              </a:solidFill>
            </a:endParaRPr>
          </a:p>
          <a:p>
            <a:pPr lvl="1"/>
            <a:r>
              <a:rPr lang="en-US" sz="2000" dirty="0" err="1" smtClean="0">
                <a:solidFill>
                  <a:schemeClr val="tx2"/>
                </a:solidFill>
              </a:rPr>
              <a:t>Apoio</a:t>
            </a:r>
            <a:r>
              <a:rPr lang="en-US" sz="2000" dirty="0" smtClean="0">
                <a:solidFill>
                  <a:schemeClr val="tx2"/>
                </a:solidFill>
              </a:rPr>
              <a:t>, </a:t>
            </a:r>
            <a:r>
              <a:rPr lang="en-US" sz="2000" dirty="0" err="1" smtClean="0">
                <a:solidFill>
                  <a:schemeClr val="tx2"/>
                </a:solidFill>
              </a:rPr>
              <a:t>acompanhamento</a:t>
            </a:r>
            <a:r>
              <a:rPr lang="en-US" sz="2000" dirty="0" smtClean="0">
                <a:solidFill>
                  <a:schemeClr val="tx2"/>
                </a:solidFill>
              </a:rPr>
              <a:t> e </a:t>
            </a:r>
            <a:r>
              <a:rPr lang="en-US" sz="2000" dirty="0" err="1" smtClean="0">
                <a:solidFill>
                  <a:schemeClr val="tx2"/>
                </a:solidFill>
              </a:rPr>
              <a:t>coordenação</a:t>
            </a:r>
            <a:r>
              <a:rPr lang="en-US" sz="2000" dirty="0" smtClean="0">
                <a:solidFill>
                  <a:schemeClr val="tx2"/>
                </a:solidFill>
              </a:rPr>
              <a:t> de um </a:t>
            </a:r>
            <a:r>
              <a:rPr lang="en-US" sz="2000" dirty="0" err="1" smtClean="0">
                <a:solidFill>
                  <a:schemeClr val="tx2"/>
                </a:solidFill>
              </a:rPr>
              <a:t>Programa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Formação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em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Saúde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Pública</a:t>
            </a:r>
            <a:r>
              <a:rPr lang="en-US" sz="2000" dirty="0" smtClean="0">
                <a:solidFill>
                  <a:schemeClr val="tx2"/>
                </a:solidFill>
              </a:rPr>
              <a:t> p/ </a:t>
            </a:r>
            <a:r>
              <a:rPr lang="en-US" sz="2000" dirty="0" err="1" smtClean="0">
                <a:solidFill>
                  <a:schemeClr val="tx2"/>
                </a:solidFill>
              </a:rPr>
              <a:t>área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Fronteira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Brasil-Uruguai</a:t>
            </a:r>
            <a:endParaRPr lang="en-US" sz="2000" dirty="0" smtClean="0">
              <a:solidFill>
                <a:schemeClr val="tx2"/>
              </a:solidFill>
            </a:endParaRPr>
          </a:p>
          <a:p>
            <a:pPr lvl="1"/>
            <a:r>
              <a:rPr lang="en-US" sz="2000" dirty="0" err="1" smtClean="0">
                <a:solidFill>
                  <a:schemeClr val="tx2"/>
                </a:solidFill>
              </a:rPr>
              <a:t>Discussão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sobre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extensão</a:t>
            </a:r>
            <a:r>
              <a:rPr lang="en-US" sz="2000" dirty="0" smtClean="0">
                <a:solidFill>
                  <a:schemeClr val="tx2"/>
                </a:solidFill>
              </a:rPr>
              <a:t> do </a:t>
            </a:r>
            <a:r>
              <a:rPr lang="en-US" sz="2000" dirty="0" err="1" smtClean="0">
                <a:solidFill>
                  <a:schemeClr val="tx2"/>
                </a:solidFill>
              </a:rPr>
              <a:t>Projeto</a:t>
            </a:r>
            <a:r>
              <a:rPr lang="en-US" sz="2000" dirty="0" smtClean="0">
                <a:solidFill>
                  <a:schemeClr val="tx2"/>
                </a:solidFill>
              </a:rPr>
              <a:t> c/ </a:t>
            </a:r>
            <a:r>
              <a:rPr lang="en-US" sz="2000" dirty="0" err="1" smtClean="0">
                <a:solidFill>
                  <a:schemeClr val="tx2"/>
                </a:solidFill>
              </a:rPr>
              <a:t>Uruguai</a:t>
            </a:r>
            <a:r>
              <a:rPr lang="en-US" sz="2000" dirty="0" smtClean="0">
                <a:solidFill>
                  <a:schemeClr val="tx2"/>
                </a:solidFill>
              </a:rPr>
              <a:t> para </a:t>
            </a:r>
            <a:r>
              <a:rPr lang="en-US" sz="2000" dirty="0" err="1" smtClean="0">
                <a:solidFill>
                  <a:schemeClr val="tx2"/>
                </a:solidFill>
              </a:rPr>
              <a:t>outras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áreas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fronteira</a:t>
            </a:r>
            <a:r>
              <a:rPr lang="en-US" sz="2000" dirty="0" smtClean="0">
                <a:solidFill>
                  <a:schemeClr val="tx2"/>
                </a:solidFill>
              </a:rPr>
              <a:t> (</a:t>
            </a:r>
            <a:r>
              <a:rPr lang="en-US" sz="2000" dirty="0" err="1" smtClean="0">
                <a:solidFill>
                  <a:schemeClr val="tx2"/>
                </a:solidFill>
              </a:rPr>
              <a:t>Articulação</a:t>
            </a:r>
            <a:r>
              <a:rPr lang="en-US" sz="2000" dirty="0" smtClean="0">
                <a:solidFill>
                  <a:schemeClr val="tx2"/>
                </a:solidFill>
              </a:rPr>
              <a:t> VPAAPS)</a:t>
            </a:r>
          </a:p>
        </p:txBody>
      </p:sp>
    </p:spTree>
    <p:extLst>
      <p:ext uri="{BB962C8B-B14F-4D97-AF65-F5344CB8AC3E}">
        <p14:creationId xmlns:p14="http://schemas.microsoft.com/office/powerpoint/2010/main" val="54677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</a:t>
            </a:r>
            <a:r>
              <a:rPr lang="en-US" dirty="0" err="1" smtClean="0"/>
              <a:t>rojetos</a:t>
            </a:r>
            <a:r>
              <a:rPr lang="en-US" dirty="0" smtClean="0"/>
              <a:t> </a:t>
            </a:r>
            <a:r>
              <a:rPr lang="en-US" dirty="0" err="1" smtClean="0"/>
              <a:t>estratégicos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536699"/>
            <a:ext cx="6911680" cy="5146675"/>
          </a:xfrm>
        </p:spPr>
        <p:txBody>
          <a:bodyPr>
            <a:noAutofit/>
          </a:bodyPr>
          <a:lstStyle/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000" dirty="0" err="1" smtClean="0"/>
              <a:t>Colóquios</a:t>
            </a:r>
            <a:r>
              <a:rPr lang="en-US" sz="2000" dirty="0" smtClean="0"/>
              <a:t> </a:t>
            </a:r>
            <a:r>
              <a:rPr lang="en-US" sz="2000" dirty="0"/>
              <a:t>e </a:t>
            </a:r>
            <a:r>
              <a:rPr lang="en-US" sz="2000" dirty="0" err="1"/>
              <a:t>Cooperação</a:t>
            </a:r>
            <a:r>
              <a:rPr lang="en-US" sz="2000" dirty="0"/>
              <a:t> com </a:t>
            </a:r>
            <a:r>
              <a:rPr lang="en-US" sz="2000" dirty="0" err="1"/>
              <a:t>Instituições</a:t>
            </a:r>
            <a:r>
              <a:rPr lang="en-US" sz="2000" dirty="0"/>
              <a:t> </a:t>
            </a:r>
            <a:r>
              <a:rPr lang="en-US" sz="2000" dirty="0" err="1"/>
              <a:t>Formadoras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Saúde</a:t>
            </a:r>
            <a:r>
              <a:rPr lang="en-US" sz="2000" dirty="0"/>
              <a:t> </a:t>
            </a:r>
            <a:r>
              <a:rPr lang="en-US" sz="2000" dirty="0" err="1" smtClean="0"/>
              <a:t>Pública</a:t>
            </a:r>
            <a:r>
              <a:rPr lang="en-US" sz="2000" dirty="0" smtClean="0"/>
              <a:t> 1 </a:t>
            </a:r>
            <a:r>
              <a:rPr lang="mr-IN" sz="2000" dirty="0" smtClean="0"/>
              <a:t>–</a:t>
            </a:r>
            <a:r>
              <a:rPr lang="en-US" sz="2000" dirty="0" smtClean="0"/>
              <a:t> </a:t>
            </a:r>
            <a:r>
              <a:rPr lang="en-US" sz="2000" dirty="0" err="1" smtClean="0"/>
              <a:t>Brasil</a:t>
            </a:r>
            <a:r>
              <a:rPr lang="en-US" sz="2000" dirty="0" smtClean="0"/>
              <a:t> </a:t>
            </a:r>
          </a:p>
          <a:p>
            <a:pPr lvl="1"/>
            <a:r>
              <a:rPr lang="en-US" sz="2000" dirty="0" err="1" smtClean="0">
                <a:solidFill>
                  <a:schemeClr val="tx2"/>
                </a:solidFill>
              </a:rPr>
              <a:t>Apoio</a:t>
            </a:r>
            <a:r>
              <a:rPr lang="en-US" sz="2000" dirty="0" smtClean="0">
                <a:solidFill>
                  <a:schemeClr val="tx2"/>
                </a:solidFill>
              </a:rPr>
              <a:t> e </a:t>
            </a:r>
            <a:r>
              <a:rPr lang="en-US" sz="2000" dirty="0" err="1" smtClean="0">
                <a:solidFill>
                  <a:schemeClr val="tx2"/>
                </a:solidFill>
              </a:rPr>
              <a:t>desenvolvimento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projetos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estratégicos</a:t>
            </a:r>
            <a:r>
              <a:rPr lang="en-US" sz="2000" dirty="0" smtClean="0">
                <a:solidFill>
                  <a:schemeClr val="tx2"/>
                </a:solidFill>
              </a:rPr>
              <a:t> com as </a:t>
            </a:r>
            <a:r>
              <a:rPr lang="en-US" sz="2000" dirty="0" err="1" smtClean="0">
                <a:solidFill>
                  <a:schemeClr val="tx2"/>
                </a:solidFill>
              </a:rPr>
              <a:t>Escolas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Saúde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Pública</a:t>
            </a:r>
            <a:r>
              <a:rPr lang="en-US" sz="2000" dirty="0" smtClean="0">
                <a:solidFill>
                  <a:schemeClr val="tx2"/>
                </a:solidFill>
              </a:rPr>
              <a:t> do </a:t>
            </a:r>
            <a:r>
              <a:rPr lang="en-US" sz="2000" dirty="0" err="1" smtClean="0">
                <a:solidFill>
                  <a:schemeClr val="tx2"/>
                </a:solidFill>
              </a:rPr>
              <a:t>país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mr-IN" sz="2000" dirty="0" smtClean="0">
                <a:solidFill>
                  <a:schemeClr val="tx2"/>
                </a:solidFill>
              </a:rPr>
              <a:t>–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papel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solidário</a:t>
            </a:r>
            <a:r>
              <a:rPr lang="en-US" sz="2000" dirty="0" smtClean="0">
                <a:solidFill>
                  <a:schemeClr val="tx2"/>
                </a:solidFill>
              </a:rPr>
              <a:t> da </a:t>
            </a:r>
            <a:r>
              <a:rPr lang="en-US" sz="2000" dirty="0" err="1" smtClean="0">
                <a:solidFill>
                  <a:schemeClr val="tx2"/>
                </a:solidFill>
              </a:rPr>
              <a:t>cooperação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estruturante</a:t>
            </a:r>
            <a:r>
              <a:rPr lang="en-US" sz="2000" dirty="0" smtClean="0">
                <a:solidFill>
                  <a:schemeClr val="tx2"/>
                </a:solidFill>
              </a:rPr>
              <a:t>/horizontal</a:t>
            </a:r>
          </a:p>
          <a:p>
            <a:pPr lvl="2"/>
            <a:r>
              <a:rPr lang="en-US" sz="2000" dirty="0" err="1" smtClean="0">
                <a:solidFill>
                  <a:schemeClr val="tx2"/>
                </a:solidFill>
              </a:rPr>
              <a:t>Cursos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em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parceria</a:t>
            </a:r>
            <a:r>
              <a:rPr lang="en-US" sz="2000" dirty="0" smtClean="0">
                <a:solidFill>
                  <a:schemeClr val="tx2"/>
                </a:solidFill>
              </a:rPr>
              <a:t> com </a:t>
            </a:r>
            <a:r>
              <a:rPr lang="en-US" sz="2000" dirty="0" err="1" smtClean="0">
                <a:solidFill>
                  <a:schemeClr val="tx2"/>
                </a:solidFill>
              </a:rPr>
              <a:t>desenvolvimento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capacidades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locais</a:t>
            </a:r>
            <a:r>
              <a:rPr lang="en-US" sz="2000" dirty="0" smtClean="0">
                <a:solidFill>
                  <a:schemeClr val="tx2"/>
                </a:solidFill>
              </a:rPr>
              <a:t>/</a:t>
            </a:r>
            <a:r>
              <a:rPr lang="en-US" sz="2000" dirty="0" err="1" smtClean="0">
                <a:solidFill>
                  <a:schemeClr val="tx2"/>
                </a:solidFill>
              </a:rPr>
              <a:t>regionais</a:t>
            </a:r>
            <a:endParaRPr lang="en-US" sz="2000" dirty="0" smtClean="0">
              <a:solidFill>
                <a:schemeClr val="tx2"/>
              </a:solidFill>
            </a:endParaRPr>
          </a:p>
          <a:p>
            <a:pPr lvl="2"/>
            <a:r>
              <a:rPr lang="en-US" sz="2000" dirty="0" err="1" smtClean="0">
                <a:solidFill>
                  <a:schemeClr val="tx2"/>
                </a:solidFill>
              </a:rPr>
              <a:t>Discussão</a:t>
            </a:r>
            <a:r>
              <a:rPr lang="en-US" sz="2000" dirty="0" smtClean="0">
                <a:solidFill>
                  <a:schemeClr val="tx2"/>
                </a:solidFill>
              </a:rPr>
              <a:t> da </a:t>
            </a:r>
            <a:r>
              <a:rPr lang="en-US" sz="2000" dirty="0" err="1" smtClean="0">
                <a:solidFill>
                  <a:schemeClr val="tx2"/>
                </a:solidFill>
              </a:rPr>
              <a:t>formação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em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Saúde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Pública</a:t>
            </a:r>
            <a:r>
              <a:rPr lang="en-US" sz="2000" dirty="0" smtClean="0">
                <a:solidFill>
                  <a:schemeClr val="tx2"/>
                </a:solidFill>
              </a:rPr>
              <a:t> no </a:t>
            </a:r>
            <a:r>
              <a:rPr lang="en-US" sz="2000" dirty="0" err="1" smtClean="0">
                <a:solidFill>
                  <a:schemeClr val="tx2"/>
                </a:solidFill>
              </a:rPr>
              <a:t>país</a:t>
            </a:r>
            <a:endParaRPr lang="en-US" sz="2000" dirty="0" smtClean="0">
              <a:solidFill>
                <a:schemeClr val="tx2"/>
              </a:solidFill>
            </a:endParaRPr>
          </a:p>
          <a:p>
            <a:pPr lvl="2"/>
            <a:r>
              <a:rPr lang="en-US" sz="2000" dirty="0" err="1" smtClean="0">
                <a:solidFill>
                  <a:schemeClr val="tx2"/>
                </a:solidFill>
              </a:rPr>
              <a:t>Implantação</a:t>
            </a:r>
            <a:r>
              <a:rPr lang="en-US" sz="2000" dirty="0" smtClean="0">
                <a:solidFill>
                  <a:schemeClr val="tx2"/>
                </a:solidFill>
              </a:rPr>
              <a:t> da </a:t>
            </a:r>
            <a:r>
              <a:rPr lang="en-US" sz="2000" dirty="0" err="1" smtClean="0">
                <a:solidFill>
                  <a:schemeClr val="tx2"/>
                </a:solidFill>
              </a:rPr>
              <a:t>acreditação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cursos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Saúde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Pública</a:t>
            </a:r>
            <a:endParaRPr lang="en-US" sz="2000" dirty="0" smtClean="0">
              <a:solidFill>
                <a:schemeClr val="tx2"/>
              </a:solidFill>
            </a:endParaRPr>
          </a:p>
          <a:p>
            <a:pPr lvl="2"/>
            <a:r>
              <a:rPr lang="en-US" sz="2000" dirty="0" err="1" smtClean="0">
                <a:solidFill>
                  <a:schemeClr val="tx2"/>
                </a:solidFill>
              </a:rPr>
              <a:t>Transferência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tecnologias</a:t>
            </a:r>
            <a:r>
              <a:rPr lang="en-US" sz="2000" dirty="0" smtClean="0">
                <a:solidFill>
                  <a:schemeClr val="tx2"/>
                </a:solidFill>
              </a:rPr>
              <a:t> e </a:t>
            </a:r>
            <a:r>
              <a:rPr lang="en-US" sz="2000" dirty="0" err="1" smtClean="0">
                <a:solidFill>
                  <a:schemeClr val="tx2"/>
                </a:solidFill>
              </a:rPr>
              <a:t>pedagogias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em</a:t>
            </a:r>
            <a:r>
              <a:rPr lang="en-US" sz="2000" dirty="0" smtClean="0">
                <a:solidFill>
                  <a:schemeClr val="tx2"/>
                </a:solidFill>
              </a:rPr>
              <a:t> EAD</a:t>
            </a:r>
          </a:p>
          <a:p>
            <a:pPr lvl="1"/>
            <a:r>
              <a:rPr lang="en-US" sz="2000" dirty="0" smtClean="0">
                <a:solidFill>
                  <a:schemeClr val="tx2"/>
                </a:solidFill>
              </a:rPr>
              <a:t>A ENSP </a:t>
            </a:r>
            <a:r>
              <a:rPr lang="en-US" sz="2000" dirty="0" err="1" smtClean="0">
                <a:solidFill>
                  <a:schemeClr val="tx2"/>
                </a:solidFill>
              </a:rPr>
              <a:t>fortalecendo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seu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papel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protagonista</a:t>
            </a:r>
            <a:r>
              <a:rPr lang="en-US" sz="2000" dirty="0" smtClean="0">
                <a:solidFill>
                  <a:schemeClr val="tx2"/>
                </a:solidFill>
              </a:rPr>
              <a:t> no </a:t>
            </a:r>
            <a:r>
              <a:rPr lang="en-US" sz="2000" dirty="0" err="1" smtClean="0">
                <a:solidFill>
                  <a:schemeClr val="tx2"/>
                </a:solidFill>
              </a:rPr>
              <a:t>cenário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nacional</a:t>
            </a:r>
            <a:r>
              <a:rPr lang="en-US" sz="2000" dirty="0" smtClean="0">
                <a:solidFill>
                  <a:schemeClr val="tx2"/>
                </a:solidFill>
              </a:rPr>
              <a:t> e </a:t>
            </a:r>
            <a:r>
              <a:rPr lang="en-US" sz="2000" dirty="0" err="1" smtClean="0">
                <a:solidFill>
                  <a:schemeClr val="tx2"/>
                </a:solidFill>
              </a:rPr>
              <a:t>promovendo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i="1" dirty="0" smtClean="0">
                <a:solidFill>
                  <a:schemeClr val="tx2"/>
                </a:solidFill>
              </a:rPr>
              <a:t>capacity building</a:t>
            </a:r>
          </a:p>
        </p:txBody>
      </p:sp>
    </p:spTree>
    <p:extLst>
      <p:ext uri="{BB962C8B-B14F-4D97-AF65-F5344CB8AC3E}">
        <p14:creationId xmlns:p14="http://schemas.microsoft.com/office/powerpoint/2010/main" val="58866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</a:t>
            </a:r>
            <a:r>
              <a:rPr lang="en-US" dirty="0" err="1" smtClean="0"/>
              <a:t>rojetos</a:t>
            </a:r>
            <a:r>
              <a:rPr lang="en-US" dirty="0" smtClean="0"/>
              <a:t> </a:t>
            </a:r>
            <a:r>
              <a:rPr lang="en-US" dirty="0" err="1" smtClean="0"/>
              <a:t>estratégicos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536699"/>
            <a:ext cx="6551640" cy="5146675"/>
          </a:xfrm>
        </p:spPr>
        <p:txBody>
          <a:bodyPr>
            <a:noAutofit/>
          </a:bodyPr>
          <a:lstStyle/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000" dirty="0" err="1" smtClean="0"/>
              <a:t>Colóquios</a:t>
            </a:r>
            <a:r>
              <a:rPr lang="en-US" sz="2000" dirty="0" smtClean="0"/>
              <a:t> </a:t>
            </a:r>
            <a:r>
              <a:rPr lang="en-US" sz="2000" dirty="0"/>
              <a:t>e </a:t>
            </a:r>
            <a:r>
              <a:rPr lang="en-US" sz="2000" dirty="0" err="1"/>
              <a:t>Cooperação</a:t>
            </a:r>
            <a:r>
              <a:rPr lang="en-US" sz="2000" dirty="0"/>
              <a:t> com </a:t>
            </a:r>
            <a:r>
              <a:rPr lang="en-US" sz="2000" dirty="0" err="1"/>
              <a:t>Instituições</a:t>
            </a:r>
            <a:r>
              <a:rPr lang="en-US" sz="2000" dirty="0"/>
              <a:t> </a:t>
            </a:r>
            <a:r>
              <a:rPr lang="en-US" sz="2000" dirty="0" err="1"/>
              <a:t>Formadoras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Saúde</a:t>
            </a:r>
            <a:r>
              <a:rPr lang="en-US" sz="2000" dirty="0"/>
              <a:t> </a:t>
            </a:r>
            <a:r>
              <a:rPr lang="en-US" sz="2000" dirty="0" err="1" smtClean="0"/>
              <a:t>Pública</a:t>
            </a:r>
            <a:r>
              <a:rPr lang="en-US" sz="2000" dirty="0" smtClean="0"/>
              <a:t> 2 </a:t>
            </a:r>
            <a:r>
              <a:rPr lang="mr-IN" sz="2000" dirty="0" smtClean="0"/>
              <a:t>–</a:t>
            </a:r>
            <a:r>
              <a:rPr lang="en-US" sz="2000" dirty="0" smtClean="0"/>
              <a:t> UNASUL </a:t>
            </a:r>
          </a:p>
          <a:p>
            <a:pPr lvl="1"/>
            <a:r>
              <a:rPr lang="en-US" sz="2000" dirty="0" err="1" smtClean="0">
                <a:solidFill>
                  <a:schemeClr val="tx2"/>
                </a:solidFill>
              </a:rPr>
              <a:t>Realização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reuniões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técnicas</a:t>
            </a:r>
            <a:r>
              <a:rPr lang="en-US" sz="2000" dirty="0" smtClean="0">
                <a:solidFill>
                  <a:schemeClr val="tx2"/>
                </a:solidFill>
              </a:rPr>
              <a:t> com a </a:t>
            </a:r>
            <a:r>
              <a:rPr lang="en-US" sz="2000" dirty="0" err="1" smtClean="0">
                <a:solidFill>
                  <a:schemeClr val="tx2"/>
                </a:solidFill>
              </a:rPr>
              <a:t>Escola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Saúde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Pública</a:t>
            </a:r>
            <a:r>
              <a:rPr lang="en-US" sz="2000" dirty="0" smtClean="0">
                <a:solidFill>
                  <a:schemeClr val="tx2"/>
                </a:solidFill>
              </a:rPr>
              <a:t> do Chile</a:t>
            </a:r>
          </a:p>
          <a:p>
            <a:pPr lvl="2"/>
            <a:r>
              <a:rPr lang="en-US" sz="2000" dirty="0" smtClean="0">
                <a:solidFill>
                  <a:schemeClr val="tx2"/>
                </a:solidFill>
              </a:rPr>
              <a:t>Agenda de </a:t>
            </a:r>
            <a:r>
              <a:rPr lang="en-US" sz="2000" dirty="0" err="1" smtClean="0">
                <a:solidFill>
                  <a:schemeClr val="tx2"/>
                </a:solidFill>
              </a:rPr>
              <a:t>pesquisa</a:t>
            </a:r>
            <a:endParaRPr lang="en-US" sz="2000" dirty="0" smtClean="0">
              <a:solidFill>
                <a:schemeClr val="tx2"/>
              </a:solidFill>
            </a:endParaRPr>
          </a:p>
          <a:p>
            <a:pPr lvl="2"/>
            <a:r>
              <a:rPr lang="en-US" sz="2000" dirty="0" err="1" smtClean="0">
                <a:solidFill>
                  <a:schemeClr val="tx2"/>
                </a:solidFill>
              </a:rPr>
              <a:t>Escola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Internacional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Verão</a:t>
            </a:r>
            <a:endParaRPr lang="en-US" sz="2000" dirty="0" smtClean="0">
              <a:solidFill>
                <a:schemeClr val="tx2"/>
              </a:solidFill>
            </a:endParaRPr>
          </a:p>
          <a:p>
            <a:pPr lvl="2"/>
            <a:r>
              <a:rPr lang="en-US" sz="2000" dirty="0" err="1" smtClean="0">
                <a:solidFill>
                  <a:schemeClr val="tx2"/>
                </a:solidFill>
              </a:rPr>
              <a:t>Aproximação</a:t>
            </a:r>
            <a:r>
              <a:rPr lang="en-US" sz="2000" dirty="0" smtClean="0">
                <a:solidFill>
                  <a:schemeClr val="tx2"/>
                </a:solidFill>
              </a:rPr>
              <a:t> entre as </a:t>
            </a:r>
            <a:r>
              <a:rPr lang="en-US" sz="2000" dirty="0" err="1" smtClean="0">
                <a:solidFill>
                  <a:schemeClr val="tx2"/>
                </a:solidFill>
              </a:rPr>
              <a:t>Redes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Brasileira</a:t>
            </a:r>
            <a:r>
              <a:rPr lang="en-US" sz="2000" dirty="0" smtClean="0">
                <a:solidFill>
                  <a:schemeClr val="tx2"/>
                </a:solidFill>
              </a:rPr>
              <a:t> e </a:t>
            </a:r>
            <a:r>
              <a:rPr lang="en-US" sz="2000" dirty="0" err="1" smtClean="0">
                <a:solidFill>
                  <a:schemeClr val="tx2"/>
                </a:solidFill>
              </a:rPr>
              <a:t>Chilena</a:t>
            </a:r>
            <a:r>
              <a:rPr lang="en-US" sz="2000" dirty="0" smtClean="0">
                <a:solidFill>
                  <a:schemeClr val="tx2"/>
                </a:solidFill>
              </a:rPr>
              <a:t> de ESP </a:t>
            </a:r>
          </a:p>
          <a:p>
            <a:pPr lvl="1"/>
            <a:r>
              <a:rPr lang="en-US" sz="2000" dirty="0" err="1" smtClean="0">
                <a:solidFill>
                  <a:schemeClr val="tx2"/>
                </a:solidFill>
              </a:rPr>
              <a:t>Oferta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conjunta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Programa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Formação</a:t>
            </a:r>
            <a:r>
              <a:rPr lang="en-US" sz="2000" dirty="0" smtClean="0">
                <a:solidFill>
                  <a:schemeClr val="tx2"/>
                </a:solidFill>
              </a:rPr>
              <a:t> com a UDELAR (</a:t>
            </a:r>
            <a:r>
              <a:rPr lang="en-US" sz="2000" dirty="0" err="1" smtClean="0">
                <a:solidFill>
                  <a:schemeClr val="tx2"/>
                </a:solidFill>
              </a:rPr>
              <a:t>Uruguai</a:t>
            </a:r>
            <a:r>
              <a:rPr lang="en-US" sz="2000" dirty="0" smtClean="0">
                <a:solidFill>
                  <a:schemeClr val="tx2"/>
                </a:solidFill>
              </a:rPr>
              <a:t>) - </a:t>
            </a:r>
            <a:r>
              <a:rPr lang="en-US" sz="2000" dirty="0" err="1" smtClean="0">
                <a:solidFill>
                  <a:schemeClr val="tx2"/>
                </a:solidFill>
              </a:rPr>
              <a:t>fortalecimento</a:t>
            </a:r>
            <a:r>
              <a:rPr lang="en-US" sz="2000" dirty="0" smtClean="0">
                <a:solidFill>
                  <a:schemeClr val="tx2"/>
                </a:solidFill>
              </a:rPr>
              <a:t> dos </a:t>
            </a:r>
            <a:r>
              <a:rPr lang="en-US" sz="2000" dirty="0" err="1" smtClean="0">
                <a:solidFill>
                  <a:schemeClr val="tx2"/>
                </a:solidFill>
              </a:rPr>
              <a:t>sistemas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saúde</a:t>
            </a:r>
            <a:r>
              <a:rPr lang="en-US" sz="2000" dirty="0" smtClean="0">
                <a:solidFill>
                  <a:schemeClr val="tx2"/>
                </a:solidFill>
              </a:rPr>
              <a:t> e das </a:t>
            </a:r>
            <a:r>
              <a:rPr lang="en-US" sz="2000" dirty="0" err="1" smtClean="0">
                <a:solidFill>
                  <a:schemeClr val="tx2"/>
                </a:solidFill>
              </a:rPr>
              <a:t>capacidades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formativas</a:t>
            </a:r>
            <a:r>
              <a:rPr lang="en-US" sz="2000" dirty="0" smtClean="0">
                <a:solidFill>
                  <a:schemeClr val="tx2"/>
                </a:solidFill>
              </a:rPr>
              <a:t> de ambos </a:t>
            </a:r>
            <a:r>
              <a:rPr lang="en-US" sz="2000" dirty="0" err="1" smtClean="0">
                <a:solidFill>
                  <a:schemeClr val="tx2"/>
                </a:solidFill>
              </a:rPr>
              <a:t>países</a:t>
            </a:r>
            <a:endParaRPr lang="en-US" sz="2000" dirty="0" smtClean="0">
              <a:solidFill>
                <a:schemeClr val="tx2"/>
              </a:solidFill>
            </a:endParaRPr>
          </a:p>
          <a:p>
            <a:pPr lvl="1"/>
            <a:r>
              <a:rPr lang="en-US" sz="2000" dirty="0" err="1" smtClean="0">
                <a:solidFill>
                  <a:schemeClr val="tx2"/>
                </a:solidFill>
              </a:rPr>
              <a:t>Reuniões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temáticas</a:t>
            </a:r>
            <a:r>
              <a:rPr lang="en-US" sz="2000" dirty="0" smtClean="0">
                <a:solidFill>
                  <a:schemeClr val="tx2"/>
                </a:solidFill>
              </a:rPr>
              <a:t> (EAD, </a:t>
            </a:r>
            <a:r>
              <a:rPr lang="en-US" sz="2000" dirty="0" err="1" smtClean="0">
                <a:solidFill>
                  <a:schemeClr val="tx2"/>
                </a:solidFill>
              </a:rPr>
              <a:t>currículo</a:t>
            </a:r>
            <a:r>
              <a:rPr lang="en-US" sz="2000" dirty="0" smtClean="0">
                <a:solidFill>
                  <a:schemeClr val="tx2"/>
                </a:solidFill>
              </a:rPr>
              <a:t>, </a:t>
            </a:r>
            <a:r>
              <a:rPr lang="en-US" sz="2000" dirty="0" err="1" smtClean="0">
                <a:solidFill>
                  <a:schemeClr val="tx2"/>
                </a:solidFill>
              </a:rPr>
              <a:t>critérios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qualidade</a:t>
            </a:r>
            <a:r>
              <a:rPr lang="en-US" sz="2000" dirty="0" smtClean="0">
                <a:solidFill>
                  <a:schemeClr val="tx2"/>
                </a:solidFill>
              </a:rPr>
              <a:t>) no </a:t>
            </a:r>
            <a:r>
              <a:rPr lang="en-US" sz="2000" dirty="0" err="1" smtClean="0">
                <a:solidFill>
                  <a:schemeClr val="tx2"/>
                </a:solidFill>
              </a:rPr>
              <a:t>âmbito</a:t>
            </a:r>
            <a:r>
              <a:rPr lang="en-US" sz="2000" dirty="0" smtClean="0">
                <a:solidFill>
                  <a:schemeClr val="tx2"/>
                </a:solidFill>
              </a:rPr>
              <a:t> da RESP/UNASUL </a:t>
            </a:r>
          </a:p>
        </p:txBody>
      </p:sp>
    </p:spTree>
    <p:extLst>
      <p:ext uri="{BB962C8B-B14F-4D97-AF65-F5344CB8AC3E}">
        <p14:creationId xmlns:p14="http://schemas.microsoft.com/office/powerpoint/2010/main" val="22851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</a:t>
            </a:r>
            <a:r>
              <a:rPr lang="en-US" dirty="0" err="1" smtClean="0"/>
              <a:t>rojetos</a:t>
            </a:r>
            <a:r>
              <a:rPr lang="en-US" dirty="0" smtClean="0"/>
              <a:t> </a:t>
            </a:r>
            <a:r>
              <a:rPr lang="en-US" dirty="0" err="1" smtClean="0"/>
              <a:t>estratégicos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536699"/>
            <a:ext cx="7055696" cy="5146675"/>
          </a:xfrm>
        </p:spPr>
        <p:txBody>
          <a:bodyPr>
            <a:noAutofit/>
          </a:bodyPr>
          <a:lstStyle/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000" dirty="0" err="1" smtClean="0"/>
              <a:t>Colóquios</a:t>
            </a:r>
            <a:r>
              <a:rPr lang="en-US" sz="2000" dirty="0" smtClean="0"/>
              <a:t> </a:t>
            </a:r>
            <a:r>
              <a:rPr lang="en-US" sz="2000" dirty="0"/>
              <a:t>e </a:t>
            </a:r>
            <a:r>
              <a:rPr lang="en-US" sz="2000" dirty="0" err="1"/>
              <a:t>Cooperação</a:t>
            </a:r>
            <a:r>
              <a:rPr lang="en-US" sz="2000" dirty="0"/>
              <a:t> com </a:t>
            </a:r>
            <a:r>
              <a:rPr lang="en-US" sz="2000" dirty="0" err="1"/>
              <a:t>Instituições</a:t>
            </a:r>
            <a:r>
              <a:rPr lang="en-US" sz="2000" dirty="0"/>
              <a:t> </a:t>
            </a:r>
            <a:r>
              <a:rPr lang="en-US" sz="2000" dirty="0" err="1"/>
              <a:t>Formadoras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Saúde</a:t>
            </a:r>
            <a:r>
              <a:rPr lang="en-US" sz="2000" dirty="0"/>
              <a:t> </a:t>
            </a:r>
            <a:r>
              <a:rPr lang="en-US" sz="2000" dirty="0" err="1" smtClean="0"/>
              <a:t>Pública</a:t>
            </a:r>
            <a:r>
              <a:rPr lang="en-US" sz="2000" dirty="0" smtClean="0"/>
              <a:t> 3 </a:t>
            </a:r>
            <a:r>
              <a:rPr lang="mr-IN" sz="2000" dirty="0" smtClean="0"/>
              <a:t>–</a:t>
            </a:r>
            <a:r>
              <a:rPr lang="en-US" sz="2000" dirty="0" smtClean="0"/>
              <a:t> Cuba</a:t>
            </a:r>
          </a:p>
          <a:p>
            <a:pPr lvl="1"/>
            <a:r>
              <a:rPr lang="en-US" sz="2000" dirty="0" err="1" smtClean="0">
                <a:solidFill>
                  <a:schemeClr val="tx2"/>
                </a:solidFill>
              </a:rPr>
              <a:t>Estreitamento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laços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acadêmicos</a:t>
            </a:r>
            <a:r>
              <a:rPr lang="en-US" sz="2000" dirty="0" smtClean="0">
                <a:solidFill>
                  <a:schemeClr val="tx2"/>
                </a:solidFill>
              </a:rPr>
              <a:t> com um </a:t>
            </a:r>
            <a:r>
              <a:rPr lang="en-US" sz="2000" dirty="0" err="1" smtClean="0">
                <a:solidFill>
                  <a:schemeClr val="tx2"/>
                </a:solidFill>
              </a:rPr>
              <a:t>conjunto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instituições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formadoras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em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Saúde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Pública</a:t>
            </a:r>
            <a:r>
              <a:rPr lang="en-US" sz="2000" dirty="0" smtClean="0">
                <a:solidFill>
                  <a:schemeClr val="tx2"/>
                </a:solidFill>
              </a:rPr>
              <a:t> de Cuba</a:t>
            </a:r>
          </a:p>
          <a:p>
            <a:pPr lvl="1"/>
            <a:r>
              <a:rPr lang="en-US" sz="2000" dirty="0" err="1" smtClean="0">
                <a:solidFill>
                  <a:schemeClr val="tx2"/>
                </a:solidFill>
              </a:rPr>
              <a:t>Articulação</a:t>
            </a:r>
            <a:r>
              <a:rPr lang="en-US" sz="2000" dirty="0" smtClean="0">
                <a:solidFill>
                  <a:schemeClr val="tx2"/>
                </a:solidFill>
              </a:rPr>
              <a:t> entre </a:t>
            </a:r>
            <a:r>
              <a:rPr lang="en-US" sz="2000" dirty="0" err="1" smtClean="0">
                <a:solidFill>
                  <a:schemeClr val="tx2"/>
                </a:solidFill>
              </a:rPr>
              <a:t>Escolas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Governo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em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Saúde</a:t>
            </a:r>
            <a:r>
              <a:rPr lang="en-US" sz="2000" dirty="0" smtClean="0">
                <a:solidFill>
                  <a:schemeClr val="tx2"/>
                </a:solidFill>
              </a:rPr>
              <a:t> do </a:t>
            </a:r>
            <a:r>
              <a:rPr lang="en-US" sz="2000" dirty="0" err="1" smtClean="0">
                <a:solidFill>
                  <a:schemeClr val="tx2"/>
                </a:solidFill>
              </a:rPr>
              <a:t>Brasil</a:t>
            </a:r>
            <a:r>
              <a:rPr lang="en-US" sz="2000" dirty="0" smtClean="0">
                <a:solidFill>
                  <a:schemeClr val="tx2"/>
                </a:solidFill>
              </a:rPr>
              <a:t> (ENSP e EPSJV) e de Cuba (ENSAP e FATESA) </a:t>
            </a:r>
            <a:r>
              <a:rPr lang="mr-IN" sz="2000" dirty="0" smtClean="0">
                <a:solidFill>
                  <a:schemeClr val="tx2"/>
                </a:solidFill>
              </a:rPr>
              <a:t>–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educação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permanente</a:t>
            </a:r>
            <a:r>
              <a:rPr lang="en-US" sz="2000" dirty="0" smtClean="0">
                <a:solidFill>
                  <a:schemeClr val="tx2"/>
                </a:solidFill>
              </a:rPr>
              <a:t>, </a:t>
            </a:r>
            <a:r>
              <a:rPr lang="en-US" sz="2000" dirty="0" err="1" smtClean="0">
                <a:solidFill>
                  <a:schemeClr val="tx2"/>
                </a:solidFill>
              </a:rPr>
              <a:t>formação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contínua</a:t>
            </a:r>
            <a:r>
              <a:rPr lang="en-US" sz="2000" dirty="0" smtClean="0">
                <a:solidFill>
                  <a:schemeClr val="tx2"/>
                </a:solidFill>
              </a:rPr>
              <a:t>, </a:t>
            </a:r>
            <a:r>
              <a:rPr lang="en-US" sz="2000" dirty="0" err="1" smtClean="0">
                <a:solidFill>
                  <a:schemeClr val="tx2"/>
                </a:solidFill>
              </a:rPr>
              <a:t>pós-graduação</a:t>
            </a:r>
            <a:r>
              <a:rPr lang="en-US" sz="2000" dirty="0" smtClean="0">
                <a:solidFill>
                  <a:schemeClr val="tx2"/>
                </a:solidFill>
              </a:rPr>
              <a:t> e </a:t>
            </a:r>
            <a:r>
              <a:rPr lang="en-US" sz="2000" dirty="0" err="1" smtClean="0">
                <a:solidFill>
                  <a:schemeClr val="tx2"/>
                </a:solidFill>
              </a:rPr>
              <a:t>formação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técnicos</a:t>
            </a:r>
            <a:endParaRPr lang="en-US" sz="2000" dirty="0" smtClean="0">
              <a:solidFill>
                <a:schemeClr val="tx2"/>
              </a:solidFill>
            </a:endParaRPr>
          </a:p>
          <a:p>
            <a:pPr lvl="1"/>
            <a:r>
              <a:rPr lang="en-US" sz="2000" dirty="0" err="1" smtClean="0">
                <a:solidFill>
                  <a:schemeClr val="tx2"/>
                </a:solidFill>
              </a:rPr>
              <a:t>Colóquio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Brasil</a:t>
            </a:r>
            <a:r>
              <a:rPr lang="en-US" sz="2000" dirty="0" smtClean="0">
                <a:solidFill>
                  <a:schemeClr val="tx2"/>
                </a:solidFill>
              </a:rPr>
              <a:t>-Cuba de </a:t>
            </a:r>
            <a:r>
              <a:rPr lang="en-US" sz="2000" dirty="0" err="1" smtClean="0">
                <a:solidFill>
                  <a:schemeClr val="tx2"/>
                </a:solidFill>
              </a:rPr>
              <a:t>Formação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em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Saúde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Pública</a:t>
            </a:r>
            <a:endParaRPr lang="en-US" sz="2000" dirty="0" smtClean="0">
              <a:solidFill>
                <a:schemeClr val="tx2"/>
              </a:solidFill>
            </a:endParaRPr>
          </a:p>
          <a:p>
            <a:pPr lvl="1"/>
            <a:r>
              <a:rPr lang="en-US" sz="2000" dirty="0" err="1" smtClean="0">
                <a:solidFill>
                  <a:schemeClr val="tx2"/>
                </a:solidFill>
              </a:rPr>
              <a:t>Programa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Estágio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Internacional</a:t>
            </a:r>
            <a:r>
              <a:rPr lang="en-US" sz="2000" dirty="0" smtClean="0">
                <a:solidFill>
                  <a:schemeClr val="tx2"/>
                </a:solidFill>
              </a:rPr>
              <a:t> da ENSP (c/ ENSAP e INHEM </a:t>
            </a:r>
            <a:r>
              <a:rPr lang="mr-IN" sz="2000" dirty="0" smtClean="0">
                <a:solidFill>
                  <a:schemeClr val="tx2"/>
                </a:solidFill>
              </a:rPr>
              <a:t>–</a:t>
            </a:r>
            <a:r>
              <a:rPr lang="en-US" sz="2000" dirty="0" smtClean="0">
                <a:solidFill>
                  <a:schemeClr val="tx2"/>
                </a:solidFill>
              </a:rPr>
              <a:t> Cuba) </a:t>
            </a:r>
            <a:r>
              <a:rPr lang="mr-IN" sz="2000" dirty="0" smtClean="0">
                <a:solidFill>
                  <a:schemeClr val="tx2"/>
                </a:solidFill>
              </a:rPr>
              <a:t>–</a:t>
            </a:r>
            <a:r>
              <a:rPr lang="en-US" sz="2000" dirty="0" smtClean="0">
                <a:solidFill>
                  <a:schemeClr val="tx2"/>
                </a:solidFill>
              </a:rPr>
              <a:t> 2015 (RJ) e 2016 (Havana)</a:t>
            </a:r>
          </a:p>
          <a:p>
            <a:pPr lvl="1"/>
            <a:r>
              <a:rPr lang="en-US" sz="2000" dirty="0" smtClean="0">
                <a:solidFill>
                  <a:schemeClr val="tx2"/>
                </a:solidFill>
              </a:rPr>
              <a:t>I </a:t>
            </a:r>
            <a:r>
              <a:rPr lang="en-US" sz="2000" dirty="0" err="1" smtClean="0">
                <a:solidFill>
                  <a:schemeClr val="tx2"/>
                </a:solidFill>
              </a:rPr>
              <a:t>Colóquio</a:t>
            </a:r>
            <a:r>
              <a:rPr lang="en-US" sz="2000" dirty="0" smtClean="0">
                <a:solidFill>
                  <a:schemeClr val="tx2"/>
                </a:solidFill>
              </a:rPr>
              <a:t> Latino-</a:t>
            </a:r>
            <a:r>
              <a:rPr lang="en-US" sz="2000" dirty="0" err="1" smtClean="0">
                <a:solidFill>
                  <a:schemeClr val="tx2"/>
                </a:solidFill>
              </a:rPr>
              <a:t>americano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Formação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em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Saúde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Pública</a:t>
            </a:r>
            <a:r>
              <a:rPr lang="en-US" sz="2000" dirty="0" smtClean="0">
                <a:solidFill>
                  <a:schemeClr val="tx2"/>
                </a:solidFill>
              </a:rPr>
              <a:t> (RJ, de 8 a 10 de </a:t>
            </a:r>
            <a:r>
              <a:rPr lang="en-US" sz="2000" dirty="0" err="1" smtClean="0">
                <a:solidFill>
                  <a:schemeClr val="tx2"/>
                </a:solidFill>
              </a:rPr>
              <a:t>maio</a:t>
            </a:r>
            <a:r>
              <a:rPr lang="en-US" sz="2000" dirty="0" smtClean="0">
                <a:solidFill>
                  <a:schemeClr val="tx2"/>
                </a:solidFill>
              </a:rPr>
              <a:t> de 2017)</a:t>
            </a:r>
          </a:p>
          <a:p>
            <a:pPr lvl="1"/>
            <a:endParaRPr lang="en-US" sz="20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41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</a:t>
            </a:r>
            <a:r>
              <a:rPr lang="en-US" dirty="0" err="1" smtClean="0"/>
              <a:t>rojetos</a:t>
            </a:r>
            <a:r>
              <a:rPr lang="en-US" dirty="0" smtClean="0"/>
              <a:t> </a:t>
            </a:r>
            <a:r>
              <a:rPr lang="en-US" dirty="0" err="1" smtClean="0"/>
              <a:t>estratégicos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536699"/>
            <a:ext cx="7055696" cy="5146675"/>
          </a:xfrm>
        </p:spPr>
        <p:txBody>
          <a:bodyPr>
            <a:normAutofit/>
          </a:bodyPr>
          <a:lstStyle/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000" dirty="0" err="1" smtClean="0"/>
              <a:t>Colóquios</a:t>
            </a:r>
            <a:r>
              <a:rPr lang="en-US" sz="2000" dirty="0" smtClean="0"/>
              <a:t> </a:t>
            </a:r>
            <a:r>
              <a:rPr lang="en-US" sz="2000" dirty="0"/>
              <a:t>e </a:t>
            </a:r>
            <a:r>
              <a:rPr lang="en-US" sz="2000" dirty="0" err="1"/>
              <a:t>Cooperação</a:t>
            </a:r>
            <a:r>
              <a:rPr lang="en-US" sz="2000" dirty="0"/>
              <a:t> com </a:t>
            </a:r>
            <a:r>
              <a:rPr lang="en-US" sz="2000" dirty="0" err="1"/>
              <a:t>Instituições</a:t>
            </a:r>
            <a:r>
              <a:rPr lang="en-US" sz="2000" dirty="0"/>
              <a:t> </a:t>
            </a:r>
            <a:r>
              <a:rPr lang="en-US" sz="2000" dirty="0" err="1"/>
              <a:t>Formadoras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Saúde</a:t>
            </a:r>
            <a:r>
              <a:rPr lang="en-US" sz="2000" dirty="0"/>
              <a:t> </a:t>
            </a:r>
            <a:r>
              <a:rPr lang="en-US" sz="2000" dirty="0" err="1" smtClean="0"/>
              <a:t>Pública</a:t>
            </a:r>
            <a:r>
              <a:rPr lang="en-US" sz="2000" dirty="0" smtClean="0"/>
              <a:t> 4 </a:t>
            </a:r>
            <a:r>
              <a:rPr lang="mr-IN" sz="2000" dirty="0" smtClean="0"/>
              <a:t>–</a:t>
            </a:r>
            <a:r>
              <a:rPr lang="en-US" sz="2000" dirty="0" smtClean="0"/>
              <a:t> </a:t>
            </a:r>
            <a:r>
              <a:rPr lang="en-US" sz="2000" dirty="0" err="1" smtClean="0"/>
              <a:t>Outras</a:t>
            </a:r>
            <a:r>
              <a:rPr lang="en-US" sz="2000" dirty="0" smtClean="0"/>
              <a:t> </a:t>
            </a:r>
            <a:r>
              <a:rPr lang="en-US" sz="2000" dirty="0" err="1" smtClean="0"/>
              <a:t>Regiões</a:t>
            </a:r>
            <a:endParaRPr lang="en-US" sz="2000" dirty="0" smtClean="0"/>
          </a:p>
          <a:p>
            <a:pPr lvl="1"/>
            <a:r>
              <a:rPr lang="en-US" sz="2000" dirty="0" err="1" smtClean="0">
                <a:solidFill>
                  <a:schemeClr val="tx2"/>
                </a:solidFill>
              </a:rPr>
              <a:t>Estreitamento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laços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acadêmicos</a:t>
            </a:r>
            <a:r>
              <a:rPr lang="en-US" sz="2000" dirty="0" smtClean="0">
                <a:solidFill>
                  <a:schemeClr val="tx2"/>
                </a:solidFill>
              </a:rPr>
              <a:t> com a </a:t>
            </a:r>
            <a:r>
              <a:rPr lang="en-US" sz="2000" dirty="0" err="1" smtClean="0">
                <a:solidFill>
                  <a:schemeClr val="tx2"/>
                </a:solidFill>
              </a:rPr>
              <a:t>Escola</a:t>
            </a:r>
            <a:r>
              <a:rPr lang="en-US" sz="2000" dirty="0" smtClean="0">
                <a:solidFill>
                  <a:schemeClr val="tx2"/>
                </a:solidFill>
              </a:rPr>
              <a:t> de Altos </a:t>
            </a:r>
            <a:r>
              <a:rPr lang="en-US" sz="2000" dirty="0" err="1" smtClean="0">
                <a:solidFill>
                  <a:schemeClr val="tx2"/>
                </a:solidFill>
              </a:rPr>
              <a:t>Estudos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em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Saúde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Pública</a:t>
            </a:r>
            <a:r>
              <a:rPr lang="en-US" sz="2000" dirty="0" smtClean="0">
                <a:solidFill>
                  <a:schemeClr val="tx2"/>
                </a:solidFill>
              </a:rPr>
              <a:t> de Rennes</a:t>
            </a:r>
          </a:p>
          <a:p>
            <a:pPr lvl="2"/>
            <a:r>
              <a:rPr lang="en-US" sz="2000" dirty="0" err="1" smtClean="0">
                <a:solidFill>
                  <a:schemeClr val="tx2"/>
                </a:solidFill>
              </a:rPr>
              <a:t>Estudos</a:t>
            </a:r>
            <a:r>
              <a:rPr lang="en-US" sz="2000" dirty="0" smtClean="0">
                <a:solidFill>
                  <a:schemeClr val="tx2"/>
                </a:solidFill>
              </a:rPr>
              <a:t> e </a:t>
            </a:r>
            <a:r>
              <a:rPr lang="en-US" sz="2000" dirty="0" err="1" smtClean="0">
                <a:solidFill>
                  <a:schemeClr val="tx2"/>
                </a:solidFill>
              </a:rPr>
              <a:t>Projetos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em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Saúde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Ambiental</a:t>
            </a:r>
            <a:r>
              <a:rPr lang="en-US" sz="2000" dirty="0" smtClean="0">
                <a:solidFill>
                  <a:schemeClr val="tx2"/>
                </a:solidFill>
              </a:rPr>
              <a:t>, </a:t>
            </a:r>
            <a:r>
              <a:rPr lang="en-US" sz="2000" dirty="0" err="1" smtClean="0">
                <a:solidFill>
                  <a:schemeClr val="tx2"/>
                </a:solidFill>
              </a:rPr>
              <a:t>Saúde</a:t>
            </a:r>
            <a:r>
              <a:rPr lang="en-US" sz="2000" dirty="0" smtClean="0">
                <a:solidFill>
                  <a:schemeClr val="tx2"/>
                </a:solidFill>
              </a:rPr>
              <a:t> e </a:t>
            </a:r>
            <a:r>
              <a:rPr lang="en-US" sz="2000" dirty="0" err="1" smtClean="0">
                <a:solidFill>
                  <a:schemeClr val="tx2"/>
                </a:solidFill>
              </a:rPr>
              <a:t>Trabalho</a:t>
            </a:r>
            <a:r>
              <a:rPr lang="en-US" sz="2000" dirty="0" smtClean="0">
                <a:solidFill>
                  <a:schemeClr val="tx2"/>
                </a:solidFill>
              </a:rPr>
              <a:t> e </a:t>
            </a:r>
            <a:r>
              <a:rPr lang="en-US" sz="2000" dirty="0" err="1" smtClean="0">
                <a:solidFill>
                  <a:schemeClr val="tx2"/>
                </a:solidFill>
              </a:rPr>
              <a:t>Acreditação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Pedagógica</a:t>
            </a:r>
            <a:endParaRPr lang="en-US" sz="2000" dirty="0" smtClean="0">
              <a:solidFill>
                <a:schemeClr val="tx2"/>
              </a:solidFill>
            </a:endParaRPr>
          </a:p>
          <a:p>
            <a:pPr lvl="2"/>
            <a:r>
              <a:rPr lang="en-US" sz="2000" dirty="0" err="1" smtClean="0">
                <a:solidFill>
                  <a:schemeClr val="tx2"/>
                </a:solidFill>
              </a:rPr>
              <a:t>Intercâmbio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docente</a:t>
            </a:r>
            <a:r>
              <a:rPr lang="en-US" sz="2000" dirty="0" smtClean="0">
                <a:solidFill>
                  <a:schemeClr val="tx2"/>
                </a:solidFill>
              </a:rPr>
              <a:t> e </a:t>
            </a:r>
            <a:r>
              <a:rPr lang="en-US" sz="2000" dirty="0" err="1" smtClean="0">
                <a:solidFill>
                  <a:schemeClr val="tx2"/>
                </a:solidFill>
              </a:rPr>
              <a:t>discente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na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lógica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i="1" dirty="0" smtClean="0">
                <a:solidFill>
                  <a:schemeClr val="tx2"/>
                </a:solidFill>
              </a:rPr>
              <a:t>capacity building</a:t>
            </a:r>
          </a:p>
          <a:p>
            <a:pPr lvl="1"/>
            <a:r>
              <a:rPr lang="en-US" sz="2000" dirty="0" err="1" smtClean="0">
                <a:solidFill>
                  <a:schemeClr val="tx2"/>
                </a:solidFill>
              </a:rPr>
              <a:t>Estreitamento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>
                <a:solidFill>
                  <a:schemeClr val="tx2"/>
                </a:solidFill>
              </a:rPr>
              <a:t>de </a:t>
            </a:r>
            <a:r>
              <a:rPr lang="en-US" sz="2000" dirty="0" err="1">
                <a:solidFill>
                  <a:schemeClr val="tx2"/>
                </a:solidFill>
              </a:rPr>
              <a:t>laços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acadêmicos</a:t>
            </a:r>
            <a:r>
              <a:rPr lang="en-US" sz="2000" dirty="0">
                <a:solidFill>
                  <a:schemeClr val="tx2"/>
                </a:solidFill>
              </a:rPr>
              <a:t> com a </a:t>
            </a:r>
            <a:r>
              <a:rPr lang="en-US" sz="2000" dirty="0" err="1">
                <a:solidFill>
                  <a:schemeClr val="tx2"/>
                </a:solidFill>
              </a:rPr>
              <a:t>Escola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Nacional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Saúde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Pública</a:t>
            </a:r>
            <a:r>
              <a:rPr lang="en-US" sz="2000" dirty="0" smtClean="0">
                <a:solidFill>
                  <a:schemeClr val="tx2"/>
                </a:solidFill>
              </a:rPr>
              <a:t> de Portugal</a:t>
            </a:r>
          </a:p>
          <a:p>
            <a:pPr lvl="2"/>
            <a:r>
              <a:rPr lang="en-US" sz="2000" dirty="0" err="1" smtClean="0">
                <a:solidFill>
                  <a:schemeClr val="tx2"/>
                </a:solidFill>
              </a:rPr>
              <a:t>Realização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eventos</a:t>
            </a:r>
            <a:r>
              <a:rPr lang="en-US" sz="2000" dirty="0" smtClean="0">
                <a:solidFill>
                  <a:schemeClr val="tx2"/>
                </a:solidFill>
              </a:rPr>
              <a:t>, </a:t>
            </a:r>
            <a:r>
              <a:rPr lang="en-US" sz="2000" dirty="0" err="1" smtClean="0">
                <a:solidFill>
                  <a:schemeClr val="tx2"/>
                </a:solidFill>
              </a:rPr>
              <a:t>projetos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pesquisa</a:t>
            </a:r>
            <a:r>
              <a:rPr lang="en-US" sz="2000" dirty="0" smtClean="0">
                <a:solidFill>
                  <a:schemeClr val="tx2"/>
                </a:solidFill>
              </a:rPr>
              <a:t> e </a:t>
            </a:r>
            <a:r>
              <a:rPr lang="en-US" sz="2000" dirty="0" err="1" smtClean="0">
                <a:solidFill>
                  <a:schemeClr val="tx2"/>
                </a:solidFill>
              </a:rPr>
              <a:t>cursos</a:t>
            </a:r>
            <a:endParaRPr lang="en-US" sz="2000" dirty="0">
              <a:solidFill>
                <a:schemeClr val="tx2"/>
              </a:solidFill>
            </a:endParaRPr>
          </a:p>
          <a:p>
            <a:pPr lvl="2"/>
            <a:r>
              <a:rPr lang="en-US" sz="2000" dirty="0" err="1" smtClean="0">
                <a:solidFill>
                  <a:schemeClr val="tx2"/>
                </a:solidFill>
              </a:rPr>
              <a:t>Implementação</a:t>
            </a:r>
            <a:r>
              <a:rPr lang="en-US" sz="2000" dirty="0" smtClean="0">
                <a:solidFill>
                  <a:schemeClr val="tx2"/>
                </a:solidFill>
              </a:rPr>
              <a:t> da RESP/CPLP</a:t>
            </a:r>
          </a:p>
          <a:p>
            <a:pPr lvl="2"/>
            <a:endParaRPr lang="en-US" sz="2000" dirty="0">
              <a:solidFill>
                <a:schemeClr val="tx2"/>
              </a:solidFill>
            </a:endParaRPr>
          </a:p>
          <a:p>
            <a:pPr lvl="1"/>
            <a:endParaRPr lang="en-US" sz="2000" dirty="0" smtClean="0">
              <a:solidFill>
                <a:schemeClr val="tx2"/>
              </a:solidFill>
            </a:endParaRPr>
          </a:p>
          <a:p>
            <a:pPr lvl="1"/>
            <a:endParaRPr lang="en-US" sz="2000" dirty="0" smtClean="0">
              <a:solidFill>
                <a:schemeClr val="tx2"/>
              </a:solidFill>
            </a:endParaRPr>
          </a:p>
          <a:p>
            <a:pPr lvl="1"/>
            <a:endParaRPr lang="en-US" sz="20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47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</a:t>
            </a:r>
            <a:r>
              <a:rPr lang="en-US" dirty="0" err="1" smtClean="0"/>
              <a:t>rojetos</a:t>
            </a:r>
            <a:r>
              <a:rPr lang="en-US" dirty="0" smtClean="0"/>
              <a:t> </a:t>
            </a:r>
            <a:r>
              <a:rPr lang="en-US" dirty="0" err="1" smtClean="0"/>
              <a:t>estratégicos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43707"/>
            <a:ext cx="6839672" cy="5146675"/>
          </a:xfrm>
        </p:spPr>
        <p:txBody>
          <a:bodyPr>
            <a:normAutofit/>
          </a:bodyPr>
          <a:lstStyle/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000" dirty="0" err="1" smtClean="0"/>
              <a:t>Internacionalização</a:t>
            </a:r>
            <a:r>
              <a:rPr lang="en-US" sz="2000" dirty="0" smtClean="0"/>
              <a:t> </a:t>
            </a:r>
            <a:r>
              <a:rPr lang="en-US" sz="2000" dirty="0" err="1"/>
              <a:t>como</a:t>
            </a:r>
            <a:r>
              <a:rPr lang="en-US" sz="2000" dirty="0"/>
              <a:t> </a:t>
            </a:r>
            <a:r>
              <a:rPr lang="en-US" sz="2000" dirty="0" err="1"/>
              <a:t>Estratégia</a:t>
            </a:r>
            <a:r>
              <a:rPr lang="en-US" sz="2000" dirty="0"/>
              <a:t> de </a:t>
            </a:r>
            <a:r>
              <a:rPr lang="en-US" sz="2000" dirty="0" err="1"/>
              <a:t>Aprimoramento</a:t>
            </a:r>
            <a:r>
              <a:rPr lang="en-US" sz="2000" dirty="0"/>
              <a:t> Permanente de </a:t>
            </a:r>
            <a:r>
              <a:rPr lang="en-US" sz="2000" dirty="0" err="1"/>
              <a:t>Capacidades</a:t>
            </a:r>
            <a:r>
              <a:rPr lang="en-US" sz="2000" dirty="0"/>
              <a:t> </a:t>
            </a:r>
            <a:r>
              <a:rPr lang="en-US" sz="2000" dirty="0" err="1" smtClean="0"/>
              <a:t>Institucionais</a:t>
            </a:r>
            <a:r>
              <a:rPr lang="en-US" sz="2000" dirty="0" smtClean="0"/>
              <a:t> 1</a:t>
            </a:r>
          </a:p>
          <a:p>
            <a:pPr lvl="1"/>
            <a:r>
              <a:rPr lang="en-US" sz="2000" dirty="0" err="1" smtClean="0">
                <a:solidFill>
                  <a:schemeClr val="tx2"/>
                </a:solidFill>
              </a:rPr>
              <a:t>Apoio</a:t>
            </a:r>
            <a:r>
              <a:rPr lang="en-US" sz="2000" dirty="0" smtClean="0">
                <a:solidFill>
                  <a:schemeClr val="tx2"/>
                </a:solidFill>
              </a:rPr>
              <a:t> e </a:t>
            </a:r>
            <a:r>
              <a:rPr lang="en-US" sz="2000" dirty="0" err="1" smtClean="0">
                <a:solidFill>
                  <a:schemeClr val="tx2"/>
                </a:solidFill>
              </a:rPr>
              <a:t>fortalecimento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iniciativas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estágio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internacional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na</a:t>
            </a:r>
            <a:r>
              <a:rPr lang="en-US" sz="2000" dirty="0" smtClean="0">
                <a:solidFill>
                  <a:schemeClr val="tx2"/>
                </a:solidFill>
              </a:rPr>
              <a:t> ENSP (</a:t>
            </a:r>
            <a:r>
              <a:rPr lang="en-US" sz="2000" dirty="0" err="1" smtClean="0">
                <a:solidFill>
                  <a:schemeClr val="tx2"/>
                </a:solidFill>
              </a:rPr>
              <a:t>alunos</a:t>
            </a:r>
            <a:r>
              <a:rPr lang="en-US" sz="2000" dirty="0">
                <a:solidFill>
                  <a:schemeClr val="tx2"/>
                </a:solidFill>
              </a:rPr>
              <a:t>/</a:t>
            </a:r>
            <a:r>
              <a:rPr lang="en-US" sz="2000" dirty="0" err="1" smtClean="0">
                <a:solidFill>
                  <a:schemeClr val="tx2"/>
                </a:solidFill>
              </a:rPr>
              <a:t>professores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estrangeiros</a:t>
            </a:r>
            <a:r>
              <a:rPr lang="en-US" sz="2000" dirty="0" smtClean="0">
                <a:solidFill>
                  <a:schemeClr val="tx2"/>
                </a:solidFill>
              </a:rPr>
              <a:t>)</a:t>
            </a:r>
          </a:p>
          <a:p>
            <a:pPr lvl="1"/>
            <a:r>
              <a:rPr lang="en-US" sz="2000" dirty="0" err="1" smtClean="0">
                <a:solidFill>
                  <a:schemeClr val="tx2"/>
                </a:solidFill>
              </a:rPr>
              <a:t>Programa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Estágio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Internacional</a:t>
            </a:r>
            <a:r>
              <a:rPr lang="en-US" sz="2000" dirty="0" smtClean="0">
                <a:solidFill>
                  <a:schemeClr val="tx2"/>
                </a:solidFill>
              </a:rPr>
              <a:t> da ENSP (</a:t>
            </a:r>
            <a:r>
              <a:rPr lang="en-US" sz="2000" dirty="0" err="1" smtClean="0">
                <a:solidFill>
                  <a:schemeClr val="tx2"/>
                </a:solidFill>
              </a:rPr>
              <a:t>alunos</a:t>
            </a:r>
            <a:r>
              <a:rPr lang="en-US" sz="2000" dirty="0" smtClean="0">
                <a:solidFill>
                  <a:schemeClr val="tx2"/>
                </a:solidFill>
              </a:rPr>
              <a:t> da ENSP junto a </a:t>
            </a:r>
            <a:r>
              <a:rPr lang="en-US" sz="2000" dirty="0" err="1" smtClean="0">
                <a:solidFill>
                  <a:schemeClr val="tx2"/>
                </a:solidFill>
              </a:rPr>
              <a:t>instituições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estrangeiras</a:t>
            </a:r>
            <a:r>
              <a:rPr lang="en-US" sz="2000" dirty="0" smtClean="0">
                <a:solidFill>
                  <a:schemeClr val="tx2"/>
                </a:solidFill>
              </a:rPr>
              <a:t>)</a:t>
            </a:r>
          </a:p>
          <a:p>
            <a:pPr lvl="1"/>
            <a:r>
              <a:rPr lang="en-US" sz="2000" dirty="0" err="1" smtClean="0">
                <a:solidFill>
                  <a:schemeClr val="tx2"/>
                </a:solidFill>
              </a:rPr>
              <a:t>Editais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dirigidos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à</a:t>
            </a:r>
            <a:r>
              <a:rPr lang="en-US" sz="2000" dirty="0" smtClean="0">
                <a:solidFill>
                  <a:schemeClr val="tx2"/>
                </a:solidFill>
              </a:rPr>
              <a:t> CPLP e </a:t>
            </a:r>
            <a:r>
              <a:rPr lang="en-US" sz="2000" dirty="0" err="1" smtClean="0">
                <a:solidFill>
                  <a:schemeClr val="tx2"/>
                </a:solidFill>
              </a:rPr>
              <a:t>à</a:t>
            </a:r>
            <a:r>
              <a:rPr lang="en-US" sz="2000" dirty="0" smtClean="0">
                <a:solidFill>
                  <a:schemeClr val="tx2"/>
                </a:solidFill>
              </a:rPr>
              <a:t> UNASUL para </a:t>
            </a:r>
            <a:r>
              <a:rPr lang="en-US" sz="2000" dirty="0" err="1" smtClean="0">
                <a:solidFill>
                  <a:schemeClr val="tx2"/>
                </a:solidFill>
              </a:rPr>
              <a:t>alunos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estrangeiros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candidatos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aos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programas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pós-graduação</a:t>
            </a:r>
            <a:r>
              <a:rPr lang="en-US" sz="2000" dirty="0" smtClean="0">
                <a:solidFill>
                  <a:schemeClr val="tx2"/>
                </a:solidFill>
              </a:rPr>
              <a:t> da ENSP</a:t>
            </a:r>
          </a:p>
          <a:p>
            <a:pPr lvl="1"/>
            <a:r>
              <a:rPr lang="en-US" sz="2000" dirty="0" err="1" smtClean="0">
                <a:solidFill>
                  <a:schemeClr val="tx2"/>
                </a:solidFill>
              </a:rPr>
              <a:t>Prospecção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oportunidades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estágio</a:t>
            </a:r>
            <a:r>
              <a:rPr lang="en-US" sz="2000" dirty="0" smtClean="0">
                <a:solidFill>
                  <a:schemeClr val="tx2"/>
                </a:solidFill>
              </a:rPr>
              <a:t> e </a:t>
            </a:r>
            <a:r>
              <a:rPr lang="en-US" sz="2000" dirty="0" err="1" smtClean="0">
                <a:solidFill>
                  <a:schemeClr val="tx2"/>
                </a:solidFill>
              </a:rPr>
              <a:t>projetos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pesquisa</a:t>
            </a:r>
            <a:r>
              <a:rPr lang="en-US" sz="2000" dirty="0" smtClean="0">
                <a:solidFill>
                  <a:schemeClr val="tx2"/>
                </a:solidFill>
              </a:rPr>
              <a:t> (EUA e </a:t>
            </a:r>
            <a:r>
              <a:rPr lang="en-US" sz="2000" dirty="0" err="1" smtClean="0">
                <a:solidFill>
                  <a:schemeClr val="tx2"/>
                </a:solidFill>
              </a:rPr>
              <a:t>Inglaterra</a:t>
            </a:r>
            <a:r>
              <a:rPr lang="en-US" sz="2000" dirty="0" smtClean="0">
                <a:solidFill>
                  <a:schemeClr val="tx2"/>
                </a:solidFill>
              </a:rPr>
              <a:t>) </a:t>
            </a:r>
            <a:r>
              <a:rPr lang="mr-IN" sz="2000" dirty="0" smtClean="0">
                <a:solidFill>
                  <a:schemeClr val="tx2"/>
                </a:solidFill>
              </a:rPr>
              <a:t>–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articulação</a:t>
            </a:r>
            <a:r>
              <a:rPr lang="en-US" sz="2000" dirty="0" smtClean="0">
                <a:solidFill>
                  <a:schemeClr val="tx2"/>
                </a:solidFill>
              </a:rPr>
              <a:t> com a Vice-</a:t>
            </a:r>
            <a:r>
              <a:rPr lang="en-US" sz="2000" dirty="0" err="1" smtClean="0">
                <a:solidFill>
                  <a:schemeClr val="tx2"/>
                </a:solidFill>
              </a:rPr>
              <a:t>Direção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Pesquisa</a:t>
            </a:r>
            <a:r>
              <a:rPr lang="en-US" sz="2000" dirty="0" smtClean="0">
                <a:solidFill>
                  <a:schemeClr val="tx2"/>
                </a:solidFill>
              </a:rPr>
              <a:t> da ENSP</a:t>
            </a:r>
          </a:p>
        </p:txBody>
      </p:sp>
    </p:spTree>
    <p:extLst>
      <p:ext uri="{BB962C8B-B14F-4D97-AF65-F5344CB8AC3E}">
        <p14:creationId xmlns:p14="http://schemas.microsoft.com/office/powerpoint/2010/main" val="122173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</a:t>
            </a:r>
            <a:r>
              <a:rPr lang="en-US" dirty="0" err="1" smtClean="0"/>
              <a:t>rojetos</a:t>
            </a:r>
            <a:r>
              <a:rPr lang="en-US" dirty="0" smtClean="0"/>
              <a:t> </a:t>
            </a:r>
            <a:r>
              <a:rPr lang="en-US" dirty="0" err="1" smtClean="0"/>
              <a:t>estratégicos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43707"/>
            <a:ext cx="6695656" cy="5146675"/>
          </a:xfrm>
        </p:spPr>
        <p:txBody>
          <a:bodyPr>
            <a:normAutofit/>
          </a:bodyPr>
          <a:lstStyle/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000" dirty="0" err="1" smtClean="0"/>
              <a:t>Internacionalização</a:t>
            </a:r>
            <a:r>
              <a:rPr lang="en-US" sz="2000" dirty="0" smtClean="0"/>
              <a:t> </a:t>
            </a:r>
            <a:r>
              <a:rPr lang="en-US" sz="2000" dirty="0" err="1"/>
              <a:t>como</a:t>
            </a:r>
            <a:r>
              <a:rPr lang="en-US" sz="2000" dirty="0"/>
              <a:t> </a:t>
            </a:r>
            <a:r>
              <a:rPr lang="en-US" sz="2000" dirty="0" err="1"/>
              <a:t>Estratégia</a:t>
            </a:r>
            <a:r>
              <a:rPr lang="en-US" sz="2000" dirty="0"/>
              <a:t> de </a:t>
            </a:r>
            <a:r>
              <a:rPr lang="en-US" sz="2000" dirty="0" err="1"/>
              <a:t>Aprimoramento</a:t>
            </a:r>
            <a:r>
              <a:rPr lang="en-US" sz="2000" dirty="0"/>
              <a:t> Permanente de </a:t>
            </a:r>
            <a:r>
              <a:rPr lang="en-US" sz="2000" dirty="0" err="1"/>
              <a:t>Capacidades</a:t>
            </a:r>
            <a:r>
              <a:rPr lang="en-US" sz="2000" dirty="0"/>
              <a:t> </a:t>
            </a:r>
            <a:r>
              <a:rPr lang="en-US" sz="2000" dirty="0" err="1" smtClean="0"/>
              <a:t>Institucionais</a:t>
            </a:r>
            <a:r>
              <a:rPr lang="en-US" sz="2000" dirty="0" smtClean="0"/>
              <a:t> 2</a:t>
            </a:r>
          </a:p>
          <a:p>
            <a:pPr lvl="1"/>
            <a:r>
              <a:rPr lang="en-US" sz="2000" dirty="0" err="1">
                <a:solidFill>
                  <a:schemeClr val="tx2"/>
                </a:solidFill>
              </a:rPr>
              <a:t>F</a:t>
            </a:r>
            <a:r>
              <a:rPr lang="en-US" sz="2000" dirty="0" err="1" smtClean="0">
                <a:solidFill>
                  <a:schemeClr val="tx2"/>
                </a:solidFill>
              </a:rPr>
              <a:t>ortalecimento</a:t>
            </a:r>
            <a:r>
              <a:rPr lang="en-US" sz="2000" dirty="0" smtClean="0">
                <a:solidFill>
                  <a:schemeClr val="tx2"/>
                </a:solidFill>
              </a:rPr>
              <a:t> do </a:t>
            </a:r>
            <a:r>
              <a:rPr lang="en-US" sz="2000" dirty="0" err="1" smtClean="0">
                <a:solidFill>
                  <a:schemeClr val="tx2"/>
                </a:solidFill>
              </a:rPr>
              <a:t>papel</a:t>
            </a:r>
            <a:r>
              <a:rPr lang="en-US" sz="2000" dirty="0" smtClean="0">
                <a:solidFill>
                  <a:schemeClr val="tx2"/>
                </a:solidFill>
              </a:rPr>
              <a:t> da ENSP </a:t>
            </a:r>
            <a:r>
              <a:rPr lang="en-US" sz="2000" dirty="0" err="1" smtClean="0">
                <a:solidFill>
                  <a:schemeClr val="tx2"/>
                </a:solidFill>
              </a:rPr>
              <a:t>nas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redes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estruturantes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internacionais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nas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quais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participa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ou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coordena</a:t>
            </a:r>
            <a:r>
              <a:rPr lang="en-US" sz="2000" dirty="0" smtClean="0">
                <a:solidFill>
                  <a:schemeClr val="tx2"/>
                </a:solidFill>
              </a:rPr>
              <a:t> (RESP/UNASUL, RESP/CPLP)</a:t>
            </a:r>
          </a:p>
          <a:p>
            <a:pPr lvl="1"/>
            <a:r>
              <a:rPr lang="en-US" sz="2000" dirty="0" err="1" smtClean="0">
                <a:solidFill>
                  <a:schemeClr val="tx2"/>
                </a:solidFill>
              </a:rPr>
              <a:t>Apoio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ao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desenvolvimento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laboratórios</a:t>
            </a:r>
            <a:r>
              <a:rPr lang="en-US" sz="2000" dirty="0" smtClean="0">
                <a:solidFill>
                  <a:schemeClr val="tx2"/>
                </a:solidFill>
              </a:rPr>
              <a:t> da ENSP junto a </a:t>
            </a:r>
            <a:r>
              <a:rPr lang="en-US" sz="2000" dirty="0" err="1" smtClean="0">
                <a:solidFill>
                  <a:schemeClr val="tx2"/>
                </a:solidFill>
              </a:rPr>
              <a:t>instituições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norte-americanas</a:t>
            </a:r>
            <a:r>
              <a:rPr lang="en-US" sz="2000" dirty="0" smtClean="0">
                <a:solidFill>
                  <a:schemeClr val="tx2"/>
                </a:solidFill>
              </a:rPr>
              <a:t> (Yale, JHU, Mount Sinai) e </a:t>
            </a:r>
            <a:r>
              <a:rPr lang="en-US" sz="2000" dirty="0" err="1" smtClean="0">
                <a:solidFill>
                  <a:schemeClr val="tx2"/>
                </a:solidFill>
              </a:rPr>
              <a:t>europeias</a:t>
            </a:r>
            <a:r>
              <a:rPr lang="en-US" sz="2000" dirty="0" smtClean="0">
                <a:solidFill>
                  <a:schemeClr val="tx2"/>
                </a:solidFill>
              </a:rPr>
              <a:t> (EHESP/FR, CEITEC/CZ, CU/CZ)</a:t>
            </a:r>
          </a:p>
          <a:p>
            <a:pPr lvl="1"/>
            <a:r>
              <a:rPr lang="en-US" sz="2000" dirty="0" err="1" smtClean="0">
                <a:solidFill>
                  <a:schemeClr val="tx2"/>
                </a:solidFill>
              </a:rPr>
              <a:t>Formalização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convênios</a:t>
            </a:r>
            <a:r>
              <a:rPr lang="en-US" sz="2000" dirty="0" smtClean="0">
                <a:solidFill>
                  <a:schemeClr val="tx2"/>
                </a:solidFill>
              </a:rPr>
              <a:t> e </a:t>
            </a:r>
            <a:r>
              <a:rPr lang="en-US" sz="2000" dirty="0" err="1" smtClean="0">
                <a:solidFill>
                  <a:schemeClr val="tx2"/>
                </a:solidFill>
              </a:rPr>
              <a:t>instrumentos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cooperação</a:t>
            </a:r>
            <a:r>
              <a:rPr lang="en-US" sz="2000" dirty="0" smtClean="0">
                <a:solidFill>
                  <a:schemeClr val="tx2"/>
                </a:solidFill>
              </a:rPr>
              <a:t> com </a:t>
            </a:r>
            <a:r>
              <a:rPr lang="en-US" sz="2000" dirty="0" err="1" smtClean="0">
                <a:solidFill>
                  <a:schemeClr val="tx2"/>
                </a:solidFill>
              </a:rPr>
              <a:t>instituições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estrangeiras</a:t>
            </a:r>
            <a:endParaRPr lang="en-US" sz="2000" dirty="0" smtClean="0">
              <a:solidFill>
                <a:schemeClr val="tx2"/>
              </a:solidFill>
            </a:endParaRPr>
          </a:p>
          <a:p>
            <a:pPr lvl="1"/>
            <a:r>
              <a:rPr lang="en-US" sz="2000" dirty="0" err="1" smtClean="0">
                <a:solidFill>
                  <a:schemeClr val="tx2"/>
                </a:solidFill>
              </a:rPr>
              <a:t>Apoio</a:t>
            </a:r>
            <a:r>
              <a:rPr lang="en-US" sz="2000" dirty="0" smtClean="0">
                <a:solidFill>
                  <a:schemeClr val="tx2"/>
                </a:solidFill>
              </a:rPr>
              <a:t> a </a:t>
            </a:r>
            <a:r>
              <a:rPr lang="en-US" sz="2000" dirty="0" err="1" smtClean="0">
                <a:solidFill>
                  <a:schemeClr val="tx2"/>
                </a:solidFill>
              </a:rPr>
              <a:t>participação</a:t>
            </a:r>
            <a:r>
              <a:rPr lang="en-US" sz="2000" dirty="0" smtClean="0">
                <a:solidFill>
                  <a:schemeClr val="tx2"/>
                </a:solidFill>
              </a:rPr>
              <a:t> da ENSP </a:t>
            </a:r>
            <a:r>
              <a:rPr lang="en-US" sz="2000" dirty="0" err="1" smtClean="0">
                <a:solidFill>
                  <a:schemeClr val="tx2"/>
                </a:solidFill>
              </a:rPr>
              <a:t>em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projetos</a:t>
            </a:r>
            <a:r>
              <a:rPr lang="en-US" sz="2000" dirty="0" smtClean="0">
                <a:solidFill>
                  <a:schemeClr val="tx2"/>
                </a:solidFill>
              </a:rPr>
              <a:t> e </a:t>
            </a:r>
            <a:r>
              <a:rPr lang="en-US" sz="2000" dirty="0" err="1" smtClean="0">
                <a:solidFill>
                  <a:schemeClr val="tx2"/>
                </a:solidFill>
              </a:rPr>
              <a:t>editais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internacionais</a:t>
            </a:r>
            <a:endParaRPr lang="en-US" sz="20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79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síntese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9512" y="1270000"/>
            <a:ext cx="6777800" cy="5233749"/>
          </a:xfrm>
        </p:spPr>
        <p:txBody>
          <a:bodyPr>
            <a:noAutofit/>
          </a:bodyPr>
          <a:lstStyle/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000" dirty="0" smtClean="0"/>
              <a:t>A VDEGS, a </a:t>
            </a:r>
            <a:r>
              <a:rPr lang="en-US" sz="2000" dirty="0" err="1" smtClean="0"/>
              <a:t>partir</a:t>
            </a:r>
            <a:r>
              <a:rPr lang="en-US" sz="2000" dirty="0" smtClean="0"/>
              <a:t> da </a:t>
            </a:r>
            <a:r>
              <a:rPr lang="en-US" sz="2000" dirty="0" err="1" smtClean="0"/>
              <a:t>reorientação</a:t>
            </a:r>
            <a:r>
              <a:rPr lang="en-US" sz="2000" dirty="0" smtClean="0"/>
              <a:t> </a:t>
            </a:r>
            <a:r>
              <a:rPr lang="en-US" sz="2000" dirty="0" err="1" smtClean="0"/>
              <a:t>colocada</a:t>
            </a:r>
            <a:r>
              <a:rPr lang="en-US" sz="2000" dirty="0" smtClean="0"/>
              <a:t> </a:t>
            </a:r>
            <a:r>
              <a:rPr lang="en-US" sz="2000" dirty="0" err="1" smtClean="0"/>
              <a:t>pelo</a:t>
            </a:r>
            <a:r>
              <a:rPr lang="en-US" sz="2000" dirty="0" smtClean="0"/>
              <a:t> Novo </a:t>
            </a:r>
            <a:r>
              <a:rPr lang="en-US" sz="2000" dirty="0" err="1" smtClean="0"/>
              <a:t>Regimento</a:t>
            </a:r>
            <a:r>
              <a:rPr lang="en-US" sz="2000" dirty="0" smtClean="0"/>
              <a:t> </a:t>
            </a:r>
            <a:r>
              <a:rPr lang="en-US" sz="2000" dirty="0" err="1" smtClean="0"/>
              <a:t>Interno</a:t>
            </a:r>
            <a:r>
              <a:rPr lang="en-US" sz="2000" dirty="0" smtClean="0"/>
              <a:t> da ENSP, </a:t>
            </a:r>
            <a:r>
              <a:rPr lang="en-US" sz="2000" dirty="0" err="1" smtClean="0"/>
              <a:t>configura</a:t>
            </a:r>
            <a:r>
              <a:rPr lang="en-US" sz="2000" dirty="0" smtClean="0"/>
              <a:t>-se </a:t>
            </a:r>
            <a:r>
              <a:rPr lang="en-US" sz="2000" dirty="0" err="1" smtClean="0"/>
              <a:t>não</a:t>
            </a:r>
            <a:r>
              <a:rPr lang="en-US" sz="2000" dirty="0" smtClean="0"/>
              <a:t> </a:t>
            </a:r>
            <a:r>
              <a:rPr lang="en-US" sz="2000" dirty="0" err="1" smtClean="0"/>
              <a:t>mais</a:t>
            </a:r>
            <a:r>
              <a:rPr lang="en-US" sz="2000" dirty="0" smtClean="0"/>
              <a:t> </a:t>
            </a:r>
            <a:r>
              <a:rPr lang="en-US" sz="2000" dirty="0" err="1" smtClean="0"/>
              <a:t>como</a:t>
            </a:r>
            <a:r>
              <a:rPr lang="en-US" sz="2000" dirty="0" smtClean="0"/>
              <a:t> </a:t>
            </a:r>
            <a:r>
              <a:rPr lang="en-US" sz="2000" dirty="0" err="1" smtClean="0"/>
              <a:t>espaço</a:t>
            </a:r>
            <a:r>
              <a:rPr lang="en-US" sz="2000" dirty="0" smtClean="0"/>
              <a:t> de </a:t>
            </a:r>
            <a:r>
              <a:rPr lang="en-US" sz="2000" dirty="0" err="1" smtClean="0"/>
              <a:t>regulação</a:t>
            </a:r>
            <a:r>
              <a:rPr lang="en-US" sz="2000" dirty="0" smtClean="0"/>
              <a:t> do </a:t>
            </a:r>
            <a:r>
              <a:rPr lang="en-US" sz="2000" dirty="0" err="1" smtClean="0"/>
              <a:t>ensino</a:t>
            </a:r>
            <a:r>
              <a:rPr lang="en-US" sz="2000" dirty="0" smtClean="0"/>
              <a:t> ”</a:t>
            </a:r>
            <a:r>
              <a:rPr lang="en-US" sz="2000" dirty="0" err="1" smtClean="0"/>
              <a:t>lato</a:t>
            </a:r>
            <a:r>
              <a:rPr lang="en-US" sz="2000" dirty="0" smtClean="0"/>
              <a:t> </a:t>
            </a:r>
            <a:r>
              <a:rPr lang="en-US" sz="2000" dirty="0" err="1" smtClean="0"/>
              <a:t>sensu</a:t>
            </a:r>
            <a:r>
              <a:rPr lang="en-US" sz="2000" dirty="0" smtClean="0"/>
              <a:t>” e do </a:t>
            </a:r>
            <a:r>
              <a:rPr lang="en-US" sz="2000" dirty="0" err="1" smtClean="0"/>
              <a:t>desenvolvimento</a:t>
            </a:r>
            <a:r>
              <a:rPr lang="en-US" sz="2000" dirty="0" smtClean="0"/>
              <a:t> de </a:t>
            </a:r>
            <a:r>
              <a:rPr lang="en-US" sz="2000" dirty="0" err="1" smtClean="0"/>
              <a:t>grandes</a:t>
            </a:r>
            <a:r>
              <a:rPr lang="en-US" sz="2000" dirty="0" smtClean="0"/>
              <a:t> </a:t>
            </a:r>
            <a:r>
              <a:rPr lang="en-US" sz="2000" dirty="0" err="1" smtClean="0"/>
              <a:t>projetos</a:t>
            </a:r>
            <a:r>
              <a:rPr lang="en-US" sz="2000" dirty="0" smtClean="0"/>
              <a:t> de </a:t>
            </a:r>
            <a:r>
              <a:rPr lang="en-US" sz="2000" dirty="0" err="1" smtClean="0"/>
              <a:t>cooperação</a:t>
            </a:r>
            <a:r>
              <a:rPr lang="en-US" sz="2000" dirty="0" smtClean="0"/>
              <a:t>, mas </a:t>
            </a:r>
            <a:r>
              <a:rPr lang="en-US" sz="2000" dirty="0" err="1" smtClean="0"/>
              <a:t>sim</a:t>
            </a:r>
            <a:r>
              <a:rPr lang="en-US" sz="2000" dirty="0" smtClean="0"/>
              <a:t> </a:t>
            </a:r>
            <a:r>
              <a:rPr lang="en-US" sz="2000" dirty="0" err="1" smtClean="0"/>
              <a:t>como</a:t>
            </a:r>
            <a:r>
              <a:rPr lang="en-US" sz="2000" dirty="0" smtClean="0"/>
              <a:t> </a:t>
            </a:r>
            <a:r>
              <a:rPr lang="en-US" sz="2000" dirty="0" err="1" smtClean="0"/>
              <a:t>instância</a:t>
            </a:r>
            <a:r>
              <a:rPr lang="en-US" sz="2000" dirty="0" smtClean="0"/>
              <a:t> de </a:t>
            </a:r>
            <a:r>
              <a:rPr lang="en-US" sz="2000" dirty="0" err="1" smtClean="0"/>
              <a:t>promoção</a:t>
            </a:r>
            <a:r>
              <a:rPr lang="en-US" sz="2000" dirty="0" smtClean="0"/>
              <a:t> e </a:t>
            </a:r>
            <a:r>
              <a:rPr lang="en-US" sz="2000" dirty="0" err="1" smtClean="0"/>
              <a:t>organização</a:t>
            </a:r>
            <a:r>
              <a:rPr lang="en-US" sz="2000" dirty="0" smtClean="0"/>
              <a:t> das </a:t>
            </a:r>
            <a:r>
              <a:rPr lang="en-US" sz="2000" dirty="0" err="1" smtClean="0"/>
              <a:t>relações</a:t>
            </a:r>
            <a:r>
              <a:rPr lang="en-US" sz="2000" dirty="0" smtClean="0"/>
              <a:t> </a:t>
            </a:r>
            <a:r>
              <a:rPr lang="en-US" sz="2000" dirty="0" err="1" smtClean="0"/>
              <a:t>institucionais</a:t>
            </a:r>
            <a:r>
              <a:rPr lang="en-US" sz="2000" dirty="0" smtClean="0"/>
              <a:t> da ENSP, com </a:t>
            </a:r>
            <a:r>
              <a:rPr lang="en-US" sz="2000" dirty="0" err="1" smtClean="0"/>
              <a:t>ênfase</a:t>
            </a:r>
            <a:r>
              <a:rPr lang="en-US" sz="2000" dirty="0" smtClean="0"/>
              <a:t> </a:t>
            </a: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seu</a:t>
            </a:r>
            <a:r>
              <a:rPr lang="en-US" sz="2000" dirty="0" smtClean="0"/>
              <a:t> </a:t>
            </a:r>
            <a:r>
              <a:rPr lang="en-US" sz="2000" dirty="0" err="1" smtClean="0"/>
              <a:t>papel</a:t>
            </a:r>
            <a:r>
              <a:rPr lang="en-US" sz="2000" dirty="0" smtClean="0"/>
              <a:t> </a:t>
            </a:r>
            <a:r>
              <a:rPr lang="en-US" sz="2000" dirty="0" err="1" smtClean="0"/>
              <a:t>como</a:t>
            </a:r>
            <a:r>
              <a:rPr lang="en-US" sz="2000" dirty="0" smtClean="0"/>
              <a:t> </a:t>
            </a:r>
            <a:r>
              <a:rPr lang="en-US" sz="2000" dirty="0" err="1" smtClean="0"/>
              <a:t>Escola</a:t>
            </a:r>
            <a:r>
              <a:rPr lang="en-US" sz="2000" dirty="0" smtClean="0"/>
              <a:t> de </a:t>
            </a:r>
            <a:r>
              <a:rPr lang="en-US" sz="2000" dirty="0" err="1" smtClean="0"/>
              <a:t>Governo</a:t>
            </a:r>
            <a:r>
              <a:rPr lang="en-US" sz="2000" dirty="0" smtClean="0"/>
              <a:t> </a:t>
            </a: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Saúde</a:t>
            </a:r>
            <a:r>
              <a:rPr lang="en-US" sz="2000" dirty="0" smtClean="0"/>
              <a:t>, </a:t>
            </a:r>
            <a:r>
              <a:rPr lang="en-US" sz="2000" dirty="0" err="1" smtClean="0"/>
              <a:t>dentro</a:t>
            </a:r>
            <a:r>
              <a:rPr lang="en-US" sz="2000" dirty="0" smtClean="0"/>
              <a:t> e fora do </a:t>
            </a:r>
            <a:r>
              <a:rPr lang="en-US" sz="2000" dirty="0" err="1" smtClean="0"/>
              <a:t>país</a:t>
            </a:r>
            <a:endParaRPr lang="en-US" sz="2000" dirty="0" smtClean="0"/>
          </a:p>
          <a:p>
            <a:pPr marL="594360" lvl="2" indent="-320040">
              <a:spcBef>
                <a:spcPts val="700"/>
              </a:spcBef>
              <a:buSzPct val="60000"/>
              <a:buFont typeface="Wingdings"/>
              <a:buChar char=""/>
            </a:pPr>
            <a:r>
              <a:rPr lang="en-US" sz="2000" dirty="0" err="1" smtClean="0">
                <a:solidFill>
                  <a:schemeClr val="tx2"/>
                </a:solidFill>
              </a:rPr>
              <a:t>Protagonismo</a:t>
            </a:r>
            <a:r>
              <a:rPr lang="en-US" sz="2000" dirty="0" smtClean="0">
                <a:solidFill>
                  <a:schemeClr val="tx2"/>
                </a:solidFill>
              </a:rPr>
              <a:t> dos </a:t>
            </a:r>
            <a:r>
              <a:rPr lang="en-US" sz="2000" dirty="0" err="1" smtClean="0">
                <a:solidFill>
                  <a:schemeClr val="tx2"/>
                </a:solidFill>
              </a:rPr>
              <a:t>departamentos</a:t>
            </a:r>
            <a:r>
              <a:rPr lang="en-US" sz="2000" dirty="0" smtClean="0">
                <a:solidFill>
                  <a:schemeClr val="tx2"/>
                </a:solidFill>
              </a:rPr>
              <a:t> e </a:t>
            </a:r>
            <a:r>
              <a:rPr lang="en-US" sz="2000" dirty="0" err="1" smtClean="0">
                <a:solidFill>
                  <a:schemeClr val="tx2"/>
                </a:solidFill>
              </a:rPr>
              <a:t>centros</a:t>
            </a:r>
            <a:r>
              <a:rPr lang="en-US" sz="2000" dirty="0" smtClean="0">
                <a:solidFill>
                  <a:schemeClr val="tx2"/>
                </a:solidFill>
              </a:rPr>
              <a:t> da </a:t>
            </a:r>
            <a:r>
              <a:rPr lang="en-US" sz="2000" dirty="0" err="1" smtClean="0">
                <a:solidFill>
                  <a:schemeClr val="tx2"/>
                </a:solidFill>
              </a:rPr>
              <a:t>Escola</a:t>
            </a:r>
            <a:endParaRPr lang="en-US" sz="2000" dirty="0" smtClean="0">
              <a:solidFill>
                <a:schemeClr val="tx2"/>
              </a:solidFill>
            </a:endParaRPr>
          </a:p>
          <a:p>
            <a:pPr marL="594360" lvl="2" indent="-320040">
              <a:spcBef>
                <a:spcPts val="700"/>
              </a:spcBef>
              <a:buSzPct val="60000"/>
              <a:buFont typeface="Wingdings"/>
              <a:buChar char=""/>
            </a:pPr>
            <a:r>
              <a:rPr lang="en-US" sz="2000" dirty="0" err="1" smtClean="0">
                <a:solidFill>
                  <a:schemeClr val="tx2"/>
                </a:solidFill>
              </a:rPr>
              <a:t>Trabalho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articulado</a:t>
            </a:r>
            <a:r>
              <a:rPr lang="en-US" sz="2000" dirty="0" smtClean="0">
                <a:solidFill>
                  <a:schemeClr val="tx2"/>
                </a:solidFill>
              </a:rPr>
              <a:t> com as </a:t>
            </a:r>
            <a:r>
              <a:rPr lang="en-US" sz="2000" dirty="0" err="1" smtClean="0">
                <a:solidFill>
                  <a:schemeClr val="tx2"/>
                </a:solidFill>
              </a:rPr>
              <a:t>demais</a:t>
            </a:r>
            <a:r>
              <a:rPr lang="en-US" sz="2000" dirty="0" smtClean="0">
                <a:solidFill>
                  <a:schemeClr val="tx2"/>
                </a:solidFill>
              </a:rPr>
              <a:t> Vice-</a:t>
            </a:r>
            <a:r>
              <a:rPr lang="en-US" sz="2000" dirty="0" err="1" smtClean="0">
                <a:solidFill>
                  <a:schemeClr val="tx2"/>
                </a:solidFill>
              </a:rPr>
              <a:t>Direções</a:t>
            </a:r>
            <a:endParaRPr lang="en-US" sz="2000" dirty="0" smtClean="0">
              <a:solidFill>
                <a:schemeClr val="tx2"/>
              </a:solidFill>
            </a:endParaRPr>
          </a:p>
          <a:p>
            <a:pPr marL="594360" lvl="2" indent="-320040">
              <a:spcBef>
                <a:spcPts val="700"/>
              </a:spcBef>
              <a:buSzPct val="60000"/>
              <a:buFont typeface="Wingdings"/>
              <a:buChar char=""/>
            </a:pPr>
            <a:r>
              <a:rPr lang="en-US" sz="2000" dirty="0" err="1" smtClean="0">
                <a:solidFill>
                  <a:schemeClr val="tx2"/>
                </a:solidFill>
              </a:rPr>
              <a:t>Espaço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apoio</a:t>
            </a:r>
            <a:r>
              <a:rPr lang="en-US" sz="2000" dirty="0" smtClean="0">
                <a:solidFill>
                  <a:schemeClr val="tx2"/>
                </a:solidFill>
              </a:rPr>
              <a:t> e </a:t>
            </a:r>
            <a:r>
              <a:rPr lang="en-US" sz="2000" dirty="0" err="1" smtClean="0">
                <a:solidFill>
                  <a:schemeClr val="tx2"/>
                </a:solidFill>
              </a:rPr>
              <a:t>desenvolvimento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projetos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fortalecimento</a:t>
            </a:r>
            <a:r>
              <a:rPr lang="en-US" sz="2000" dirty="0" smtClean="0">
                <a:solidFill>
                  <a:schemeClr val="tx2"/>
                </a:solidFill>
              </a:rPr>
              <a:t> dos </a:t>
            </a:r>
            <a:r>
              <a:rPr lang="en-US" sz="2000" dirty="0" err="1" smtClean="0">
                <a:solidFill>
                  <a:schemeClr val="tx2"/>
                </a:solidFill>
              </a:rPr>
              <a:t>sistemas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saúde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mr-IN" sz="2000" dirty="0" smtClean="0">
                <a:solidFill>
                  <a:schemeClr val="tx2"/>
                </a:solidFill>
              </a:rPr>
              <a:t>–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nacionais</a:t>
            </a:r>
            <a:r>
              <a:rPr lang="en-US" sz="2000" dirty="0" smtClean="0">
                <a:solidFill>
                  <a:schemeClr val="tx2"/>
                </a:solidFill>
              </a:rPr>
              <a:t> e </a:t>
            </a:r>
            <a:r>
              <a:rPr lang="en-US" sz="2000" dirty="0" err="1" smtClean="0">
                <a:solidFill>
                  <a:schemeClr val="tx2"/>
                </a:solidFill>
              </a:rPr>
              <a:t>internacionais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</a:p>
          <a:p>
            <a:pPr marL="594360" lvl="2" indent="-320040">
              <a:spcBef>
                <a:spcPts val="700"/>
              </a:spcBef>
              <a:buSzPct val="60000"/>
              <a:buFont typeface="Wingdings"/>
              <a:buChar char=""/>
            </a:pPr>
            <a:r>
              <a:rPr lang="en-US" sz="2000" dirty="0" err="1" smtClean="0">
                <a:solidFill>
                  <a:schemeClr val="tx2"/>
                </a:solidFill>
              </a:rPr>
              <a:t>Espaço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articulação</a:t>
            </a:r>
            <a:r>
              <a:rPr lang="en-US" sz="2000" dirty="0" smtClean="0">
                <a:solidFill>
                  <a:schemeClr val="tx2"/>
                </a:solidFill>
              </a:rPr>
              <a:t> do </a:t>
            </a:r>
            <a:r>
              <a:rPr lang="en-US" sz="2000" dirty="0" err="1" smtClean="0">
                <a:solidFill>
                  <a:schemeClr val="tx2"/>
                </a:solidFill>
              </a:rPr>
              <a:t>papel</a:t>
            </a:r>
            <a:r>
              <a:rPr lang="en-US" sz="2000" dirty="0" smtClean="0">
                <a:solidFill>
                  <a:schemeClr val="tx2"/>
                </a:solidFill>
              </a:rPr>
              <a:t> da ENSP </a:t>
            </a:r>
            <a:r>
              <a:rPr lang="en-US" sz="2000" dirty="0" err="1" smtClean="0">
                <a:solidFill>
                  <a:schemeClr val="tx2"/>
                </a:solidFill>
              </a:rPr>
              <a:t>em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redes</a:t>
            </a:r>
            <a:r>
              <a:rPr lang="en-US" sz="2000" dirty="0" smtClean="0">
                <a:solidFill>
                  <a:schemeClr val="tx2"/>
                </a:solidFill>
              </a:rPr>
              <a:t> e junto a </a:t>
            </a:r>
            <a:r>
              <a:rPr lang="en-US" sz="2000" dirty="0" err="1" smtClean="0">
                <a:solidFill>
                  <a:schemeClr val="tx2"/>
                </a:solidFill>
              </a:rPr>
              <a:t>outras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instituições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ensino</a:t>
            </a:r>
            <a:r>
              <a:rPr lang="en-US" sz="2000" dirty="0" smtClean="0">
                <a:solidFill>
                  <a:schemeClr val="tx2"/>
                </a:solidFill>
              </a:rPr>
              <a:t> e </a:t>
            </a:r>
            <a:r>
              <a:rPr lang="en-US" sz="2000" dirty="0" err="1" smtClean="0">
                <a:solidFill>
                  <a:schemeClr val="tx2"/>
                </a:solidFill>
              </a:rPr>
              <a:t>pesquisa</a:t>
            </a:r>
            <a:r>
              <a:rPr lang="en-US" sz="2000" dirty="0" smtClean="0">
                <a:solidFill>
                  <a:schemeClr val="tx2"/>
                </a:solidFill>
              </a:rPr>
              <a:t>, </a:t>
            </a:r>
            <a:r>
              <a:rPr lang="en-US" sz="2000" dirty="0" err="1" smtClean="0">
                <a:solidFill>
                  <a:schemeClr val="tx2"/>
                </a:solidFill>
              </a:rPr>
              <a:t>dentro</a:t>
            </a:r>
            <a:r>
              <a:rPr lang="en-US" sz="2000" dirty="0" smtClean="0">
                <a:solidFill>
                  <a:schemeClr val="tx2"/>
                </a:solidFill>
              </a:rPr>
              <a:t> e fora do </a:t>
            </a:r>
            <a:r>
              <a:rPr lang="en-US" sz="2000" dirty="0" err="1" smtClean="0">
                <a:solidFill>
                  <a:schemeClr val="tx2"/>
                </a:solidFill>
              </a:rPr>
              <a:t>país</a:t>
            </a:r>
            <a:endParaRPr lang="en-US" sz="2000" dirty="0" smtClean="0">
              <a:solidFill>
                <a:schemeClr val="tx2"/>
              </a:solidFill>
            </a:endParaRPr>
          </a:p>
          <a:p>
            <a:pPr marL="594360" lvl="2" indent="-320040">
              <a:spcBef>
                <a:spcPts val="700"/>
              </a:spcBef>
              <a:buSzPct val="60000"/>
              <a:buFont typeface="Wingdings"/>
              <a:buChar char=""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18490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to 5"/>
          <p:cNvCxnSpPr/>
          <p:nvPr/>
        </p:nvCxnSpPr>
        <p:spPr>
          <a:xfrm>
            <a:off x="1339861" y="1711"/>
            <a:ext cx="8643998" cy="1588"/>
          </a:xfrm>
          <a:prstGeom prst="line">
            <a:avLst/>
          </a:prstGeom>
          <a:ln w="63500">
            <a:solidFill>
              <a:srgbClr val="83C937"/>
            </a:solidFill>
          </a:ln>
          <a:effectLst>
            <a:outerShdw blurRad="50800" dist="50800" dir="5400000" algn="ctr" rotWithShape="0">
              <a:srgbClr val="92D05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1699566" y="5944043"/>
            <a:ext cx="8643998" cy="1588"/>
          </a:xfrm>
          <a:prstGeom prst="line">
            <a:avLst/>
          </a:prstGeom>
          <a:ln w="63500">
            <a:solidFill>
              <a:srgbClr val="83C937"/>
            </a:solidFill>
          </a:ln>
          <a:effectLst>
            <a:outerShdw blurRad="50800" dist="50800" dir="5400000" algn="ctr" rotWithShape="0">
              <a:srgbClr val="92D05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m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695" y="4788496"/>
            <a:ext cx="2631025" cy="1841718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568" y="3147347"/>
            <a:ext cx="2401503" cy="1596999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118" y="4761093"/>
            <a:ext cx="2533577" cy="1900183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718074"/>
            <a:ext cx="1425911" cy="2070422"/>
          </a:xfrm>
          <a:prstGeom prst="rect">
            <a:avLst/>
          </a:prstGeom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-2042614" y="588374"/>
            <a:ext cx="9361040" cy="1320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4000" smtClean="0"/>
              <a:t>VICE DIREÇÃO DE PESQUISA</a:t>
            </a:r>
            <a:endParaRPr lang="pt-BR" sz="4000"/>
          </a:p>
        </p:txBody>
      </p:sp>
    </p:spTree>
    <p:extLst>
      <p:ext uri="{BB962C8B-B14F-4D97-AF65-F5344CB8AC3E}">
        <p14:creationId xmlns:p14="http://schemas.microsoft.com/office/powerpoint/2010/main" val="53527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-106599"/>
            <a:ext cx="66788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REGIMENTO INTERNO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83568" y="1916832"/>
            <a:ext cx="6768752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ENCERRA UM CICLO E INAUGURA UMA NOVA ETAPA DA VIDA INSTITUCIONAL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3703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VICE DIREÇÃO DE PESQUISA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6592" y="1124744"/>
            <a:ext cx="6624736" cy="553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87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400" dirty="0"/>
              <a:t>Escola Nacional de </a:t>
            </a:r>
            <a:r>
              <a:rPr lang="en-US" sz="2400" dirty="0" err="1"/>
              <a:t>Saúde</a:t>
            </a:r>
            <a:r>
              <a:rPr lang="en-US" sz="2400" dirty="0"/>
              <a:t> </a:t>
            </a:r>
            <a:r>
              <a:rPr lang="en-US" sz="2400" dirty="0" err="1"/>
              <a:t>Pública</a:t>
            </a:r>
            <a:r>
              <a:rPr lang="en-US" sz="2400" dirty="0"/>
              <a:t> Sergio </a:t>
            </a:r>
            <a:r>
              <a:rPr lang="en-US" sz="2400" dirty="0" err="1"/>
              <a:t>Arouca</a:t>
            </a:r>
            <a:r>
              <a:rPr lang="en-US" sz="2400" dirty="0"/>
              <a:t> </a:t>
            </a:r>
            <a:r>
              <a:rPr lang="en-US" sz="2400" dirty="0" err="1"/>
              <a:t>como</a:t>
            </a:r>
            <a:r>
              <a:rPr lang="en-US" sz="2400" dirty="0"/>
              <a:t> </a:t>
            </a:r>
            <a:r>
              <a:rPr lang="en-US" sz="2400" dirty="0" err="1"/>
              <a:t>Instituição</a:t>
            </a:r>
            <a:r>
              <a:rPr lang="en-US" sz="2400" dirty="0"/>
              <a:t> de </a:t>
            </a:r>
            <a:r>
              <a:rPr lang="en-US" sz="2400" dirty="0" err="1"/>
              <a:t>Ciência</a:t>
            </a:r>
            <a:r>
              <a:rPr lang="en-US" sz="2400" dirty="0"/>
              <a:t> e </a:t>
            </a:r>
            <a:r>
              <a:rPr lang="en-US" sz="2400" dirty="0" err="1"/>
              <a:t>Tecnologia</a:t>
            </a:r>
            <a:r>
              <a:rPr lang="en-US" sz="2400" dirty="0"/>
              <a:t> </a:t>
            </a:r>
            <a:r>
              <a:rPr lang="en-US" sz="2400" dirty="0" err="1"/>
              <a:t>cujo</a:t>
            </a:r>
            <a:r>
              <a:rPr lang="en-US" sz="2400" dirty="0"/>
              <a:t> </a:t>
            </a:r>
            <a:r>
              <a:rPr lang="en-US" sz="2400" dirty="0" err="1"/>
              <a:t>desafio</a:t>
            </a:r>
            <a:r>
              <a:rPr lang="en-US" sz="2400" dirty="0"/>
              <a:t> </a:t>
            </a:r>
            <a:r>
              <a:rPr lang="en-US" sz="2400" dirty="0" err="1"/>
              <a:t>é</a:t>
            </a:r>
            <a:r>
              <a:rPr lang="en-US" sz="2400" dirty="0"/>
              <a:t> </a:t>
            </a:r>
            <a:r>
              <a:rPr lang="en-US" sz="2400" dirty="0" err="1"/>
              <a:t>produzir</a:t>
            </a:r>
            <a:r>
              <a:rPr lang="en-US" sz="2400" dirty="0"/>
              <a:t> </a:t>
            </a:r>
            <a:r>
              <a:rPr lang="en-US" sz="2400" dirty="0" err="1"/>
              <a:t>conhecimento</a:t>
            </a:r>
            <a:r>
              <a:rPr lang="en-US" sz="2400" dirty="0"/>
              <a:t>, mas </a:t>
            </a:r>
            <a:r>
              <a:rPr lang="en-US" sz="2400" dirty="0" err="1"/>
              <a:t>também</a:t>
            </a:r>
            <a:r>
              <a:rPr lang="en-US" sz="2400" dirty="0"/>
              <a:t> </a:t>
            </a:r>
            <a:r>
              <a:rPr lang="en-US" sz="2400" dirty="0" err="1"/>
              <a:t>formar</a:t>
            </a:r>
            <a:r>
              <a:rPr lang="en-US" sz="2400" dirty="0"/>
              <a:t> </a:t>
            </a:r>
            <a:r>
              <a:rPr lang="en-US" sz="2400" dirty="0" err="1"/>
              <a:t>recursos</a:t>
            </a:r>
            <a:r>
              <a:rPr lang="en-US" sz="2400" dirty="0"/>
              <a:t> </a:t>
            </a:r>
            <a:r>
              <a:rPr lang="en-US" sz="2400" dirty="0" err="1"/>
              <a:t>humanos</a:t>
            </a:r>
            <a:r>
              <a:rPr lang="en-US" sz="2400" dirty="0"/>
              <a:t> para o Sistema </a:t>
            </a:r>
            <a:r>
              <a:rPr lang="en-US" sz="2400" dirty="0" err="1"/>
              <a:t>Único</a:t>
            </a:r>
            <a:r>
              <a:rPr lang="en-US" sz="2400" dirty="0"/>
              <a:t> de </a:t>
            </a:r>
            <a:r>
              <a:rPr lang="en-US" sz="2400" dirty="0" err="1"/>
              <a:t>Saúde</a:t>
            </a:r>
            <a:r>
              <a:rPr lang="en-US" sz="2400" dirty="0"/>
              <a:t> – SUS, </a:t>
            </a:r>
            <a:r>
              <a:rPr lang="en-US" sz="2400" dirty="0" err="1"/>
              <a:t>atendendo</a:t>
            </a:r>
            <a:r>
              <a:rPr lang="en-US" sz="2400" dirty="0"/>
              <a:t> </a:t>
            </a:r>
            <a:r>
              <a:rPr lang="en-US" sz="2400" dirty="0" err="1"/>
              <a:t>áreas</a:t>
            </a:r>
            <a:r>
              <a:rPr lang="en-US" sz="2400" dirty="0"/>
              <a:t> </a:t>
            </a:r>
            <a:r>
              <a:rPr lang="en-US" sz="2400" dirty="0" err="1"/>
              <a:t>acadêmicas</a:t>
            </a:r>
            <a:r>
              <a:rPr lang="en-US" sz="2400" dirty="0"/>
              <a:t> e de </a:t>
            </a:r>
            <a:r>
              <a:rPr lang="en-US" sz="2400" dirty="0" err="1"/>
              <a:t>cooperaçao</a:t>
            </a:r>
            <a:r>
              <a:rPr lang="en-US" sz="2400" dirty="0"/>
              <a:t> </a:t>
            </a:r>
            <a:r>
              <a:rPr lang="en-US" sz="2400" dirty="0" err="1"/>
              <a:t>nacional</a:t>
            </a:r>
            <a:r>
              <a:rPr lang="en-US" sz="2400" dirty="0"/>
              <a:t> e </a:t>
            </a:r>
            <a:r>
              <a:rPr lang="en-US" sz="2400" dirty="0" err="1"/>
              <a:t>internacional</a:t>
            </a:r>
            <a:r>
              <a:rPr lang="en-US" sz="2400" dirty="0"/>
              <a:t>   </a:t>
            </a:r>
          </a:p>
          <a:p>
            <a:pPr algn="just"/>
            <a:r>
              <a:rPr lang="en-US" sz="2400" dirty="0"/>
              <a:t>	</a:t>
            </a:r>
          </a:p>
          <a:p>
            <a:endParaRPr lang="pt-BR" sz="2400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0" y="404664"/>
            <a:ext cx="8460431" cy="1320800"/>
          </a:xfrm>
        </p:spPr>
        <p:txBody>
          <a:bodyPr/>
          <a:lstStyle/>
          <a:p>
            <a:r>
              <a:rPr lang="pt-BR" dirty="0" smtClean="0"/>
              <a:t>VICE DIREÇÃO </a:t>
            </a:r>
            <a:r>
              <a:rPr lang="pt-BR" smtClean="0"/>
              <a:t>DE </a:t>
            </a:r>
            <a:r>
              <a:rPr lang="pt-BR" smtClean="0"/>
              <a:t>PESQUISA E INOVAÇÃO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6081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0" y="404664"/>
            <a:ext cx="8460431" cy="1320800"/>
          </a:xfrm>
        </p:spPr>
        <p:txBody>
          <a:bodyPr/>
          <a:lstStyle/>
          <a:p>
            <a:r>
              <a:rPr lang="pt-BR" dirty="0" smtClean="0"/>
              <a:t>VICE DIREÇÃO </a:t>
            </a:r>
            <a:r>
              <a:rPr lang="pt-BR" smtClean="0"/>
              <a:t>DE </a:t>
            </a:r>
            <a:r>
              <a:rPr lang="pt-BR" smtClean="0"/>
              <a:t>PESQUISA E INOVAÇÃO</a:t>
            </a:r>
            <a:endParaRPr lang="pt-BR" dirty="0"/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TextBox 1"/>
          <p:cNvSpPr txBox="1"/>
          <p:nvPr/>
        </p:nvSpPr>
        <p:spPr>
          <a:xfrm>
            <a:off x="107504" y="1124744"/>
            <a:ext cx="7056784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 smtClean="0"/>
              <a:t>Ao longo do período 2013 a 2016, a ENSP manteve suas pesquisas em diferentes modalidades e temas, dando continuidade à produção científica e tecnológica, apesar do progressivo </a:t>
            </a:r>
            <a:r>
              <a:rPr lang="pt-BR" sz="2000" dirty="0" err="1" smtClean="0"/>
              <a:t>desfinanciamento</a:t>
            </a:r>
            <a:r>
              <a:rPr lang="pt-BR" sz="2000" dirty="0" smtClean="0"/>
              <a:t>/contingenciamento que obrigou a racionalizar cada vez mais recursos e oportunidades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dirty="0" smtClean="0"/>
              <a:t>O conjunto de profissionais envolvidos em pesquisa é grande e complexo, desempenhando distintos papéis e funções em Departamentos, Centros e </a:t>
            </a:r>
            <a:r>
              <a:rPr lang="pt-BR" sz="2000" dirty="0"/>
              <a:t>N</a:t>
            </a:r>
            <a:r>
              <a:rPr lang="pt-BR" sz="2000" dirty="0" smtClean="0"/>
              <a:t>úcleos acadêmicos, atuando concomitantemente ou alternativamente em pesquisa, ensino, cooperação e serviços  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dirty="0" smtClean="0"/>
              <a:t>Um MODELO expressa diferentes dimensões de produtores e produtos da ENSP. A VDPI assumiu a complexidade e as múltiplas dimensões da pesquisa na ENSP, e também a multiplicidade de seus produtos tanto científicos como tecnológicos</a:t>
            </a:r>
          </a:p>
          <a:p>
            <a:pPr algn="just"/>
            <a:endParaRPr lang="pt-BR" sz="2000" dirty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3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0" y="-24532"/>
            <a:ext cx="8460431" cy="1320800"/>
          </a:xfrm>
        </p:spPr>
        <p:txBody>
          <a:bodyPr/>
          <a:lstStyle/>
          <a:p>
            <a:r>
              <a:rPr lang="pt-BR" dirty="0" smtClean="0"/>
              <a:t>VICE DIREÇÃO </a:t>
            </a:r>
            <a:r>
              <a:rPr lang="pt-BR" smtClean="0"/>
              <a:t>DE </a:t>
            </a:r>
            <a:r>
              <a:rPr lang="pt-BR" smtClean="0"/>
              <a:t>PESQUISA E INOVAÇÃO</a:t>
            </a:r>
            <a:endParaRPr lang="pt-B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512" y="543073"/>
            <a:ext cx="6984776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Principais </a:t>
            </a:r>
            <a:r>
              <a:rPr kumimoji="0" lang="pt-BR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realizações</a:t>
            </a:r>
            <a:endParaRPr kumimoji="0" lang="pt-BR" sz="16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Produção sistemática anual de indicadores, censos demográfico e de produtividade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Reuniões colegiadas mensais, elaboração e publicação das ATAS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Programa complementar de atividades de apoio ao PIBIC/PIBIT (culturais e científicas)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BR" sz="1600" dirty="0">
              <a:latin typeface="+mj-lt"/>
              <a:cs typeface="Times New Roman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600" dirty="0" smtClean="0">
                <a:latin typeface="+mj-lt"/>
                <a:ea typeface="Calibri" pitchFamily="34" charset="0"/>
                <a:cs typeface="Times New Roman" pitchFamily="18" charset="0"/>
              </a:rPr>
              <a:t>Conclusão </a:t>
            </a:r>
            <a:r>
              <a:rPr lang="pt-BR" sz="1600" dirty="0">
                <a:latin typeface="+mj-lt"/>
                <a:ea typeface="Calibri" pitchFamily="34" charset="0"/>
                <a:cs typeface="Times New Roman" pitchFamily="18" charset="0"/>
              </a:rPr>
              <a:t>e prestação de contas do INOVA I e </a:t>
            </a:r>
            <a:r>
              <a:rPr lang="pt-BR" sz="1600" dirty="0" smtClean="0">
                <a:latin typeface="+mj-lt"/>
                <a:ea typeface="Calibri" pitchFamily="34" charset="0"/>
                <a:cs typeface="Times New Roman" pitchFamily="18" charset="0"/>
              </a:rPr>
              <a:t>implementação </a:t>
            </a:r>
            <a:r>
              <a:rPr lang="pt-BR" sz="1600" dirty="0">
                <a:latin typeface="+mj-lt"/>
                <a:ea typeface="Calibri" pitchFamily="34" charset="0"/>
                <a:cs typeface="Times New Roman" pitchFamily="18" charset="0"/>
              </a:rPr>
              <a:t>dos projetos INOVA </a:t>
            </a:r>
            <a:r>
              <a:rPr lang="pt-BR" sz="1600" dirty="0" smtClean="0">
                <a:latin typeface="+mj-lt"/>
                <a:ea typeface="Calibri" pitchFamily="34" charset="0"/>
                <a:cs typeface="Times New Roman" pitchFamily="18" charset="0"/>
              </a:rPr>
              <a:t>II, em andamento PROAP</a:t>
            </a:r>
            <a:endParaRPr lang="pt-BR" sz="1600" dirty="0">
              <a:latin typeface="+mj-lt"/>
              <a:ea typeface="Calibri" pitchFamily="34" charset="0"/>
              <a:cs typeface="Times New Roman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600" dirty="0">
              <a:latin typeface="+mj-lt"/>
              <a:cs typeface="Arial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600" dirty="0" err="1" smtClean="0">
                <a:latin typeface="+mj-lt"/>
                <a:ea typeface="Calibri" pitchFamily="34" charset="0"/>
                <a:cs typeface="Times New Roman" pitchFamily="18" charset="0"/>
              </a:rPr>
              <a:t>Re-estruturação</a:t>
            </a:r>
            <a:r>
              <a:rPr lang="pt-BR" sz="1600" dirty="0" smtClean="0"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lang="pt-BR" sz="1600" dirty="0">
                <a:latin typeface="+mj-lt"/>
                <a:ea typeface="Calibri" pitchFamily="34" charset="0"/>
                <a:cs typeface="Times New Roman" pitchFamily="18" charset="0"/>
              </a:rPr>
              <a:t>funcional da </a:t>
            </a:r>
            <a:r>
              <a:rPr lang="pt-BR" sz="1600" dirty="0" smtClean="0">
                <a:latin typeface="+mj-lt"/>
                <a:ea typeface="Calibri" pitchFamily="34" charset="0"/>
                <a:cs typeface="Times New Roman" pitchFamily="18" charset="0"/>
              </a:rPr>
              <a:t>VDPDT ,nova instalação CEP, criação </a:t>
            </a:r>
            <a:r>
              <a:rPr lang="pt-BR" sz="1600" dirty="0">
                <a:latin typeface="+mj-lt"/>
                <a:ea typeface="Calibri" pitchFamily="34" charset="0"/>
                <a:cs typeface="Times New Roman" pitchFamily="18" charset="0"/>
              </a:rPr>
              <a:t>formal do NIT da ENSP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600" dirty="0">
              <a:latin typeface="+mj-lt"/>
              <a:ea typeface="Calibri" pitchFamily="34" charset="0"/>
              <a:cs typeface="Times New Roman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600" dirty="0" smtClean="0">
                <a:latin typeface="+mj-lt"/>
                <a:ea typeface="Calibri" pitchFamily="34" charset="0"/>
                <a:cs typeface="Times New Roman" pitchFamily="18" charset="0"/>
              </a:rPr>
              <a:t>Implementação </a:t>
            </a:r>
            <a:r>
              <a:rPr lang="pt-BR" sz="1600" dirty="0">
                <a:latin typeface="+mj-lt"/>
                <a:ea typeface="Calibri" pitchFamily="34" charset="0"/>
                <a:cs typeface="Times New Roman" pitchFamily="18" charset="0"/>
              </a:rPr>
              <a:t>do programa de pesquisas TEIAS </a:t>
            </a:r>
            <a:r>
              <a:rPr lang="pt-BR" sz="1600" dirty="0" err="1" smtClean="0">
                <a:latin typeface="+mj-lt"/>
                <a:ea typeface="Calibri" pitchFamily="34" charset="0"/>
                <a:cs typeface="Times New Roman" pitchFamily="18" charset="0"/>
              </a:rPr>
              <a:t>I</a:t>
            </a:r>
            <a:r>
              <a:rPr lang="pt-BR" sz="1600" dirty="0" smtClean="0">
                <a:latin typeface="+mj-lt"/>
                <a:ea typeface="Calibri" pitchFamily="34" charset="0"/>
                <a:cs typeface="Times New Roman" pitchFamily="18" charset="0"/>
              </a:rPr>
              <a:t> e TEIAS II (dezenas de projetos ), </a:t>
            </a:r>
            <a:r>
              <a:rPr lang="pt-BR" sz="1600" dirty="0">
                <a:latin typeface="+mj-lt"/>
                <a:ea typeface="Calibri" pitchFamily="34" charset="0"/>
                <a:cs typeface="Times New Roman" pitchFamily="18" charset="0"/>
              </a:rPr>
              <a:t>em </a:t>
            </a:r>
            <a:r>
              <a:rPr lang="pt-BR" sz="1600" dirty="0" smtClean="0">
                <a:latin typeface="+mj-lt"/>
                <a:ea typeface="Calibri" pitchFamily="34" charset="0"/>
                <a:cs typeface="Times New Roman" pitchFamily="18" charset="0"/>
              </a:rPr>
              <a:t>andamento o TEIAS III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600" dirty="0">
              <a:latin typeface="+mj-lt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600" dirty="0">
                <a:latin typeface="+mj-lt"/>
                <a:ea typeface="Calibri" pitchFamily="34" charset="0"/>
                <a:cs typeface="Times New Roman" pitchFamily="18" charset="0"/>
              </a:rPr>
              <a:t>Revisão das linhas de Pesquisa da Fiocruz e da ENSP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600" dirty="0">
              <a:latin typeface="+mj-lt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600" dirty="0">
                <a:latin typeface="+mj-lt"/>
                <a:ea typeface="Calibri" pitchFamily="34" charset="0"/>
                <a:cs typeface="Times New Roman" pitchFamily="18" charset="0"/>
              </a:rPr>
              <a:t>Contratação do </a:t>
            </a:r>
            <a:r>
              <a:rPr lang="pt-BR" sz="1600" dirty="0" smtClean="0">
                <a:latin typeface="+mj-lt"/>
                <a:ea typeface="Calibri" pitchFamily="34" charset="0"/>
                <a:cs typeface="Times New Roman" pitchFamily="18" charset="0"/>
              </a:rPr>
              <a:t>EPHORUS para </a:t>
            </a:r>
            <a:r>
              <a:rPr lang="pt-BR" sz="1600" dirty="0">
                <a:latin typeface="+mj-lt"/>
                <a:ea typeface="Calibri" pitchFamily="34" charset="0"/>
                <a:cs typeface="Times New Roman" pitchFamily="18" charset="0"/>
              </a:rPr>
              <a:t>controle de </a:t>
            </a:r>
            <a:r>
              <a:rPr lang="pt-BR" sz="1600" dirty="0" smtClean="0">
                <a:latin typeface="+mj-lt"/>
                <a:ea typeface="Calibri" pitchFamily="34" charset="0"/>
                <a:cs typeface="Times New Roman" pitchFamily="18" charset="0"/>
              </a:rPr>
              <a:t>plágio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600" dirty="0">
                <a:ea typeface="Calibri" pitchFamily="34" charset="0"/>
                <a:cs typeface="Times New Roman" pitchFamily="18" charset="0"/>
              </a:rPr>
              <a:t>Implementação do Núcleo de Acesso Aberto ao Conhecimento – NAAC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600" dirty="0"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600" dirty="0">
                <a:ea typeface="Calibri" pitchFamily="34" charset="0"/>
                <a:cs typeface="Times New Roman" pitchFamily="18" charset="0"/>
              </a:rPr>
              <a:t>Ingresso do primeiro servidor concursado no CEP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pt-BR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67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86730" y="1341726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1350" dirty="0"/>
          </a:p>
          <a:p>
            <a:endParaRPr lang="pt-BR" sz="1350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588188" y="1530424"/>
          <a:ext cx="3333750" cy="3879247"/>
        </p:xfrm>
        <a:graphic>
          <a:graphicData uri="http://schemas.openxmlformats.org/drawingml/2006/table">
            <a:tbl>
              <a:tblPr/>
              <a:tblGrid>
                <a:gridCol w="3333750"/>
              </a:tblGrid>
              <a:tr h="2928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PROJETO INOVA ENSP I</a:t>
                      </a:r>
                      <a:endParaRPr lang="pt-BR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8" marR="33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2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Estudo propositivo para implantação  de ações de vigilância em saúde nas atividades de coprocessamento de resíduos em </a:t>
                      </a:r>
                      <a:r>
                        <a:rPr lang="pt-BR" sz="11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cimenteiras</a:t>
                      </a: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 no Brasil</a:t>
                      </a:r>
                      <a:endParaRPr lang="pt-BR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8" marR="33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0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Mudanças </a:t>
                      </a:r>
                      <a:r>
                        <a:rPr lang="pt-BR" sz="11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Sócio-Ambientais</a:t>
                      </a: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 Saúde e Nutrição entre o Povo Indígena Xavante do Brasil Central</a:t>
                      </a:r>
                      <a:endParaRPr lang="pt-BR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8" marR="33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2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Avaliação dos riscos à saúde da exposição à agentes químicos: </a:t>
                      </a:r>
                      <a:r>
                        <a:rPr lang="pt-BR" sz="11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desregulação</a:t>
                      </a: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endócrina, </a:t>
                      </a:r>
                      <a:r>
                        <a:rPr lang="pt-BR" sz="11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carcinogênese</a:t>
                      </a: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e modulação do metabolismo de </a:t>
                      </a:r>
                      <a:r>
                        <a:rPr lang="pt-BR" sz="11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xenobióticos</a:t>
                      </a: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. </a:t>
                      </a:r>
                      <a:endParaRPr lang="pt-BR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8" marR="33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01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Condições de saúde de idosos institucionalizados: uma proposta de avaliação de necessidades e utilização da classificação internacional de funcionalidade, incapacidade e saúde para planejamento de ações de prevenção e reabilitação</a:t>
                      </a:r>
                      <a:endParaRPr lang="pt-BR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Análise de políticas públicas e de saúde no Brasil  </a:t>
                      </a:r>
                      <a:endParaRPr lang="pt-BR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8" marR="333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0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É possível </a:t>
                      </a:r>
                      <a:r>
                        <a:rPr lang="pt-BR" sz="11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previnir</a:t>
                      </a: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a antecipação do fim? </a:t>
                      </a:r>
                      <a:r>
                        <a:rPr lang="pt-BR" sz="11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Suicidio</a:t>
                      </a: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de idosos no Brasil e possibilidades de atuação do setor saúde.</a:t>
                      </a:r>
                      <a:endParaRPr lang="pt-BR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0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Inquérito epidemiológico sobre as </a:t>
                      </a:r>
                      <a:r>
                        <a:rPr lang="pt-BR" sz="11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conseqüências</a:t>
                      </a: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da cesariana desnecessária no Brasil </a:t>
                      </a:r>
                      <a:endParaRPr lang="pt-BR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8" marR="33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869483"/>
              </p:ext>
            </p:extLst>
          </p:nvPr>
        </p:nvGraphicFramePr>
        <p:xfrm>
          <a:off x="4283968" y="1443451"/>
          <a:ext cx="3333750" cy="3575050"/>
        </p:xfrm>
        <a:graphic>
          <a:graphicData uri="http://schemas.openxmlformats.org/drawingml/2006/table">
            <a:tbl>
              <a:tblPr/>
              <a:tblGrid>
                <a:gridCol w="3333750"/>
              </a:tblGrid>
              <a:tr h="3680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Avaliação de experiências inovadoras no âmbito da organização e gestão da atenção em hospitais do SUS </a:t>
                      </a:r>
                      <a:endParaRPr lang="pt-BR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8" marR="33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2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Avanços para a </a:t>
                      </a:r>
                      <a:r>
                        <a:rPr lang="pt-BR" sz="11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conta-satélite</a:t>
                      </a: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de saúde: características econômicas da produção de serviços de saúde privados e do consumo de serviços de saúde pelas famílias </a:t>
                      </a:r>
                      <a:endParaRPr lang="pt-BR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8" marR="33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0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Fortalecimento do sistema de saúde para o controle da tuberculose em população indígena</a:t>
                      </a:r>
                      <a:endParaRPr lang="pt-BR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8" marR="33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0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O impacto do acesso gratuito e  à terapia </a:t>
                      </a:r>
                      <a:r>
                        <a:rPr lang="pt-BR" sz="11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antiretroviral</a:t>
                      </a: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no Brasil: análise de sobrevida </a:t>
                      </a:r>
                      <a:endParaRPr lang="pt-BR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8" marR="33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2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Desigualdades sociais e tuberculose: distribuição espacial, fatores de risco e </a:t>
                      </a:r>
                      <a:r>
                        <a:rPr lang="pt-BR" sz="11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farmacogenética</a:t>
                      </a: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na perspectiva da </a:t>
                      </a:r>
                      <a:r>
                        <a:rPr lang="pt-BR" sz="11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etnicidade</a:t>
                      </a: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pt-BR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8" marR="33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0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Qualidade de vida subsequente ao tratamento do câncer de colo uterino </a:t>
                      </a:r>
                      <a:endParaRPr lang="pt-BR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8" marR="333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2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Mudanças ambientais globais  e efeitos nos ecossistemas e na saúde na região do arco do desmatamento - Estudo de caso área da bacia do rio Madeira</a:t>
                      </a:r>
                      <a:endParaRPr lang="pt-BR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Epidemiologia </a:t>
                      </a:r>
                      <a:r>
                        <a:rPr lang="pt-BR" sz="11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genômica</a:t>
                      </a: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do câncer de mama</a:t>
                      </a:r>
                      <a:endParaRPr lang="pt-BR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6394658" y="5073990"/>
            <a:ext cx="139172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50" dirty="0"/>
              <a:t>R$3.000.000,00</a:t>
            </a:r>
          </a:p>
          <a:p>
            <a:r>
              <a:rPr lang="pt-BR" sz="1350" dirty="0"/>
              <a:t>15 projetos</a:t>
            </a:r>
            <a:endParaRPr lang="pt-BR" sz="1350" dirty="0"/>
          </a:p>
        </p:txBody>
      </p:sp>
    </p:spTree>
    <p:extLst>
      <p:ext uri="{BB962C8B-B14F-4D97-AF65-F5344CB8AC3E}">
        <p14:creationId xmlns:p14="http://schemas.microsoft.com/office/powerpoint/2010/main" val="195874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354183" y="1642077"/>
          <a:ext cx="4103517" cy="3543550"/>
        </p:xfrm>
        <a:graphic>
          <a:graphicData uri="http://schemas.openxmlformats.org/drawingml/2006/table">
            <a:tbl>
              <a:tblPr/>
              <a:tblGrid>
                <a:gridCol w="4103517"/>
              </a:tblGrid>
              <a:tr h="4006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PROJETOS INOVA ENSP II</a:t>
                      </a:r>
                      <a:endParaRPr lang="pt-BR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8" marR="33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32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Doença respiratória aguda e fatores associados em crianças Guarani menores de um ano de idade: um estudo em coorte de nascimentos indígenas no Sul e Sudeste do Brasil</a:t>
                      </a:r>
                      <a:endParaRPr lang="pt-BR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8" marR="33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Estudos sobre Origem e Evolução de Doenças- Desenvolvimento de Protocolos Aplicáveis em Material de Acervos e Coleções</a:t>
                      </a:r>
                      <a:endParaRPr lang="pt-BR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8" marR="33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Proteção social e política de saúde no Brasil: contexto internacional, política nacional e diversidade territorial.</a:t>
                      </a:r>
                      <a:endParaRPr lang="pt-BR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8" marR="33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Mortes violentas de jovens: um olhar compreensivo para uma tragédia humana e social</a:t>
                      </a:r>
                      <a:endParaRPr lang="pt-BR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8" marR="33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7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Malária, gravidez e alterações do metabolismo e cinética de fármacos.</a:t>
                      </a:r>
                      <a:endParaRPr lang="pt-BR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8" marR="33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Formação em nível de mestrado profissional e acadêmico no campo da saúde pública: estudo comparado</a:t>
                      </a:r>
                      <a:endParaRPr lang="pt-BR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8" marR="33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Avaliação de desempenho do programa de controle da tuberculose na atenção primária em quatro municípios brasileiros</a:t>
                      </a:r>
                      <a:endParaRPr lang="pt-BR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8" marR="33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7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 atendimento à urgência pré-hospitalar no Brasil</a:t>
                      </a:r>
                      <a:endParaRPr lang="pt-BR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8" marR="33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5036478" y="1656497"/>
          <a:ext cx="3716294" cy="4153408"/>
        </p:xfrm>
        <a:graphic>
          <a:graphicData uri="http://schemas.openxmlformats.org/drawingml/2006/table">
            <a:tbl>
              <a:tblPr/>
              <a:tblGrid>
                <a:gridCol w="3716294"/>
              </a:tblGrid>
              <a:tr h="5520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Vulnerabilidade e fragilidade: proposta de indicadores epidemiológicos para o monitoramento da saúde do idoso na atenção básica de saúde</a:t>
                      </a:r>
                      <a:endParaRPr lang="pt-BR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8" marR="33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60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Análise do uso dos serviços de saúde pela população de </a:t>
                      </a:r>
                      <a:r>
                        <a:rPr lang="pt-BR" sz="11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Manguinhos</a:t>
                      </a: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segundo tipo de financiamento: apontamentos para os dirigentes do TEIAS-Escola </a:t>
                      </a:r>
                      <a:r>
                        <a:rPr lang="pt-BR" sz="11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Manguinhos</a:t>
                      </a: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organizarem o sistema local de saúde</a:t>
                      </a:r>
                      <a:endParaRPr lang="pt-BR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8" marR="33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20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Olhares sobre a nova organização do trabalho docente universitário: desenvolvimento de tecnologias de pesquisa e intervenção em saúde</a:t>
                      </a:r>
                      <a:endParaRPr lang="pt-BR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8" marR="33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0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Bioprospecção do microbioma humano por novas drogas contra </a:t>
                      </a:r>
                      <a:r>
                        <a:rPr lang="pt-BR" sz="11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Mycobacterium</a:t>
                      </a: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pt-BR" sz="11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tuberculosis</a:t>
                      </a:r>
                      <a:endParaRPr lang="pt-BR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8" marR="33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0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Saúde materno-infantil nas prisões</a:t>
                      </a:r>
                      <a:endParaRPr lang="pt-BR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8" marR="33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0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Novos modelos e arranjos de gestão em saúde: limites e possibilidades para a melhoria do cuidado nos hospitais do SUS</a:t>
                      </a:r>
                      <a:endParaRPr lang="pt-BR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8" marR="33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20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Avaliação da exposição ocupacional ao benzeno em postos de combustíveis no Município do Rio de Janeiro: uma abordagem integrada para as ações de vigilância em saúde</a:t>
                      </a:r>
                      <a:endParaRPr lang="pt-BR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8" marR="33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20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Desigualdades sociais e tuberculose: dinâmica de transmissão, condições de vida e interfaces entre biomedicina e medicina tradicional indígena</a:t>
                      </a:r>
                      <a:endParaRPr lang="pt-BR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8" marR="33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553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641479" y="1391879"/>
          <a:ext cx="3505200" cy="2653792"/>
        </p:xfrm>
        <a:graphic>
          <a:graphicData uri="http://schemas.openxmlformats.org/drawingml/2006/table">
            <a:tbl>
              <a:tblPr/>
              <a:tblGrid>
                <a:gridCol w="3505200"/>
              </a:tblGrid>
              <a:tr h="7360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Estudo da redução do Hg(II) a mercúrio metálico por bactérias resistentes provenientes de sistemas aquáticos brasileiros e seu uso potencial para a </a:t>
                      </a:r>
                      <a:r>
                        <a:rPr lang="pt-BR" sz="11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biorremediação</a:t>
                      </a: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da contaminação mercurial, visando a proteção da saúde humana</a:t>
                      </a:r>
                      <a:endParaRPr lang="pt-BR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8" marR="33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20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Avaliação de impacto à saúde – a construção de uma ferramenta para a gestão socioambiental de projetos de desenvolvimento na Amazônia.</a:t>
                      </a:r>
                      <a:endParaRPr lang="pt-BR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8" marR="33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0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Agricultura, exposição à agrotóxicos e qualidade seminal em trabalhadores jovens</a:t>
                      </a:r>
                      <a:endParaRPr lang="pt-BR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8" marR="33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60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Avaliação da exposição a agrotóxicos </a:t>
                      </a:r>
                      <a:r>
                        <a:rPr lang="pt-BR" sz="11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piretróides</a:t>
                      </a:r>
                      <a:r>
                        <a:rPr lang="pt-B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na população da cidade do Rio de Janeiro: Construção de valores de referência como contribuição para a vigilância em saúde no país.</a:t>
                      </a:r>
                      <a:endParaRPr lang="pt-BR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8" marR="33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tângulo 2"/>
          <p:cNvSpPr/>
          <p:nvPr/>
        </p:nvSpPr>
        <p:spPr>
          <a:xfrm>
            <a:off x="617805" y="3999122"/>
            <a:ext cx="624016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b="1" u="sng" dirty="0"/>
              <a:t>Produtos destaque da pós-graduação em Saúde Pública, 2016:</a:t>
            </a:r>
          </a:p>
          <a:p>
            <a:endParaRPr lang="pt-BR" sz="900" b="1" dirty="0"/>
          </a:p>
          <a:p>
            <a:r>
              <a:rPr lang="pt-BR" sz="900" b="1" u="sng" dirty="0"/>
              <a:t>CADERNETAS DE SAÚDE E TRABALHO (INOVA II)</a:t>
            </a:r>
          </a:p>
          <a:p>
            <a:r>
              <a:rPr lang="pt-BR" sz="900" b="1" u="sng" dirty="0"/>
              <a:t>GUIA PRÁTICO – PROTOCOLOS PARA IDENTIFICAÇÃO DE DOENÇAS INFECTO-PARASITÁRIAS EM AMOSTRAS</a:t>
            </a:r>
          </a:p>
          <a:p>
            <a:r>
              <a:rPr lang="pt-BR" sz="900" b="1" u="sng" dirty="0"/>
              <a:t>	 DE ACERVOS E COLEÇÕES (INOVA II)</a:t>
            </a:r>
          </a:p>
          <a:p>
            <a:r>
              <a:rPr lang="pt-BR" sz="900" b="1" dirty="0"/>
              <a:t>JOGO EDUCATIVO VIGILÂNCIA SANITÁRIA NOS EVENTOS DE MASSA</a:t>
            </a:r>
          </a:p>
          <a:p>
            <a:r>
              <a:rPr lang="pt-BR" sz="900" b="1" dirty="0"/>
              <a:t>PENSANDO A SEGURANÇA PÚBLICA – EDIÇÃO ESPECIAL HOMICÍDIOS (RELATÓRIO)</a:t>
            </a:r>
          </a:p>
          <a:p>
            <a:r>
              <a:rPr lang="pt-BR" sz="900" b="1" dirty="0"/>
              <a:t>DESAFIOS DA REGIONALIZAÇÃO E CONFORMIDADE DE REDES DE ATENÇÃO EM CONTEXTO DE CRISE E DE </a:t>
            </a:r>
          </a:p>
          <a:p>
            <a:r>
              <a:rPr lang="pt-BR" sz="900" b="1" dirty="0"/>
              <a:t>	DESIGUALDADES TERRITORIAIS</a:t>
            </a:r>
            <a:endParaRPr lang="pt-BR" sz="900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5171297" y="3220501"/>
            <a:ext cx="246574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50" dirty="0"/>
              <a:t>R$3.000.000,00</a:t>
            </a:r>
          </a:p>
          <a:p>
            <a:r>
              <a:rPr lang="pt-BR" sz="1350" dirty="0"/>
              <a:t>21 projetos, 1 não executado</a:t>
            </a:r>
            <a:endParaRPr lang="pt-BR" sz="1350" dirty="0"/>
          </a:p>
        </p:txBody>
      </p:sp>
    </p:spTree>
    <p:extLst>
      <p:ext uri="{BB962C8B-B14F-4D97-AF65-F5344CB8AC3E}">
        <p14:creationId xmlns:p14="http://schemas.microsoft.com/office/powerpoint/2010/main" val="49856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354171"/>
              </p:ext>
            </p:extLst>
          </p:nvPr>
        </p:nvGraphicFramePr>
        <p:xfrm>
          <a:off x="395536" y="1452956"/>
          <a:ext cx="6912767" cy="52154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86730"/>
                <a:gridCol w="1385319"/>
                <a:gridCol w="1157197"/>
                <a:gridCol w="1157197"/>
                <a:gridCol w="1226324"/>
              </a:tblGrid>
              <a:tr h="1440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t-BR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endParaRPr lang="pt-BR" sz="1600"/>
                    </a:p>
                  </a:txBody>
                  <a:tcPr marL="82433" marR="82433" marT="41216" marB="41216"/>
                </a:tc>
                <a:tc>
                  <a:txBody>
                    <a:bodyPr/>
                    <a:lstStyle/>
                    <a:p>
                      <a:endParaRPr lang="pt-BR" sz="1600"/>
                    </a:p>
                  </a:txBody>
                  <a:tcPr marL="82433" marR="82433" marT="41216" marB="41216"/>
                </a:tc>
                <a:tc>
                  <a:txBody>
                    <a:bodyPr/>
                    <a:lstStyle/>
                    <a:p>
                      <a:endParaRPr lang="pt-BR" sz="1600"/>
                    </a:p>
                  </a:txBody>
                  <a:tcPr marL="82433" marR="82433" marT="41216" marB="41216"/>
                </a:tc>
                <a:tc>
                  <a:txBody>
                    <a:bodyPr/>
                    <a:lstStyle/>
                    <a:p>
                      <a:endParaRPr lang="pt-BR" sz="1600"/>
                    </a:p>
                  </a:txBody>
                  <a:tcPr marL="82433" marR="82433" marT="41216" marB="41216"/>
                </a:tc>
              </a:tr>
              <a:tr h="5751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Departamento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Produção total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Artigo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Livro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Capítulo de livro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</a:tr>
              <a:tr h="2875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CESTEH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45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41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3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</a:tr>
              <a:tr h="2875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CLAVES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30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14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15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</a:tr>
              <a:tr h="2875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CRPHF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12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10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2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</a:tr>
              <a:tr h="2875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CSEGSF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17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15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0</a:t>
                      </a:r>
                      <a:endParaRPr lang="pt-BR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2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</a:tr>
              <a:tr h="2875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DAPS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85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78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3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4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</a:tr>
              <a:tr h="2875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DCB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39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36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3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</a:tr>
              <a:tr h="2875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DCS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44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32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4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8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</a:tr>
              <a:tr h="2875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DEMQS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116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113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2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</a:tr>
              <a:tr h="2875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DENSP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50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36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6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8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</a:tr>
              <a:tr h="2875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DIHS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22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8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5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9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</a:tr>
              <a:tr h="2875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DSSA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29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21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3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5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</a:tr>
              <a:tr h="2875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NAF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55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39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4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12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</a:tr>
              <a:tr h="2875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Outros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4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2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0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2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</a:tr>
              <a:tr h="2875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Total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548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445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28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75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</a:tr>
              <a:tr h="287599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Fonte: VDPI/ENSP</a:t>
                      </a:r>
                      <a:endParaRPr lang="pt-BR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071" marR="40071" marT="0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pt-BR" sz="1000">
                        <a:effectLst/>
                        <a:latin typeface="Calibri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pt-BR" sz="1000">
                        <a:effectLst/>
                        <a:latin typeface="Calibri" charset="0"/>
                      </a:endParaRPr>
                    </a:p>
                  </a:txBody>
                  <a:tcPr marL="40071" marR="4007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pt-BR" sz="1000" dirty="0">
                        <a:effectLst/>
                        <a:latin typeface="Calibri" charset="0"/>
                      </a:endParaRPr>
                    </a:p>
                  </a:txBody>
                  <a:tcPr marL="40071" marR="40071" marT="0" marB="0" anchor="b"/>
                </a:tc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107504" y="0"/>
            <a:ext cx="6984776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800" smtClean="0">
                <a:solidFill>
                  <a:schemeClr val="accent2"/>
                </a:solidFill>
              </a:rPr>
              <a:t>Distribuição </a:t>
            </a:r>
            <a:r>
              <a:rPr lang="pt-BR" sz="2800">
                <a:solidFill>
                  <a:schemeClr val="accent2"/>
                </a:solidFill>
              </a:rPr>
              <a:t>da produção de artigos, livros e capítulos de livros por departamento (2016)</a:t>
            </a:r>
            <a:endParaRPr lang="pt-BR" sz="2800" dirty="0">
              <a:solidFill>
                <a:schemeClr val="accent2"/>
              </a:solidFill>
              <a:latin typeface="Calibri" charset="0"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2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1722" y="0"/>
            <a:ext cx="684980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pt-BR"/>
              <a:t>Distribuição de pareceres emitidos por mês pelo CEP, 2014-2016 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3763039"/>
              </p:ext>
            </p:extLst>
          </p:nvPr>
        </p:nvGraphicFramePr>
        <p:xfrm>
          <a:off x="323528" y="1320803"/>
          <a:ext cx="6912769" cy="49885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5935"/>
                <a:gridCol w="767317"/>
                <a:gridCol w="768700"/>
                <a:gridCol w="768700"/>
                <a:gridCol w="768700"/>
                <a:gridCol w="768700"/>
                <a:gridCol w="768700"/>
                <a:gridCol w="768700"/>
                <a:gridCol w="767317"/>
              </a:tblGrid>
              <a:tr h="293442">
                <a:tc rowSpan="2"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Mês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           2014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            2015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           2016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          Total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9344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N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%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N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%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N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%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N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%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/>
                </a:tc>
              </a:tr>
              <a:tr h="293442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Janeiro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16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25,8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30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48,4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16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25,8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62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100,0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</a:tr>
              <a:tr h="293442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Fevereiro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32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27,1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38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32,2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48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40,7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118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100,0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</a:tr>
              <a:tr h="293442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Março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33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26,8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47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38,2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43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35,0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123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100,0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</a:tr>
              <a:tr h="293442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Abril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39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30,5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41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32,0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48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37,5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128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100,0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</a:tr>
              <a:tr h="293442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Maio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46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29,7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50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32,3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59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38,1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155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100,0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</a:tr>
              <a:tr h="293442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Junho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39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23,6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69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41,8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57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34,5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165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100,0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</a:tr>
              <a:tr h="293442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Julho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51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28,5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52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29,1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76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42,5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179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100,0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</a:tr>
              <a:tr h="293442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Agosto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53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33,8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42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26,8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62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39,5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157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100,0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</a:tr>
              <a:tr h="293442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Setembro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49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31,0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44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27,8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65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41,1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158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100,0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</a:tr>
              <a:tr h="293442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Outubro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40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37,4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40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37,4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27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25,2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107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100,0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</a:tr>
              <a:tr h="586884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Novembro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63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39,9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43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27,2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52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32,9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158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100,0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</a:tr>
              <a:tr h="586884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Dezembro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44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33,8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48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36,9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38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29,2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130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100,0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</a:tr>
              <a:tr h="293442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Total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505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30,8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544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33,2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591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36,0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1640</a:t>
                      </a:r>
                      <a:endParaRPr lang="pt-BR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100,0</a:t>
                      </a:r>
                      <a:endParaRPr lang="pt-BR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654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30936" y="1317232"/>
            <a:ext cx="6227064" cy="4455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algn="just">
              <a:buFont typeface="Wingdings" pitchFamily="2" charset="2"/>
              <a:buChar char="Ø"/>
              <a:defRPr/>
            </a:pPr>
            <a:r>
              <a:rPr lang="pt-BR" sz="1350" b="1" u="sng" dirty="0"/>
              <a:t>PESQUISAS NO ÂMBITO DO TEIAS</a:t>
            </a:r>
          </a:p>
          <a:p>
            <a:pPr marL="214313" indent="-214313" algn="just">
              <a:buFont typeface="Wingdings" pitchFamily="2" charset="2"/>
              <a:buChar char="Ø"/>
              <a:defRPr/>
            </a:pPr>
            <a:endParaRPr lang="pt-BR" sz="1350" b="1" u="sng" dirty="0"/>
          </a:p>
          <a:p>
            <a:pPr marL="214313" indent="-214313" algn="just">
              <a:buFont typeface="Wingdings" pitchFamily="2" charset="2"/>
              <a:buChar char="Ø"/>
              <a:defRPr/>
            </a:pPr>
            <a:r>
              <a:rPr lang="pt-BR" sz="1350" b="1" u="sng" dirty="0"/>
              <a:t>Reforço da institucionalização do projeto Teias</a:t>
            </a:r>
            <a:r>
              <a:rPr lang="pt-BR" sz="1350" b="1" dirty="0"/>
              <a:t>: </a:t>
            </a:r>
            <a:r>
              <a:rPr lang="pt-BR" sz="1350" dirty="0"/>
              <a:t>Direção da ENSP com participação ativa nas ações e no acompanhamento dos projetos de pesquisa, e investimento em avaliação continuada durante as pesquisas.</a:t>
            </a:r>
          </a:p>
          <a:p>
            <a:pPr marL="214313" indent="-214313" algn="just">
              <a:buFont typeface="Wingdings" pitchFamily="2" charset="2"/>
              <a:buChar char="Ø"/>
              <a:defRPr/>
            </a:pPr>
            <a:endParaRPr lang="pt-BR" sz="1350" dirty="0"/>
          </a:p>
          <a:p>
            <a:pPr marL="214313" indent="-214313" algn="just">
              <a:buFont typeface="Wingdings" pitchFamily="2" charset="2"/>
              <a:buChar char="Ø"/>
              <a:defRPr/>
            </a:pPr>
            <a:r>
              <a:rPr lang="pt-BR" sz="1350" b="1" u="sng" dirty="0"/>
              <a:t>Reforço às pesquisa em execução ou em condições de ser imediatamente executadas no território</a:t>
            </a:r>
            <a:r>
              <a:rPr lang="pt-BR" sz="1350" dirty="0"/>
              <a:t>, ampliando integração ao projeto Teias de diferentes Grupos de Pesquisa certificados pela ENSP, pela Fiocruz e cadastrados no CNPq que já atuassem no território Manguinhos, sem prejuízo da qualidade dos trabalhos.</a:t>
            </a:r>
          </a:p>
          <a:p>
            <a:pPr marL="214313" indent="-214313" algn="just">
              <a:buFont typeface="Wingdings" pitchFamily="2" charset="2"/>
              <a:buChar char="Ø"/>
              <a:defRPr/>
            </a:pPr>
            <a:endParaRPr lang="pt-BR" sz="1350" dirty="0"/>
          </a:p>
          <a:p>
            <a:pPr marL="214313" indent="-214313" algn="just">
              <a:buFont typeface="Wingdings" pitchFamily="2" charset="2"/>
              <a:buChar char="Ø"/>
              <a:defRPr/>
            </a:pPr>
            <a:r>
              <a:rPr lang="pt-BR" sz="1350" b="1" u="sng" dirty="0" err="1"/>
              <a:t>Re-articulação</a:t>
            </a:r>
            <a:r>
              <a:rPr lang="pt-BR" sz="1350" b="1" u="sng" dirty="0"/>
              <a:t> às ações do PDTSP e à Rede Teias Manguinhos</a:t>
            </a:r>
            <a:r>
              <a:rPr lang="pt-BR" sz="1350" dirty="0"/>
              <a:t>, ampliando a integração dos resultados, fortalecendo as proposta de ação em rede potencializando a Estratégia de Saúde da Família. Translação de resultados com aumento progressivo da integração entre a atividade acadêmica da ENSP e a comunidade, os profissionais e os gestores no município.</a:t>
            </a:r>
          </a:p>
          <a:p>
            <a:pPr marL="214313" indent="-214313" algn="just">
              <a:buFont typeface="Wingdings" pitchFamily="2" charset="2"/>
              <a:buChar char="Ø"/>
              <a:defRPr/>
            </a:pPr>
            <a:endParaRPr lang="pt-BR" sz="1350" dirty="0"/>
          </a:p>
          <a:p>
            <a:pPr marL="214313" indent="-214313" algn="just">
              <a:buFont typeface="Wingdings" pitchFamily="2" charset="2"/>
              <a:buChar char="Ø"/>
              <a:defRPr/>
            </a:pPr>
            <a:r>
              <a:rPr lang="pt-BR" sz="1350" b="1" u="sng" dirty="0" err="1"/>
              <a:t>Imponderamento</a:t>
            </a:r>
            <a:r>
              <a:rPr lang="pt-BR" sz="1350" b="1" u="sng" dirty="0"/>
              <a:t> da comunidade </a:t>
            </a:r>
            <a:r>
              <a:rPr lang="pt-BR" sz="1350" dirty="0"/>
              <a:t>do território de Manguinhos através da disseminação de informações e participação comunitária nos projetos (pesquisador cidadão).</a:t>
            </a:r>
          </a:p>
        </p:txBody>
      </p:sp>
    </p:spTree>
    <p:extLst>
      <p:ext uri="{BB962C8B-B14F-4D97-AF65-F5344CB8AC3E}">
        <p14:creationId xmlns:p14="http://schemas.microsoft.com/office/powerpoint/2010/main" val="137352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7584" y="2996952"/>
            <a:ext cx="6347713" cy="1320800"/>
          </a:xfrm>
        </p:spPr>
        <p:txBody>
          <a:bodyPr/>
          <a:lstStyle/>
          <a:p>
            <a:r>
              <a:rPr lang="pt-BR" dirty="0" smtClean="0"/>
              <a:t>VICE DIREÇÃO DE ENSINO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317273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49706" y="1017825"/>
            <a:ext cx="7881077" cy="5483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pt-BR" sz="135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16 PROJETOS SELECIONADOS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pt-BR" sz="105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Avaliação da Qualidade de Informação em Sites de Saúde: o caso do Aleitamento Materno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pt-BR" sz="105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Investigação da Experiência de Adoecimento como Estratégia para Promover a Adesão ao Tratamento de Portadores de Tuberculose na Atenção Básica à Saúde 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pt-BR" sz="105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Vulnerabilidade e Fragilidade: Proposta de Indicadores Epidemiológicos para o Monitoramento em Saúde do Idoso na Atenção Básica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pt-BR" sz="105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Interdisciplinaridade, </a:t>
            </a:r>
            <a:r>
              <a:rPr lang="pt-BR" sz="105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Interinstitucionalidade</a:t>
            </a:r>
            <a:r>
              <a:rPr lang="pt-BR" sz="105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na construção do Conhecimento em Saúde em Escolas Públicas do Município do Rio de Janeiro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pt-BR" sz="105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Avaliação dos Usos e Influências dos Projetos de Pesquisa no Âmbito do Programa Território-Escola de Manguinhos 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pt-BR" sz="105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Rastreamento de Violência contra Idosos Dependentes na Região de Manguinhos, Rio de Janeiro 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pt-BR" sz="1050" dirty="0">
                <a:ea typeface="Calibri" panose="020F0502020204030204" pitchFamily="34" charset="0"/>
                <a:cs typeface="Times New Roman" panose="02020603050405020304" pitchFamily="18" charset="0"/>
              </a:rPr>
              <a:t>Perfil dos Pacientes com Infecção pelo HIV/AIDS Atendidos no CSGSF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pt-BR" sz="1050" dirty="0">
                <a:ea typeface="Calibri" panose="020F0502020204030204" pitchFamily="34" charset="0"/>
                <a:cs typeface="Times New Roman" panose="02020603050405020304" pitchFamily="18" charset="0"/>
              </a:rPr>
              <a:t>Políticas Públicas e Moradia: uma Análise Participativa do PAC Manguinhos – RJ, na Perspectiva da Promoção da Saúde e da Justiça Ambiental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pt-BR" sz="1050" dirty="0">
                <a:ea typeface="Calibri" panose="020F0502020204030204" pitchFamily="34" charset="0"/>
                <a:cs typeface="Times New Roman" panose="02020603050405020304" pitchFamily="18" charset="0"/>
              </a:rPr>
              <a:t>Estudo da Incidência de Dengue em uma População Infantil Associada aos Componentes Entomológicos da Vigilância Ativa nos casos Febris em Área Endêmica de Dengue no Rio de Janeiro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pt-BR" sz="1050" dirty="0">
                <a:ea typeface="Calibri" panose="020F0502020204030204" pitchFamily="34" charset="0"/>
                <a:cs typeface="Times New Roman" panose="02020603050405020304" pitchFamily="18" charset="0"/>
              </a:rPr>
              <a:t>Criação e compatibilização de base de dados de uma coorte de Crianças e Adolescentes Residentes em Manguinhos: Digitação e Análise de dados </a:t>
            </a:r>
            <a:r>
              <a:rPr lang="pt-BR" sz="1050" dirty="0" err="1">
                <a:ea typeface="Calibri" panose="020F0502020204030204" pitchFamily="34" charset="0"/>
                <a:cs typeface="Times New Roman" panose="02020603050405020304" pitchFamily="18" charset="0"/>
              </a:rPr>
              <a:t>Recordatórios</a:t>
            </a:r>
            <a:r>
              <a:rPr lang="pt-BR" sz="1050" dirty="0">
                <a:ea typeface="Calibri" panose="020F0502020204030204" pitchFamily="34" charset="0"/>
                <a:cs typeface="Times New Roman" panose="02020603050405020304" pitchFamily="18" charset="0"/>
              </a:rPr>
              <a:t> de 24hs para Avaliação de Gastos com Alimentação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pt-BR" sz="1050" dirty="0">
                <a:ea typeface="Calibri" panose="020F0502020204030204" pitchFamily="34" charset="0"/>
                <a:cs typeface="Times New Roman" panose="02020603050405020304" pitchFamily="18" charset="0"/>
              </a:rPr>
              <a:t>Proposta de Assistência Nutricional Pré-natal para Aplicação na Atenção Básica na Área de Manguinhos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endParaRPr lang="pt-BR" sz="105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endParaRPr lang="pt-BR" sz="105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endParaRPr lang="pt-BR" sz="1050" i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12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83464" y="1700837"/>
            <a:ext cx="7744968" cy="2282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pt-BR" sz="135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PROJETOS CO-SELECIONADOS (ENSP-PDTSP) 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pt-BR" sz="1050" b="1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Análise de Implementação do Programa Saúde na Escola em Manguinhos</a:t>
            </a:r>
            <a:endParaRPr lang="pt-BR" sz="105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pt-BR" sz="1050" b="1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Análise da Qualidade das Informações do Sistema de Informação de Atenção Básica (SIAB) em Manguinhos: Uma Perspectiva Comparativa com Inquérito de Saúde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pt-BR" sz="1050" b="1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Condições </a:t>
            </a:r>
            <a:r>
              <a:rPr lang="pt-BR" sz="1050" b="1" u="sng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Sócio-Ambientais</a:t>
            </a:r>
            <a:r>
              <a:rPr lang="pt-BR" sz="1050" b="1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da Comunidade de Manguinhos/RJ: Destaque aos Aspectos Sanitários da Água e do Solo do </a:t>
            </a:r>
            <a:r>
              <a:rPr lang="pt-BR" sz="1050" b="1" u="sng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Peridomicílio</a:t>
            </a:r>
            <a:endParaRPr lang="pt-BR" sz="105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pt-BR" sz="1050" b="1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Diagnóstico </a:t>
            </a:r>
            <a:r>
              <a:rPr lang="pt-BR" sz="1050" b="1" u="sng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Sócio-Ambiental</a:t>
            </a:r>
            <a:r>
              <a:rPr lang="pt-BR" sz="1050" b="1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de Manguinhos</a:t>
            </a:r>
            <a:endParaRPr lang="pt-BR" sz="105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1050" b="1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 projeto Qualidade da Água Consumida e Ocorrência de Doenças de Veiculação Hídrica no Território de Manguinhos - RJ </a:t>
            </a:r>
            <a:endParaRPr lang="pt-BR" sz="105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02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49706" y="1017825"/>
            <a:ext cx="7881077" cy="3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pt-BR" sz="1200" b="1" u="sng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PROJETOS SELECIONADOS</a:t>
            </a:r>
            <a:endParaRPr lang="pt-BR" sz="1200" u="sng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/>
          </p:nvPr>
        </p:nvGraphicFramePr>
        <p:xfrm>
          <a:off x="606669" y="1402374"/>
          <a:ext cx="6374423" cy="4039399"/>
        </p:xfrm>
        <a:graphic>
          <a:graphicData uri="http://schemas.openxmlformats.org/drawingml/2006/table">
            <a:tbl>
              <a:tblPr firstRow="1" firstCol="1" bandRow="1">
                <a:effectLst/>
                <a:tableStyleId>{5C22544A-7EE6-4342-B048-85BDC9FD1C3A}</a:tableStyleId>
              </a:tblPr>
              <a:tblGrid>
                <a:gridCol w="6374423"/>
              </a:tblGrid>
              <a:tr h="430823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 b="0" i="0" kern="12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Articular pontes entre pesquisa-serviços de saúde-políticas públicas-comunidade.  Uma experiência de mediação e translação do conhecimento para o problema da tuberculose no CSEGSF da ENSP.</a:t>
                      </a:r>
                    </a:p>
                  </a:txBody>
                  <a:tcPr marL="22460" marR="22460" marT="0" marB="0" anchor="ctr">
                    <a:lnL w="12700" cmpd="sng">
                      <a:noFill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403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 b="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Proposta de Assistência Nutricional Pré-natal para aplicação na atenção básica na área de Manguinhos - o acompanhamento das mulheres no primeiro ano pós-parto.</a:t>
                      </a:r>
                      <a:endParaRPr lang="pt-BR" sz="800" b="0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460" marR="2246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45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 b="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Vida e Juventude - Construindo </a:t>
                      </a:r>
                      <a:r>
                        <a:rPr lang="pt-BR" sz="800" b="0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Pontes.</a:t>
                      </a:r>
                      <a:endParaRPr lang="pt-BR" sz="800" b="0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460" marR="2246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81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 b="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Fragilidade em Idosos: comparação entre duas propostas de avaliação na atenção primária de saúde.</a:t>
                      </a:r>
                      <a:endParaRPr lang="pt-BR" sz="800" b="0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460" marR="2246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28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 b="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Brincando e aprendendo com o NASF: investigando caminhos para consolidar políticas públicas </a:t>
                      </a:r>
                      <a:r>
                        <a:rPr lang="pt-BR" sz="800" b="0" dirty="0" err="1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intersetoriais</a:t>
                      </a:r>
                      <a:r>
                        <a:rPr lang="pt-BR" sz="800" b="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.</a:t>
                      </a:r>
                      <a:endParaRPr lang="pt-BR" sz="800" b="0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460" marR="2246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34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 b="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Violência e saúde na estratégia de saúde da família de Manguinhos: uma investigação preliminar.</a:t>
                      </a:r>
                      <a:endParaRPr lang="pt-BR" sz="800" b="0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460" marR="2246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91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 b="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Vigilância popular em saúde, produção e circulação compartilhadas de conhecimento.</a:t>
                      </a:r>
                      <a:endParaRPr lang="pt-BR" sz="800" b="0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460" marR="2246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789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 b="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Avaliação da efetividade de ações inovadoras para a prevenção, controle e vigilância de tuberculose no território de Manguinhos.</a:t>
                      </a:r>
                      <a:endParaRPr lang="pt-BR" sz="800" b="0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460" marR="2246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616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 b="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Abordagem integrada para o controle das doenças transmitidas pelo Aedes Aegypti em Manguinhos: apoio à implementação e monitoramento.</a:t>
                      </a:r>
                      <a:endParaRPr lang="pt-BR" sz="800" b="0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460" marR="2246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795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 b="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Mortalidade e incidência de declínio funcional em idosos residentes em uma </a:t>
                      </a:r>
                      <a:r>
                        <a:rPr lang="pt-BR" sz="800" b="0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área </a:t>
                      </a:r>
                      <a:r>
                        <a:rPr lang="pt-BR" sz="800" b="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de vulnerabilidade socioambiental ao longo de cinco anos.</a:t>
                      </a:r>
                      <a:endParaRPr lang="pt-BR" sz="800" b="0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460" marR="2246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570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6344" y="1415034"/>
            <a:ext cx="6876288" cy="3947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RESULTADOS alcançados</a:t>
            </a:r>
          </a:p>
          <a:p>
            <a:endParaRPr lang="pt-BR" sz="2400" dirty="0"/>
          </a:p>
          <a:p>
            <a:r>
              <a:rPr lang="pt-BR" sz="1350" b="1" u="sng" dirty="0"/>
              <a:t>Incremento de conhecimentos sobre os problemas de saúde e a atenção básica no território de Manguinhos</a:t>
            </a:r>
          </a:p>
          <a:p>
            <a:endParaRPr lang="pt-BR" sz="1350" b="1" u="sng" dirty="0"/>
          </a:p>
          <a:p>
            <a:r>
              <a:rPr lang="pt-BR" sz="1350" b="1" u="sng" dirty="0"/>
              <a:t>Conclusão de pesquisas e execução de produtos de interesse local</a:t>
            </a:r>
          </a:p>
          <a:p>
            <a:endParaRPr lang="pt-BR" sz="1350" b="1" u="sng" dirty="0"/>
          </a:p>
          <a:p>
            <a:r>
              <a:rPr lang="pt-BR" sz="1350" b="1" u="sng" dirty="0" err="1"/>
              <a:t>Imponderamento</a:t>
            </a:r>
            <a:r>
              <a:rPr lang="pt-BR" sz="1350" b="1" u="sng" dirty="0"/>
              <a:t> dos serviços básicos de saúde na região e contribuições para reforço à Estratégia de Saúde da Família</a:t>
            </a:r>
          </a:p>
          <a:p>
            <a:endParaRPr lang="pt-BR" sz="1350" b="1" u="sng" dirty="0"/>
          </a:p>
          <a:p>
            <a:r>
              <a:rPr lang="pt-BR" sz="1350" b="1" u="sng" dirty="0"/>
              <a:t>Introdução de conteúdos relevantes na formação de profissionais de saúde atuando na atenção básica dentro e fora do território</a:t>
            </a:r>
          </a:p>
          <a:p>
            <a:endParaRPr lang="pt-BR" sz="1350" b="1" u="sng" dirty="0"/>
          </a:p>
          <a:p>
            <a:r>
              <a:rPr lang="pt-BR" sz="1350" b="1" u="sng" dirty="0"/>
              <a:t>Melhorias em programas específicos de atendimento desenvolvidos no CSGSF e clínica Vitor </a:t>
            </a:r>
            <a:r>
              <a:rPr lang="pt-BR" sz="1350" b="1" u="sng" dirty="0" err="1"/>
              <a:t>Valla</a:t>
            </a:r>
            <a:endParaRPr lang="pt-BR" sz="1350" b="1" u="sng" dirty="0"/>
          </a:p>
          <a:p>
            <a:endParaRPr lang="pt-BR" sz="1350" dirty="0"/>
          </a:p>
          <a:p>
            <a:endParaRPr lang="pt-BR" sz="1350" dirty="0"/>
          </a:p>
        </p:txBody>
      </p:sp>
    </p:spTree>
    <p:extLst>
      <p:ext uri="{BB962C8B-B14F-4D97-AF65-F5344CB8AC3E}">
        <p14:creationId xmlns:p14="http://schemas.microsoft.com/office/powerpoint/2010/main" val="64472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/>
          <p:cNvGraphicFramePr>
            <a:graphicFrameLocks noChangeAspect="1"/>
          </p:cNvGraphicFramePr>
          <p:nvPr>
            <p:extLst/>
          </p:nvPr>
        </p:nvGraphicFramePr>
        <p:xfrm>
          <a:off x="972027" y="1406367"/>
          <a:ext cx="2857024" cy="2857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Acrobat Document" r:id="rId3" imgW="5667166" imgH="5667298" progId="AcroExch.Document.11">
                  <p:embed/>
                </p:oleObj>
              </mc:Choice>
              <mc:Fallback>
                <p:oleObj name="Acrobat Document" r:id="rId3" imgW="5667166" imgH="5667298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72027" y="1406367"/>
                        <a:ext cx="2857024" cy="28570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/>
          <p:cNvGraphicFramePr>
            <a:graphicFrameLocks noChangeAspect="1"/>
          </p:cNvGraphicFramePr>
          <p:nvPr>
            <p:extLst/>
          </p:nvPr>
        </p:nvGraphicFramePr>
        <p:xfrm>
          <a:off x="3978117" y="2492217"/>
          <a:ext cx="2982754" cy="2982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Acrobat Document" r:id="rId5" imgW="5667166" imgH="5667298" progId="AcroExch.Document.11">
                  <p:embed/>
                </p:oleObj>
              </mc:Choice>
              <mc:Fallback>
                <p:oleObj name="Acrobat Document" r:id="rId5" imgW="5667166" imgH="5667298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78117" y="2492217"/>
                        <a:ext cx="2982754" cy="29827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758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72479"/>
            <a:ext cx="1079500" cy="1070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ector reto 5"/>
          <p:cNvCxnSpPr/>
          <p:nvPr/>
        </p:nvCxnSpPr>
        <p:spPr>
          <a:xfrm>
            <a:off x="357158" y="1142984"/>
            <a:ext cx="8643998" cy="1588"/>
          </a:xfrm>
          <a:prstGeom prst="line">
            <a:avLst/>
          </a:prstGeom>
          <a:ln w="63500">
            <a:solidFill>
              <a:srgbClr val="83C937"/>
            </a:solidFill>
          </a:ln>
          <a:effectLst>
            <a:outerShdw blurRad="50800" dist="50800" dir="5400000" algn="ctr" rotWithShape="0">
              <a:srgbClr val="92D05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374196" y="6237312"/>
            <a:ext cx="8643998" cy="1588"/>
          </a:xfrm>
          <a:prstGeom prst="line">
            <a:avLst/>
          </a:prstGeom>
          <a:ln w="63500">
            <a:solidFill>
              <a:srgbClr val="83C937"/>
            </a:solidFill>
          </a:ln>
          <a:effectLst>
            <a:outerShdw blurRad="50800" dist="50800" dir="5400000" algn="ctr" rotWithShape="0">
              <a:srgbClr val="92D05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 12"/>
          <p:cNvSpPr/>
          <p:nvPr/>
        </p:nvSpPr>
        <p:spPr>
          <a:xfrm>
            <a:off x="441195" y="1372018"/>
            <a:ext cx="8715436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FF0000"/>
                </a:solidFill>
              </a:rPr>
              <a:t> </a:t>
            </a:r>
            <a:r>
              <a:rPr lang="pt-BR" sz="2000" dirty="0"/>
              <a:t>DIRETRIZES VDAL:</a:t>
            </a:r>
          </a:p>
          <a:p>
            <a:endParaRPr lang="pt-BR" sz="2000" dirty="0">
              <a:solidFill>
                <a:srgbClr val="FF0000"/>
              </a:solidFill>
            </a:endParaRPr>
          </a:p>
          <a:p>
            <a:r>
              <a:rPr lang="pt-BR" b="1" dirty="0"/>
              <a:t>Consolidação da estrutura da vice direção de serviços ambulatoriais e laboratoriais;</a:t>
            </a:r>
          </a:p>
          <a:p>
            <a:endParaRPr lang="pt-BR" b="1" dirty="0"/>
          </a:p>
          <a:p>
            <a:r>
              <a:rPr lang="pt-BR" b="1" dirty="0"/>
              <a:t>Garantia da transparência das ações da Coordenação</a:t>
            </a:r>
          </a:p>
          <a:p>
            <a:endParaRPr lang="pt-BR" b="1" dirty="0"/>
          </a:p>
          <a:p>
            <a:r>
              <a:rPr lang="pt-BR" b="1" dirty="0"/>
              <a:t>Redução dos riscos e agravos à saúde da população, por meio das ações de atenção, promoção e vigilância em saúde</a:t>
            </a:r>
          </a:p>
          <a:p>
            <a:endParaRPr lang="pt-BR" b="1" dirty="0"/>
          </a:p>
          <a:p>
            <a:r>
              <a:rPr lang="pt-BR" dirty="0"/>
              <a:t>Fortalecimento de uma política de qualidade nos ambulatórios e laboratórios</a:t>
            </a:r>
          </a:p>
          <a:p>
            <a:endParaRPr lang="pt-BR" dirty="0"/>
          </a:p>
          <a:p>
            <a:r>
              <a:rPr lang="pt-BR" dirty="0"/>
              <a:t>Garantia de estrutura para salvaguardar os acervos das coleções biológicas, nos marcos legais</a:t>
            </a:r>
          </a:p>
          <a:p>
            <a:endParaRPr lang="pt-BR" dirty="0"/>
          </a:p>
          <a:p>
            <a:r>
              <a:rPr lang="pt-BR" dirty="0"/>
              <a:t>Contribuição para a adequada formação, alocação, qualificação, valorização das relações de trabalho dos profissionais dos laboratórios e ambulatoriais</a:t>
            </a:r>
          </a:p>
          <a:p>
            <a:endParaRPr lang="pt-BR" dirty="0"/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15338" y="80248"/>
            <a:ext cx="647692" cy="91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ângulo 1"/>
          <p:cNvSpPr/>
          <p:nvPr/>
        </p:nvSpPr>
        <p:spPr>
          <a:xfrm>
            <a:off x="2904872" y="70891"/>
            <a:ext cx="18838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VDAL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8547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357158" y="0"/>
            <a:ext cx="8643998" cy="1071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2479"/>
            <a:ext cx="1079500" cy="1070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ector reto 5"/>
          <p:cNvCxnSpPr/>
          <p:nvPr/>
        </p:nvCxnSpPr>
        <p:spPr>
          <a:xfrm>
            <a:off x="357158" y="1142984"/>
            <a:ext cx="8643998" cy="1588"/>
          </a:xfrm>
          <a:prstGeom prst="line">
            <a:avLst/>
          </a:prstGeom>
          <a:ln w="63500">
            <a:solidFill>
              <a:srgbClr val="83C937"/>
            </a:solidFill>
          </a:ln>
          <a:effectLst>
            <a:outerShdw blurRad="50800" dist="50800" dir="5400000" algn="ctr" rotWithShape="0">
              <a:srgbClr val="92D05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369375" y="6808311"/>
            <a:ext cx="8643998" cy="1588"/>
          </a:xfrm>
          <a:prstGeom prst="line">
            <a:avLst/>
          </a:prstGeom>
          <a:ln w="63500">
            <a:solidFill>
              <a:srgbClr val="83C937"/>
            </a:solidFill>
          </a:ln>
          <a:effectLst>
            <a:outerShdw blurRad="50800" dist="50800" dir="5400000" algn="ctr" rotWithShape="0">
              <a:srgbClr val="92D05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 12"/>
          <p:cNvSpPr/>
          <p:nvPr/>
        </p:nvSpPr>
        <p:spPr>
          <a:xfrm>
            <a:off x="179512" y="1700808"/>
            <a:ext cx="8784976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  <a:p>
            <a:pPr>
              <a:lnSpc>
                <a:spcPct val="150000"/>
              </a:lnSpc>
            </a:pPr>
            <a:endParaRPr lang="pt-BR" dirty="0"/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15338" y="80248"/>
            <a:ext cx="647692" cy="91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CaixaDeTexto 11"/>
          <p:cNvSpPr txBox="1"/>
          <p:nvPr/>
        </p:nvSpPr>
        <p:spPr>
          <a:xfrm>
            <a:off x="1285852" y="215278"/>
            <a:ext cx="47863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500" dirty="0"/>
              <a:t>Fundação Oswaldo Cruz</a:t>
            </a:r>
          </a:p>
          <a:p>
            <a:pPr algn="just"/>
            <a:r>
              <a:rPr lang="pt-BR" sz="1500" dirty="0"/>
              <a:t>Escola Nacional de Saúde Pública Sergio Arouca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0" y="2571744"/>
            <a:ext cx="800105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400" b="1" dirty="0">
              <a:solidFill>
                <a:srgbClr val="FF0000"/>
              </a:solidFill>
            </a:endParaRPr>
          </a:p>
          <a:p>
            <a:r>
              <a:rPr lang="pt-BR" sz="2400" b="1" dirty="0">
                <a:solidFill>
                  <a:srgbClr val="FF0000"/>
                </a:solidFill>
              </a:rPr>
              <a:t> AÇÕES:</a:t>
            </a:r>
          </a:p>
          <a:p>
            <a:endParaRPr lang="pt-BR" sz="2400" b="1" i="1" dirty="0">
              <a:solidFill>
                <a:srgbClr val="FF0000"/>
              </a:solidFill>
            </a:endParaRPr>
          </a:p>
          <a:p>
            <a:r>
              <a:rPr lang="pt-BR" sz="2400" b="1" i="1" dirty="0">
                <a:solidFill>
                  <a:srgbClr val="FF0000"/>
                </a:solidFill>
              </a:rPr>
              <a:t>Maior visibilidade e transparência</a:t>
            </a:r>
          </a:p>
          <a:p>
            <a:endParaRPr lang="pt-BR" sz="2400" b="1" dirty="0">
              <a:solidFill>
                <a:srgbClr val="FF0000"/>
              </a:solidFill>
            </a:endParaRPr>
          </a:p>
          <a:p>
            <a:r>
              <a:rPr lang="pt-BR" sz="2400" b="1" dirty="0">
                <a:solidFill>
                  <a:srgbClr val="FF0000"/>
                </a:solidFill>
              </a:rPr>
              <a:t>Criação de espaço específico no site </a:t>
            </a:r>
            <a:r>
              <a:rPr lang="pt-BR" sz="2400" b="1" dirty="0" err="1">
                <a:solidFill>
                  <a:srgbClr val="FF0000"/>
                </a:solidFill>
              </a:rPr>
              <a:t>Ensp</a:t>
            </a:r>
            <a:endParaRPr lang="pt-BR" sz="2400" b="1" dirty="0">
              <a:solidFill>
                <a:srgbClr val="FF0000"/>
              </a:solidFill>
            </a:endParaRPr>
          </a:p>
          <a:p>
            <a:r>
              <a:rPr lang="pt-BR" sz="2400" b="1" dirty="0">
                <a:solidFill>
                  <a:srgbClr val="FF0000"/>
                </a:solidFill>
              </a:rPr>
              <a:t>  </a:t>
            </a:r>
          </a:p>
          <a:p>
            <a:r>
              <a:rPr lang="pt-BR" dirty="0"/>
              <a:t> - </a:t>
            </a:r>
            <a:r>
              <a:rPr lang="pt-BR" sz="2000" dirty="0"/>
              <a:t>Atribuições  da Vice Direção</a:t>
            </a:r>
          </a:p>
          <a:p>
            <a:r>
              <a:rPr lang="pt-BR" sz="2000" dirty="0"/>
              <a:t> - Espaço específico com o perfil dos </a:t>
            </a:r>
          </a:p>
          <a:p>
            <a:r>
              <a:rPr lang="pt-BR" sz="2000" dirty="0"/>
              <a:t> ambulatórios e laboratórios;</a:t>
            </a:r>
          </a:p>
          <a:p>
            <a:pPr>
              <a:buFontTx/>
              <a:buChar char="-"/>
            </a:pPr>
            <a:r>
              <a:rPr lang="pt-BR" sz="2000" dirty="0"/>
              <a:t> Reuniões técnicas (Atas do GT-LAB, GT-QUALI e reuniões da VD);</a:t>
            </a:r>
          </a:p>
          <a:p>
            <a:pPr>
              <a:buFontTx/>
              <a:buChar char="-"/>
            </a:pPr>
            <a:r>
              <a:rPr lang="pt-BR" sz="2000" dirty="0"/>
              <a:t> Documentos e políticas institucionais</a:t>
            </a:r>
            <a:r>
              <a:rPr lang="pt-BR" dirty="0"/>
              <a:t>.</a:t>
            </a:r>
          </a:p>
          <a:p>
            <a:pPr>
              <a:buFontTx/>
              <a:buChar char="-"/>
            </a:pPr>
            <a:endParaRPr lang="pt-BR" dirty="0"/>
          </a:p>
          <a:p>
            <a:pPr>
              <a:buFontTx/>
              <a:buChar char="-"/>
            </a:pPr>
            <a:endParaRPr lang="pt-BR" dirty="0"/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9714" y="1620451"/>
            <a:ext cx="3665424" cy="206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9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357158" y="0"/>
            <a:ext cx="8643998" cy="1071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72479"/>
            <a:ext cx="1079500" cy="1070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ector reto 5"/>
          <p:cNvCxnSpPr/>
          <p:nvPr/>
        </p:nvCxnSpPr>
        <p:spPr>
          <a:xfrm>
            <a:off x="357158" y="1142984"/>
            <a:ext cx="8643998" cy="1588"/>
          </a:xfrm>
          <a:prstGeom prst="line">
            <a:avLst/>
          </a:prstGeom>
          <a:ln w="63500">
            <a:solidFill>
              <a:srgbClr val="83C937"/>
            </a:solidFill>
          </a:ln>
          <a:effectLst>
            <a:outerShdw blurRad="50800" dist="50800" dir="5400000" algn="ctr" rotWithShape="0">
              <a:srgbClr val="92D05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357158" y="6142056"/>
            <a:ext cx="8643998" cy="1588"/>
          </a:xfrm>
          <a:prstGeom prst="line">
            <a:avLst/>
          </a:prstGeom>
          <a:ln w="63500">
            <a:solidFill>
              <a:srgbClr val="83C937"/>
            </a:solidFill>
          </a:ln>
          <a:effectLst>
            <a:outerShdw blurRad="50800" dist="50800" dir="5400000" algn="ctr" rotWithShape="0">
              <a:srgbClr val="92D05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 12"/>
          <p:cNvSpPr/>
          <p:nvPr/>
        </p:nvSpPr>
        <p:spPr>
          <a:xfrm>
            <a:off x="285720" y="1399060"/>
            <a:ext cx="871543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1600" dirty="0"/>
          </a:p>
          <a:p>
            <a:pPr algn="ctr"/>
            <a:r>
              <a:rPr lang="pt-BR" sz="1600" b="1" dirty="0">
                <a:solidFill>
                  <a:srgbClr val="FF0000"/>
                </a:solidFill>
              </a:rPr>
              <a:t>AÇÕES:</a:t>
            </a:r>
          </a:p>
          <a:p>
            <a:pPr algn="ctr"/>
            <a:endParaRPr lang="pt-BR" sz="1600" b="1" dirty="0">
              <a:solidFill>
                <a:srgbClr val="FF0000"/>
              </a:solidFill>
            </a:endParaRPr>
          </a:p>
          <a:p>
            <a:r>
              <a:rPr lang="pt-BR" sz="1600" dirty="0"/>
              <a:t>Mapeamento da capacidade instalada dos ambulatórios da Escola e identificação das lacunas para melhoria da atenção que acarretam a necessidade de ampliação das parcerias entre as unidades da Fiocruz e a rede de referência do SUS. </a:t>
            </a:r>
          </a:p>
          <a:p>
            <a:endParaRPr lang="pt-BR" sz="1600" dirty="0"/>
          </a:p>
          <a:p>
            <a:endParaRPr lang="pt-BR" sz="1600" dirty="0"/>
          </a:p>
          <a:p>
            <a:r>
              <a:rPr lang="pt-BR" sz="1600" dirty="0"/>
              <a:t>Realização do diagnóstico de tuberculose (cultura e </a:t>
            </a:r>
            <a:r>
              <a:rPr lang="pt-BR" sz="1600" dirty="0" err="1"/>
              <a:t>baciloscopia</a:t>
            </a:r>
            <a:r>
              <a:rPr lang="pt-BR" sz="1600" dirty="0"/>
              <a:t>) no CSEGSF, agilizando o acesso aos resultados.</a:t>
            </a:r>
          </a:p>
          <a:p>
            <a:endParaRPr lang="pt-BR" sz="1600" dirty="0"/>
          </a:p>
          <a:p>
            <a:r>
              <a:rPr lang="pt-BR" sz="1600" dirty="0"/>
              <a:t>Maior integração entre </a:t>
            </a:r>
            <a:r>
              <a:rPr lang="pt-BR" sz="1600" dirty="0" err="1"/>
              <a:t>Cesteh</a:t>
            </a:r>
            <a:r>
              <a:rPr lang="pt-BR" sz="1600" dirty="0"/>
              <a:t> e CSEGSF na realização de exames laboratoriais, substituindo a referência específica do Instituto Nacional de Infectologia Evandro Chagas (INI) </a:t>
            </a: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15338" y="80248"/>
            <a:ext cx="647692" cy="91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CaixaDeTexto 11"/>
          <p:cNvSpPr txBox="1"/>
          <p:nvPr/>
        </p:nvSpPr>
        <p:spPr>
          <a:xfrm>
            <a:off x="1285852" y="215278"/>
            <a:ext cx="47863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500" dirty="0"/>
              <a:t>Fundação Oswaldo Cruz</a:t>
            </a:r>
          </a:p>
          <a:p>
            <a:pPr algn="just"/>
            <a:r>
              <a:rPr lang="pt-BR" sz="1500" dirty="0"/>
              <a:t>Escola Nacional de Saúde Pública Sergio Arouca</a:t>
            </a:r>
          </a:p>
        </p:txBody>
      </p:sp>
      <p:sp>
        <p:nvSpPr>
          <p:cNvPr id="2" name="Retângulo 1"/>
          <p:cNvSpPr/>
          <p:nvPr/>
        </p:nvSpPr>
        <p:spPr>
          <a:xfrm>
            <a:off x="-5165725" y="218748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/>
              <a:t>Oficina de trabalho com CRPHF, CSEGSF e </a:t>
            </a:r>
            <a:r>
              <a:rPr lang="pt-BR" dirty="0" err="1"/>
              <a:t>Cesteh</a:t>
            </a:r>
            <a:r>
              <a:rPr lang="pt-BR" dirty="0"/>
              <a:t> que pactuou proposta de elaboração de projeto para controle da tuberculose em Manguinhos. </a:t>
            </a:r>
          </a:p>
        </p:txBody>
      </p:sp>
    </p:spTree>
    <p:extLst>
      <p:ext uri="{BB962C8B-B14F-4D97-AF65-F5344CB8AC3E}">
        <p14:creationId xmlns:p14="http://schemas.microsoft.com/office/powerpoint/2010/main" val="239672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357158" y="0"/>
            <a:ext cx="8643998" cy="1071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72479"/>
            <a:ext cx="1079500" cy="1070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ector reto 5"/>
          <p:cNvCxnSpPr/>
          <p:nvPr/>
        </p:nvCxnSpPr>
        <p:spPr>
          <a:xfrm>
            <a:off x="357158" y="1142984"/>
            <a:ext cx="8643998" cy="1588"/>
          </a:xfrm>
          <a:prstGeom prst="line">
            <a:avLst/>
          </a:prstGeom>
          <a:ln w="63500">
            <a:solidFill>
              <a:srgbClr val="83C937"/>
            </a:solidFill>
          </a:ln>
          <a:effectLst>
            <a:outerShdw blurRad="50800" dist="50800" dir="5400000" algn="ctr" rotWithShape="0">
              <a:srgbClr val="92D05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357158" y="6142056"/>
            <a:ext cx="8643998" cy="1588"/>
          </a:xfrm>
          <a:prstGeom prst="line">
            <a:avLst/>
          </a:prstGeom>
          <a:ln w="63500">
            <a:solidFill>
              <a:srgbClr val="83C937"/>
            </a:solidFill>
          </a:ln>
          <a:effectLst>
            <a:outerShdw blurRad="50800" dist="50800" dir="5400000" algn="ctr" rotWithShape="0">
              <a:srgbClr val="92D05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 12"/>
          <p:cNvSpPr/>
          <p:nvPr/>
        </p:nvSpPr>
        <p:spPr>
          <a:xfrm>
            <a:off x="301361" y="1672269"/>
            <a:ext cx="87154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FF0000"/>
                </a:solidFill>
              </a:rPr>
              <a:t> 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15338" y="80248"/>
            <a:ext cx="647692" cy="91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CaixaDeTexto 11"/>
          <p:cNvSpPr txBox="1"/>
          <p:nvPr/>
        </p:nvSpPr>
        <p:spPr>
          <a:xfrm>
            <a:off x="1285852" y="215278"/>
            <a:ext cx="47863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500" dirty="0"/>
              <a:t>Fundação Oswaldo Cruz</a:t>
            </a:r>
          </a:p>
          <a:p>
            <a:pPr algn="just"/>
            <a:r>
              <a:rPr lang="pt-BR" sz="1500" dirty="0"/>
              <a:t>Escola Nacional de Saúde Pública Sergio Arouca</a:t>
            </a:r>
          </a:p>
        </p:txBody>
      </p:sp>
      <p:sp>
        <p:nvSpPr>
          <p:cNvPr id="2" name="Retângulo 1"/>
          <p:cNvSpPr/>
          <p:nvPr/>
        </p:nvSpPr>
        <p:spPr>
          <a:xfrm>
            <a:off x="611560" y="1214345"/>
            <a:ext cx="760377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AÇÕES:</a:t>
            </a:r>
          </a:p>
          <a:p>
            <a:endParaRPr lang="pt-BR" dirty="0"/>
          </a:p>
          <a:p>
            <a:r>
              <a:rPr lang="pt-BR" dirty="0"/>
              <a:t>Carta de Serviço da Fiocruz; integração no Comitê de Qualidade da Escola. </a:t>
            </a:r>
            <a:r>
              <a:rPr lang="pt-BR" b="1" dirty="0"/>
              <a:t>Cuidado ao paciente </a:t>
            </a:r>
          </a:p>
          <a:p>
            <a:endParaRPr lang="pt-BR" dirty="0"/>
          </a:p>
          <a:p>
            <a:r>
              <a:rPr lang="pt-BR" dirty="0"/>
              <a:t>Representação na Câmara Técnica de Atenção e no GT de Referência e </a:t>
            </a:r>
            <a:r>
              <a:rPr lang="pt-BR" dirty="0" err="1"/>
              <a:t>Contrarreferência</a:t>
            </a:r>
            <a:r>
              <a:rPr lang="pt-BR" dirty="0"/>
              <a:t> da Fiocruz; </a:t>
            </a:r>
          </a:p>
          <a:p>
            <a:endParaRPr lang="pt-BR" dirty="0"/>
          </a:p>
          <a:p>
            <a:r>
              <a:rPr lang="pt-BR" dirty="0"/>
              <a:t>Relatoria do termo de referência de organização da rede interna de atenção da Fiocruz; </a:t>
            </a:r>
          </a:p>
          <a:p>
            <a:endParaRPr lang="pt-BR" dirty="0"/>
          </a:p>
          <a:p>
            <a:r>
              <a:rPr lang="pt-BR" dirty="0"/>
              <a:t>Oficina de trabalho com CRPHF, CSEGSF e </a:t>
            </a:r>
            <a:r>
              <a:rPr lang="pt-BR" dirty="0" err="1"/>
              <a:t>Cesteh</a:t>
            </a:r>
            <a:r>
              <a:rPr lang="pt-BR" dirty="0"/>
              <a:t> que pactuou proposta de elaboração de projeto para controle da tuberculose em Manguinhos. </a:t>
            </a:r>
          </a:p>
          <a:p>
            <a:endParaRPr lang="pt-BR" dirty="0"/>
          </a:p>
          <a:p>
            <a:r>
              <a:rPr lang="pt-BR" dirty="0"/>
              <a:t>Interlocução com a VPAAPS para a necessidade de estruturação da rede de referência externa;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3807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357158" y="0"/>
            <a:ext cx="8643998" cy="1071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72479"/>
            <a:ext cx="1079500" cy="1070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ector reto 5"/>
          <p:cNvCxnSpPr/>
          <p:nvPr/>
        </p:nvCxnSpPr>
        <p:spPr>
          <a:xfrm>
            <a:off x="357158" y="1142984"/>
            <a:ext cx="8643998" cy="1588"/>
          </a:xfrm>
          <a:prstGeom prst="line">
            <a:avLst/>
          </a:prstGeom>
          <a:ln w="63500">
            <a:solidFill>
              <a:srgbClr val="83C937"/>
            </a:solidFill>
          </a:ln>
          <a:effectLst>
            <a:outerShdw blurRad="50800" dist="50800" dir="5400000" algn="ctr" rotWithShape="0">
              <a:srgbClr val="92D05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357158" y="6142056"/>
            <a:ext cx="8643998" cy="1588"/>
          </a:xfrm>
          <a:prstGeom prst="line">
            <a:avLst/>
          </a:prstGeom>
          <a:ln w="63500">
            <a:solidFill>
              <a:srgbClr val="83C937"/>
            </a:solidFill>
          </a:ln>
          <a:effectLst>
            <a:outerShdw blurRad="50800" dist="50800" dir="5400000" algn="ctr" rotWithShape="0">
              <a:srgbClr val="92D05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7"/>
          <p:cNvSpPr/>
          <p:nvPr/>
        </p:nvSpPr>
        <p:spPr>
          <a:xfrm>
            <a:off x="156836" y="1360764"/>
            <a:ext cx="86439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pt-BR" sz="1200" b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</a:t>
            </a: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“ O  Processo de Acreditação como aprendizagem Institucional – Estratégias  para garantir os avanços e a melhoria continuada  !!! 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301361" y="1672269"/>
            <a:ext cx="87154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FF0000"/>
                </a:solidFill>
              </a:rPr>
              <a:t> 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15338" y="80248"/>
            <a:ext cx="647692" cy="91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CaixaDeTexto 11"/>
          <p:cNvSpPr txBox="1"/>
          <p:nvPr/>
        </p:nvSpPr>
        <p:spPr>
          <a:xfrm>
            <a:off x="1285852" y="215278"/>
            <a:ext cx="47863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500" dirty="0"/>
              <a:t>Fundação Oswaldo Cruz</a:t>
            </a:r>
          </a:p>
          <a:p>
            <a:pPr algn="just"/>
            <a:r>
              <a:rPr lang="pt-BR" sz="1500" dirty="0"/>
              <a:t>Escola Nacional de Saúde Pública Sergio Arouca</a:t>
            </a:r>
          </a:p>
        </p:txBody>
      </p:sp>
      <p:pic>
        <p:nvPicPr>
          <p:cNvPr id="11" name="Imagem 24" descr="C:\Users\cherques\AppData\Local\Temp\Certificado 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953" y="3645024"/>
            <a:ext cx="3512245" cy="234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OUTORGA ACREDITAÇÃ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36" y="2372740"/>
            <a:ext cx="2258032" cy="346895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53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do">
  <a:themeElements>
    <a:clrScheme name="Facetad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d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3635</TotalTime>
  <Words>10752</Words>
  <Application>Microsoft Macintosh PowerPoint</Application>
  <PresentationFormat>Apresentação na tela (4:3)</PresentationFormat>
  <Paragraphs>1705</Paragraphs>
  <Slides>146</Slides>
  <Notes>6</Notes>
  <HiddenSlides>0</HiddenSlides>
  <MMClips>0</MMClips>
  <ScaleCrop>false</ScaleCrop>
  <HeadingPairs>
    <vt:vector size="8" baseType="variant">
      <vt:variant>
        <vt:lpstr>Fontes Usadas</vt:lpstr>
      </vt:variant>
      <vt:variant>
        <vt:i4>12</vt:i4>
      </vt:variant>
      <vt:variant>
        <vt:lpstr>Tema</vt:lpstr>
      </vt:variant>
      <vt:variant>
        <vt:i4>2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146</vt:i4>
      </vt:variant>
    </vt:vector>
  </HeadingPairs>
  <TitlesOfParts>
    <vt:vector size="162" baseType="lpstr">
      <vt:lpstr>Arial Black</vt:lpstr>
      <vt:lpstr>Brush Script MT</vt:lpstr>
      <vt:lpstr>Calibri</vt:lpstr>
      <vt:lpstr>Calibri Light</vt:lpstr>
      <vt:lpstr>Mangal</vt:lpstr>
      <vt:lpstr>Rockwell</vt:lpstr>
      <vt:lpstr>SwitzerlandCondensedPSMT</vt:lpstr>
      <vt:lpstr>Times New Roman</vt:lpstr>
      <vt:lpstr>Trebuchet MS</vt:lpstr>
      <vt:lpstr>Wingdings</vt:lpstr>
      <vt:lpstr>Wingdings 3</vt:lpstr>
      <vt:lpstr>Arial</vt:lpstr>
      <vt:lpstr>Facetado</vt:lpstr>
      <vt:lpstr>1_Tema do Office</vt:lpstr>
      <vt:lpstr>Acrobat Document</vt:lpstr>
      <vt:lpstr>Planilha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VICE DIREÇÃO DE ENSINO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Ações e medidas adotadas  (2013-2017)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Questões Estratégicas – Lato Sensu e QP</vt:lpstr>
      <vt:lpstr>Apresentação do PowerPoint</vt:lpstr>
      <vt:lpstr>Apresentação do PowerPoint</vt:lpstr>
      <vt:lpstr>Apresentação do PowerPoint</vt:lpstr>
      <vt:lpstr>Questões Estratégicas – Desenvolvimento Educacional e EAD</vt:lpstr>
      <vt:lpstr>Apresentação do PowerPoint</vt:lpstr>
      <vt:lpstr>Apresentação do PowerPoint</vt:lpstr>
      <vt:lpstr>Questões Estratégicas – Stricto Sensu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Balanço e Perspectivas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ENSP como Escola de Governo</vt:lpstr>
      <vt:lpstr>Apresentação do PowerPoint</vt:lpstr>
      <vt:lpstr>projetos estratégicos</vt:lpstr>
      <vt:lpstr>projetos estratégicos</vt:lpstr>
      <vt:lpstr>projetos estratégicos</vt:lpstr>
      <vt:lpstr>projetos estratégicos</vt:lpstr>
      <vt:lpstr>projetos estratégicos</vt:lpstr>
      <vt:lpstr>Apresentação do PowerPoint</vt:lpstr>
      <vt:lpstr>Apresentação do PowerPoint</vt:lpstr>
      <vt:lpstr>projetos estratégicos</vt:lpstr>
      <vt:lpstr>projetos estratégicos</vt:lpstr>
      <vt:lpstr>projetos estratégicos</vt:lpstr>
      <vt:lpstr>projetos estratégicos</vt:lpstr>
      <vt:lpstr>projetos estratégicos</vt:lpstr>
      <vt:lpstr>projetos estratégicos</vt:lpstr>
      <vt:lpstr>projetos estratégicos</vt:lpstr>
      <vt:lpstr>em síntese…</vt:lpstr>
      <vt:lpstr>Apresentação do PowerPoint</vt:lpstr>
      <vt:lpstr>VICE DIREÇÃO DE PESQUISA</vt:lpstr>
      <vt:lpstr>VICE DIREÇÃO DE PESQUISA E INOVAÇÃO</vt:lpstr>
      <vt:lpstr>VICE DIREÇÃO DE PESQUISA E INOVAÇÃO</vt:lpstr>
      <vt:lpstr>VICE DIREÇÃO DE PESQUISA E INOVAÇÃO</vt:lpstr>
      <vt:lpstr>Apresentação do PowerPoint</vt:lpstr>
      <vt:lpstr>Apresentação do PowerPoint</vt:lpstr>
      <vt:lpstr>Apresentação do PowerPoint</vt:lpstr>
      <vt:lpstr>Apresentação do PowerPoint</vt:lpstr>
      <vt:lpstr>Distribuição de pareceres emitidos por mês pelo CEP, 2014-2016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VDDIG</vt:lpstr>
      <vt:lpstr>Apresentação do PowerPoint</vt:lpstr>
      <vt:lpstr>Apresentação do PowerPoint</vt:lpstr>
      <vt:lpstr>Apresentação do PowerPoint</vt:lpstr>
      <vt:lpstr>Apresentação do PowerPoint</vt:lpstr>
      <vt:lpstr>VDDIG</vt:lpstr>
      <vt:lpstr>VDDIG</vt:lpstr>
      <vt:lpstr>VDDIG</vt:lpstr>
      <vt:lpstr>VDDIG</vt:lpstr>
      <vt:lpstr>VDDIG</vt:lpstr>
      <vt:lpstr>VDDIG</vt:lpstr>
      <vt:lpstr>VDDIG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Gráfico demonstrativo do orçamento/rubricas - 2016</vt:lpstr>
      <vt:lpstr>Distribuição de terceirização por área - 2016</vt:lpstr>
      <vt:lpstr>1 – Coordenação...</vt:lpstr>
      <vt:lpstr>2 - Comitê da Gestor da Qualidade </vt:lpstr>
      <vt:lpstr>3 - Gestão por Processos</vt:lpstr>
      <vt:lpstr>4 - Indicadores de Performance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</vt:lpstr>
      <vt:lpstr>Apresentação do PowerPoint</vt:lpstr>
      <vt:lpstr> 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Usuário</dc:creator>
  <cp:lastModifiedBy>Hermano Castro</cp:lastModifiedBy>
  <cp:revision>577</cp:revision>
  <dcterms:created xsi:type="dcterms:W3CDTF">2014-11-13T23:41:12Z</dcterms:created>
  <dcterms:modified xsi:type="dcterms:W3CDTF">2017-03-30T16:53:45Z</dcterms:modified>
</cp:coreProperties>
</file>